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42" r:id="rId2"/>
    <p:sldId id="343" r:id="rId3"/>
    <p:sldId id="333" r:id="rId4"/>
    <p:sldId id="347" r:id="rId5"/>
    <p:sldId id="349" r:id="rId6"/>
    <p:sldId id="369" r:id="rId7"/>
    <p:sldId id="370" r:id="rId8"/>
    <p:sldId id="366" r:id="rId9"/>
    <p:sldId id="368" r:id="rId10"/>
    <p:sldId id="371" r:id="rId11"/>
    <p:sldId id="372" r:id="rId12"/>
    <p:sldId id="355" r:id="rId13"/>
    <p:sldId id="344" r:id="rId14"/>
    <p:sldId id="357" r:id="rId15"/>
    <p:sldId id="373" r:id="rId16"/>
    <p:sldId id="358" r:id="rId17"/>
    <p:sldId id="359" r:id="rId18"/>
    <p:sldId id="360" r:id="rId19"/>
    <p:sldId id="356" r:id="rId20"/>
    <p:sldId id="375" r:id="rId21"/>
    <p:sldId id="361" r:id="rId22"/>
    <p:sldId id="364" r:id="rId23"/>
    <p:sldId id="363" r:id="rId24"/>
    <p:sldId id="374" r:id="rId25"/>
  </p:sldIdLst>
  <p:sldSz cx="12192000" cy="6858000"/>
  <p:notesSz cx="7099300" cy="102346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AB901"/>
    <a:srgbClr val="446A97"/>
    <a:srgbClr val="426B99"/>
    <a:srgbClr val="006600"/>
    <a:srgbClr val="009900"/>
    <a:srgbClr val="649B3F"/>
    <a:srgbClr val="B1090B"/>
    <a:srgbClr val="C34D4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8153" autoAdjust="0"/>
    <p:restoredTop sz="96433" autoAdjust="0"/>
  </p:normalViewPr>
  <p:slideViewPr>
    <p:cSldViewPr snapToGrid="0">
      <p:cViewPr>
        <p:scale>
          <a:sx n="100" d="100"/>
          <a:sy n="100" d="100"/>
        </p:scale>
        <p:origin x="-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02508F73-FA96-4EF1-8683-AC6BB85FC871}" type="datetimeFigureOut">
              <a:rPr lang="ru-RU"/>
              <a:pPr>
                <a:defRPr/>
              </a:pPr>
              <a:t>20.11.2014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E2C0C3D3-C634-40ED-9C8E-61AAA6FC7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7FF793-A356-472D-9FCC-825DF9CFAFC6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CB8059-C5FB-435E-8F22-A26DAFA28F90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1D9A3-0E4A-435D-8C28-374A00CB50ED}" type="datetime1">
              <a:rPr lang="ru-RU"/>
              <a:pPr>
                <a:defRPr/>
              </a:pPr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CEDFF-D49B-4425-8FA9-E0680E3030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2C83F-A048-427A-BD6F-8B4406B8158C}" type="datetime1">
              <a:rPr lang="ru-RU"/>
              <a:pPr>
                <a:defRPr/>
              </a:pPr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DEDB7-6EB5-4FAA-90A8-692930587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12B4E-CC7E-416F-B446-71FC9CC69276}" type="datetime1">
              <a:rPr lang="ru-RU"/>
              <a:pPr>
                <a:defRPr/>
              </a:pPr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D9E83-583E-49D8-AA31-D9175E744D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E00E1-6EFC-4D10-B4E6-3913E6919CCE}" type="datetime1">
              <a:rPr lang="ru-RU"/>
              <a:pPr>
                <a:defRPr/>
              </a:pPr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C8234-3AF1-411A-8716-DDAA0188E2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1D6C2-FB24-4EE8-A5D3-6891C4F323F3}" type="datetime1">
              <a:rPr lang="ru-RU"/>
              <a:pPr>
                <a:defRPr/>
              </a:pPr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4B3D1-BF73-4990-A381-D4D1D4A9B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EEE22-DF25-4015-B2BE-8B9BC6F57AE7}" type="datetime1">
              <a:rPr lang="ru-RU"/>
              <a:pPr>
                <a:defRPr/>
              </a:pPr>
              <a:t>20.11.2014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00DB3-78D1-433B-A9E8-438CE0B911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D7EAB-01AC-4BC7-8434-F6054E70E801}" type="datetime1">
              <a:rPr lang="ru-RU"/>
              <a:pPr>
                <a:defRPr/>
              </a:pPr>
              <a:t>20.11.2014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EEA2A-1477-4FD6-ABD2-27966DAE4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F789E-C73C-4D47-881B-782D9B1CCDE6}" type="datetime1">
              <a:rPr lang="ru-RU"/>
              <a:pPr>
                <a:defRPr/>
              </a:pPr>
              <a:t>20.11.2014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B0A48-4742-497A-8A45-DBC397265D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D8C1E-FF47-41E2-A19C-2A1DF526D5AE}" type="datetime1">
              <a:rPr lang="ru-RU"/>
              <a:pPr>
                <a:defRPr/>
              </a:pPr>
              <a:t>20.11.2014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7955C-A568-447E-8B79-41FD7AD44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78A24-E226-47F8-BD4A-7062818ACA8E}" type="datetime1">
              <a:rPr lang="ru-RU"/>
              <a:pPr>
                <a:defRPr/>
              </a:pPr>
              <a:t>20.11.2014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6E01D-459E-442F-85E0-4BA3C65C1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3ACAE-0160-423A-A0B8-B838346E7B1D}" type="datetime1">
              <a:rPr lang="ru-RU"/>
              <a:pPr>
                <a:defRPr/>
              </a:pPr>
              <a:t>20.11.2014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1DE6E-B7AD-4DFD-9A91-BD80884A9A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C115F14-F187-40A2-8F2D-0084E30AFEFB}" type="datetime1">
              <a:rPr lang="ru-RU"/>
              <a:pPr>
                <a:defRPr/>
              </a:pPr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29307E8-0329-4886-ACF3-55F27F435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" name="Прямоугольный треугольник 410"/>
          <p:cNvSpPr/>
          <p:nvPr/>
        </p:nvSpPr>
        <p:spPr>
          <a:xfrm rot="10800000">
            <a:off x="3543300" y="0"/>
            <a:ext cx="8648700" cy="4865688"/>
          </a:xfrm>
          <a:prstGeom prst="rtTriangl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339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36563" y="287338"/>
            <a:ext cx="6270626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40" name="Group 4"/>
          <p:cNvGrpSpPr>
            <a:grpSpLocks noChangeAspect="1"/>
          </p:cNvGrpSpPr>
          <p:nvPr/>
        </p:nvGrpSpPr>
        <p:grpSpPr bwMode="auto">
          <a:xfrm>
            <a:off x="10939463" y="176213"/>
            <a:ext cx="998537" cy="1187450"/>
            <a:chOff x="5901" y="855"/>
            <a:chExt cx="1380" cy="1639"/>
          </a:xfrm>
        </p:grpSpPr>
        <p:sp>
          <p:nvSpPr>
            <p:cNvPr id="14344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5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6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7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4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5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6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7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8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9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0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1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2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3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4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5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6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7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8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9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0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1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2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3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4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5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6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7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8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9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0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1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2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3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4384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5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6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7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8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9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90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91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92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93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94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95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96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97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4398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4399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00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01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02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03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04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05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06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07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08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09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10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11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12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13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14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15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16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17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18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19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20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21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22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23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24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25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26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27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4428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29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0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1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2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3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4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5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6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7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38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4439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40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41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42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43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44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45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46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47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4448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49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50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51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4452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53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54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55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56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57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58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59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60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61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62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63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64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65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66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67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68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69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70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71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4472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73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74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75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76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77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78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79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80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81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82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83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84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85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86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87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88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89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90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91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92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93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94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95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96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4497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98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99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00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01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02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03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04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05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06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07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08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09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4510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11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12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4513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4514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4515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4516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17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4518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19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20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21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22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23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24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25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26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27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28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29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30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31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0" name="Скругленный прямоугольник 199"/>
          <p:cNvSpPr/>
          <p:nvPr/>
        </p:nvSpPr>
        <p:spPr>
          <a:xfrm>
            <a:off x="455613" y="4289425"/>
            <a:ext cx="8604250" cy="987425"/>
          </a:xfrm>
          <a:prstGeom prst="roundRect">
            <a:avLst>
              <a:gd name="adj" fmla="val 0"/>
            </a:avLst>
          </a:prstGeom>
          <a:solidFill>
            <a:srgbClr val="446A9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01" name="Скругленный прямоугольник 200"/>
          <p:cNvSpPr/>
          <p:nvPr/>
        </p:nvSpPr>
        <p:spPr>
          <a:xfrm>
            <a:off x="455613" y="5378450"/>
            <a:ext cx="8940800" cy="985838"/>
          </a:xfrm>
          <a:prstGeom prst="roundRect">
            <a:avLst>
              <a:gd name="adj" fmla="val 0"/>
            </a:avLst>
          </a:prstGeom>
          <a:solidFill>
            <a:srgbClr val="446A9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4343" name="Прямоугольник 201"/>
          <p:cNvSpPr>
            <a:spLocks noChangeArrowheads="1"/>
          </p:cNvSpPr>
          <p:nvPr/>
        </p:nvSpPr>
        <p:spPr bwMode="auto">
          <a:xfrm>
            <a:off x="455613" y="4289425"/>
            <a:ext cx="100552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ru-RU" altLang="ru-RU" sz="5400">
                <a:solidFill>
                  <a:schemeClr val="bg1"/>
                </a:solidFill>
                <a:latin typeface="PF Din Text Cond Pro Light"/>
              </a:rPr>
              <a:t>ЭЛЕКТРОННЫЙ ЛИСТОК</a:t>
            </a:r>
            <a:br>
              <a:rPr lang="ru-RU" altLang="ru-RU" sz="54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5400">
                <a:solidFill>
                  <a:schemeClr val="bg1"/>
                </a:solidFill>
                <a:latin typeface="PF Din Text Cond Pro Light"/>
              </a:rPr>
              <a:t>НЕТРУДОСПОСОБНОСТИ</a:t>
            </a:r>
            <a:endParaRPr lang="en-US" altLang="ru-RU" sz="5400">
              <a:solidFill>
                <a:schemeClr val="bg1"/>
              </a:solidFill>
              <a:latin typeface="PF Din Text Cond Pr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Прямоугольник 3"/>
          <p:cNvSpPr>
            <a:spLocks noChangeArrowheads="1"/>
          </p:cNvSpPr>
          <p:nvPr/>
        </p:nvSpPr>
        <p:spPr bwMode="auto">
          <a:xfrm>
            <a:off x="5056188" y="1235075"/>
            <a:ext cx="4611687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ru-RU" sz="8800">
                <a:solidFill>
                  <a:srgbClr val="446A97"/>
                </a:solidFill>
                <a:latin typeface="PF Din Text Cond Pro Light"/>
              </a:rPr>
              <a:t>ЗАДАЧИ</a:t>
            </a:r>
            <a:endParaRPr lang="en-US" altLang="ru-RU" sz="66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65125" y="3486150"/>
            <a:ext cx="2878138" cy="2878138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640263" y="3486150"/>
            <a:ext cx="2878137" cy="2878138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2" name="Хорда 11"/>
          <p:cNvSpPr/>
          <p:nvPr/>
        </p:nvSpPr>
        <p:spPr>
          <a:xfrm>
            <a:off x="363538" y="3486150"/>
            <a:ext cx="2879725" cy="2879725"/>
          </a:xfrm>
          <a:prstGeom prst="chord">
            <a:avLst>
              <a:gd name="adj1" fmla="val 12478394"/>
              <a:gd name="adj2" fmla="val 17659831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3" name="Хорда 12"/>
          <p:cNvSpPr/>
          <p:nvPr/>
        </p:nvSpPr>
        <p:spPr>
          <a:xfrm>
            <a:off x="4638675" y="3486150"/>
            <a:ext cx="2879725" cy="2879725"/>
          </a:xfrm>
          <a:prstGeom prst="chord">
            <a:avLst>
              <a:gd name="adj1" fmla="val 12478394"/>
              <a:gd name="adj2" fmla="val 17659831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grpSp>
        <p:nvGrpSpPr>
          <p:cNvPr id="24583" name="Group 11"/>
          <p:cNvGrpSpPr>
            <a:grpSpLocks noChangeAspect="1"/>
          </p:cNvGrpSpPr>
          <p:nvPr/>
        </p:nvGrpSpPr>
        <p:grpSpPr bwMode="auto">
          <a:xfrm>
            <a:off x="3224213" y="1127125"/>
            <a:ext cx="1414462" cy="1482725"/>
            <a:chOff x="4625" y="1692"/>
            <a:chExt cx="891" cy="934"/>
          </a:xfrm>
        </p:grpSpPr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770" y="1692"/>
              <a:ext cx="746" cy="767"/>
            </a:xfrm>
            <a:custGeom>
              <a:avLst/>
              <a:gdLst>
                <a:gd name="T0" fmla="*/ 313 w 313"/>
                <a:gd name="T1" fmla="*/ 0 h 322"/>
                <a:gd name="T2" fmla="*/ 106 w 313"/>
                <a:gd name="T3" fmla="*/ 251 h 322"/>
                <a:gd name="T4" fmla="*/ 49 w 313"/>
                <a:gd name="T5" fmla="*/ 159 h 322"/>
                <a:gd name="T6" fmla="*/ 0 w 313"/>
                <a:gd name="T7" fmla="*/ 189 h 322"/>
                <a:gd name="T8" fmla="*/ 87 w 313"/>
                <a:gd name="T9" fmla="*/ 322 h 322"/>
                <a:gd name="T10" fmla="*/ 125 w 313"/>
                <a:gd name="T11" fmla="*/ 322 h 322"/>
                <a:gd name="T12" fmla="*/ 313 w 313"/>
                <a:gd name="T13" fmla="*/ 89 h 322"/>
                <a:gd name="T14" fmla="*/ 313 w 313"/>
                <a:gd name="T1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22">
                  <a:moveTo>
                    <a:pt x="313" y="0"/>
                  </a:moveTo>
                  <a:cubicBezTo>
                    <a:pt x="268" y="17"/>
                    <a:pt x="106" y="251"/>
                    <a:pt x="106" y="251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7" y="322"/>
                    <a:pt x="87" y="322"/>
                    <a:pt x="87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257" y="135"/>
                    <a:pt x="313" y="89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4625" y="1833"/>
              <a:ext cx="793" cy="793"/>
            </a:xfrm>
            <a:custGeom>
              <a:avLst/>
              <a:gdLst>
                <a:gd name="T0" fmla="*/ 22 w 333"/>
                <a:gd name="T1" fmla="*/ 271 h 333"/>
                <a:gd name="T2" fmla="*/ 62 w 333"/>
                <a:gd name="T3" fmla="*/ 310 h 333"/>
                <a:gd name="T4" fmla="*/ 271 w 333"/>
                <a:gd name="T5" fmla="*/ 310 h 333"/>
                <a:gd name="T6" fmla="*/ 310 w 333"/>
                <a:gd name="T7" fmla="*/ 271 h 333"/>
                <a:gd name="T8" fmla="*/ 310 w 333"/>
                <a:gd name="T9" fmla="*/ 145 h 333"/>
                <a:gd name="T10" fmla="*/ 333 w 333"/>
                <a:gd name="T11" fmla="*/ 145 h 333"/>
                <a:gd name="T12" fmla="*/ 333 w 333"/>
                <a:gd name="T13" fmla="*/ 271 h 333"/>
                <a:gd name="T14" fmla="*/ 272 w 333"/>
                <a:gd name="T15" fmla="*/ 333 h 333"/>
                <a:gd name="T16" fmla="*/ 59 w 333"/>
                <a:gd name="T17" fmla="*/ 333 h 333"/>
                <a:gd name="T18" fmla="*/ 0 w 333"/>
                <a:gd name="T19" fmla="*/ 274 h 333"/>
                <a:gd name="T20" fmla="*/ 0 w 333"/>
                <a:gd name="T21" fmla="*/ 62 h 333"/>
                <a:gd name="T22" fmla="*/ 62 w 333"/>
                <a:gd name="T23" fmla="*/ 0 h 333"/>
                <a:gd name="T24" fmla="*/ 257 w 333"/>
                <a:gd name="T25" fmla="*/ 0 h 333"/>
                <a:gd name="T26" fmla="*/ 257 w 333"/>
                <a:gd name="T27" fmla="*/ 23 h 333"/>
                <a:gd name="T28" fmla="*/ 62 w 333"/>
                <a:gd name="T29" fmla="*/ 23 h 333"/>
                <a:gd name="T30" fmla="*/ 23 w 333"/>
                <a:gd name="T31" fmla="*/ 62 h 333"/>
                <a:gd name="T32" fmla="*/ 22 w 333"/>
                <a:gd name="T33" fmla="*/ 27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3" h="333">
                  <a:moveTo>
                    <a:pt x="22" y="271"/>
                  </a:moveTo>
                  <a:cubicBezTo>
                    <a:pt x="22" y="292"/>
                    <a:pt x="40" y="310"/>
                    <a:pt x="62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93" y="310"/>
                    <a:pt x="310" y="293"/>
                    <a:pt x="310" y="271"/>
                  </a:cubicBezTo>
                  <a:cubicBezTo>
                    <a:pt x="310" y="145"/>
                    <a:pt x="310" y="145"/>
                    <a:pt x="310" y="145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3" y="271"/>
                    <a:pt x="333" y="271"/>
                    <a:pt x="333" y="271"/>
                  </a:cubicBezTo>
                  <a:cubicBezTo>
                    <a:pt x="333" y="305"/>
                    <a:pt x="306" y="333"/>
                    <a:pt x="272" y="333"/>
                  </a:cubicBezTo>
                  <a:cubicBezTo>
                    <a:pt x="59" y="333"/>
                    <a:pt x="59" y="333"/>
                    <a:pt x="59" y="333"/>
                  </a:cubicBezTo>
                  <a:cubicBezTo>
                    <a:pt x="27" y="333"/>
                    <a:pt x="0" y="306"/>
                    <a:pt x="0" y="27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3"/>
                    <a:pt x="257" y="23"/>
                    <a:pt x="257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40" y="23"/>
                    <a:pt x="23" y="40"/>
                    <a:pt x="23" y="62"/>
                  </a:cubicBezTo>
                  <a:lnTo>
                    <a:pt x="22" y="271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pic>
        <p:nvPicPr>
          <p:cNvPr id="24584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85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24588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89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0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1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2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3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4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5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6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7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8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9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00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01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02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03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04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05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06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07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08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09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10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11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12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13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14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15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16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17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18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19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20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21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22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23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24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25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26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27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4628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29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30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31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32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33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34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35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36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37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38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39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40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41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4642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4643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44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45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46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47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48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49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0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1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2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3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4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5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6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7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8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9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0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1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2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3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4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5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6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7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8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9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0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1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4672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3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4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5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6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7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8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9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80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81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82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4683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84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85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86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87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88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89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90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91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4692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93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94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95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4696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97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98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99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00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01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02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03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04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05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06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07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08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09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0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1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2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3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4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5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4716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7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8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9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0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1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2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3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4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5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6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7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8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9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0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1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2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3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4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5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6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7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8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9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40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4741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42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43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44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45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46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47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48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49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50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51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52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53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4754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55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56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4757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4758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4759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4760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61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4762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63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64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65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66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67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68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69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70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71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72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73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74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75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586" name="Прямоугольник 8"/>
          <p:cNvSpPr>
            <a:spLocks noChangeArrowheads="1"/>
          </p:cNvSpPr>
          <p:nvPr/>
        </p:nvSpPr>
        <p:spPr bwMode="auto">
          <a:xfrm>
            <a:off x="365125" y="4070350"/>
            <a:ext cx="287813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Сокращение сроков экспертизы страховых случаев по временной нетрудоспособности,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по беременности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и родам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24587" name="Прямоугольник 9"/>
          <p:cNvSpPr>
            <a:spLocks noChangeArrowheads="1"/>
          </p:cNvSpPr>
          <p:nvPr/>
        </p:nvSpPr>
        <p:spPr bwMode="auto">
          <a:xfrm>
            <a:off x="4640263" y="4110038"/>
            <a:ext cx="2878137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Сокращение сроков экспертизы страховых случаев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на производстве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и профзаболеваний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Прямоугольник 3"/>
          <p:cNvSpPr>
            <a:spLocks noChangeArrowheads="1"/>
          </p:cNvSpPr>
          <p:nvPr/>
        </p:nvSpPr>
        <p:spPr bwMode="auto">
          <a:xfrm>
            <a:off x="5056188" y="1235075"/>
            <a:ext cx="4668837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ru-RU" sz="8800">
                <a:solidFill>
                  <a:srgbClr val="446A97"/>
                </a:solidFill>
                <a:latin typeface="PF Din Text Cond Pro Light"/>
              </a:rPr>
              <a:t>ЗАДАЧИ</a:t>
            </a:r>
            <a:endParaRPr lang="en-US" altLang="ru-RU" sz="66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65125" y="3486150"/>
            <a:ext cx="2878138" cy="2878138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640263" y="3486150"/>
            <a:ext cx="2878137" cy="2878138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913813" y="3486150"/>
            <a:ext cx="2878137" cy="2878138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2" name="Хорда 11"/>
          <p:cNvSpPr/>
          <p:nvPr/>
        </p:nvSpPr>
        <p:spPr>
          <a:xfrm>
            <a:off x="363538" y="3486150"/>
            <a:ext cx="2879725" cy="2879725"/>
          </a:xfrm>
          <a:prstGeom prst="chord">
            <a:avLst>
              <a:gd name="adj1" fmla="val 12478394"/>
              <a:gd name="adj2" fmla="val 17659831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3" name="Хорда 12"/>
          <p:cNvSpPr/>
          <p:nvPr/>
        </p:nvSpPr>
        <p:spPr>
          <a:xfrm>
            <a:off x="4638675" y="3486150"/>
            <a:ext cx="2879725" cy="2879725"/>
          </a:xfrm>
          <a:prstGeom prst="chord">
            <a:avLst>
              <a:gd name="adj1" fmla="val 12478394"/>
              <a:gd name="adj2" fmla="val 17659831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4" name="Хорда 13"/>
          <p:cNvSpPr/>
          <p:nvPr/>
        </p:nvSpPr>
        <p:spPr>
          <a:xfrm>
            <a:off x="8912225" y="3486150"/>
            <a:ext cx="2879725" cy="2879725"/>
          </a:xfrm>
          <a:prstGeom prst="chord">
            <a:avLst>
              <a:gd name="adj1" fmla="val 12478394"/>
              <a:gd name="adj2" fmla="val 17659831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grpSp>
        <p:nvGrpSpPr>
          <p:cNvPr id="25609" name="Group 11"/>
          <p:cNvGrpSpPr>
            <a:grpSpLocks noChangeAspect="1"/>
          </p:cNvGrpSpPr>
          <p:nvPr/>
        </p:nvGrpSpPr>
        <p:grpSpPr bwMode="auto">
          <a:xfrm>
            <a:off x="3224213" y="1127125"/>
            <a:ext cx="1414462" cy="1482725"/>
            <a:chOff x="4625" y="1692"/>
            <a:chExt cx="891" cy="934"/>
          </a:xfrm>
        </p:grpSpPr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770" y="1692"/>
              <a:ext cx="746" cy="767"/>
            </a:xfrm>
            <a:custGeom>
              <a:avLst/>
              <a:gdLst>
                <a:gd name="T0" fmla="*/ 313 w 313"/>
                <a:gd name="T1" fmla="*/ 0 h 322"/>
                <a:gd name="T2" fmla="*/ 106 w 313"/>
                <a:gd name="T3" fmla="*/ 251 h 322"/>
                <a:gd name="T4" fmla="*/ 49 w 313"/>
                <a:gd name="T5" fmla="*/ 159 h 322"/>
                <a:gd name="T6" fmla="*/ 0 w 313"/>
                <a:gd name="T7" fmla="*/ 189 h 322"/>
                <a:gd name="T8" fmla="*/ 87 w 313"/>
                <a:gd name="T9" fmla="*/ 322 h 322"/>
                <a:gd name="T10" fmla="*/ 125 w 313"/>
                <a:gd name="T11" fmla="*/ 322 h 322"/>
                <a:gd name="T12" fmla="*/ 313 w 313"/>
                <a:gd name="T13" fmla="*/ 89 h 322"/>
                <a:gd name="T14" fmla="*/ 313 w 313"/>
                <a:gd name="T1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22">
                  <a:moveTo>
                    <a:pt x="313" y="0"/>
                  </a:moveTo>
                  <a:cubicBezTo>
                    <a:pt x="268" y="17"/>
                    <a:pt x="106" y="251"/>
                    <a:pt x="106" y="251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7" y="322"/>
                    <a:pt x="87" y="322"/>
                    <a:pt x="87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257" y="135"/>
                    <a:pt x="313" y="89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4625" y="1833"/>
              <a:ext cx="793" cy="793"/>
            </a:xfrm>
            <a:custGeom>
              <a:avLst/>
              <a:gdLst>
                <a:gd name="T0" fmla="*/ 22 w 333"/>
                <a:gd name="T1" fmla="*/ 271 h 333"/>
                <a:gd name="T2" fmla="*/ 62 w 333"/>
                <a:gd name="T3" fmla="*/ 310 h 333"/>
                <a:gd name="T4" fmla="*/ 271 w 333"/>
                <a:gd name="T5" fmla="*/ 310 h 333"/>
                <a:gd name="T6" fmla="*/ 310 w 333"/>
                <a:gd name="T7" fmla="*/ 271 h 333"/>
                <a:gd name="T8" fmla="*/ 310 w 333"/>
                <a:gd name="T9" fmla="*/ 145 h 333"/>
                <a:gd name="T10" fmla="*/ 333 w 333"/>
                <a:gd name="T11" fmla="*/ 145 h 333"/>
                <a:gd name="T12" fmla="*/ 333 w 333"/>
                <a:gd name="T13" fmla="*/ 271 h 333"/>
                <a:gd name="T14" fmla="*/ 272 w 333"/>
                <a:gd name="T15" fmla="*/ 333 h 333"/>
                <a:gd name="T16" fmla="*/ 59 w 333"/>
                <a:gd name="T17" fmla="*/ 333 h 333"/>
                <a:gd name="T18" fmla="*/ 0 w 333"/>
                <a:gd name="T19" fmla="*/ 274 h 333"/>
                <a:gd name="T20" fmla="*/ 0 w 333"/>
                <a:gd name="T21" fmla="*/ 62 h 333"/>
                <a:gd name="T22" fmla="*/ 62 w 333"/>
                <a:gd name="T23" fmla="*/ 0 h 333"/>
                <a:gd name="T24" fmla="*/ 257 w 333"/>
                <a:gd name="T25" fmla="*/ 0 h 333"/>
                <a:gd name="T26" fmla="*/ 257 w 333"/>
                <a:gd name="T27" fmla="*/ 23 h 333"/>
                <a:gd name="T28" fmla="*/ 62 w 333"/>
                <a:gd name="T29" fmla="*/ 23 h 333"/>
                <a:gd name="T30" fmla="*/ 23 w 333"/>
                <a:gd name="T31" fmla="*/ 62 h 333"/>
                <a:gd name="T32" fmla="*/ 22 w 333"/>
                <a:gd name="T33" fmla="*/ 27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3" h="333">
                  <a:moveTo>
                    <a:pt x="22" y="271"/>
                  </a:moveTo>
                  <a:cubicBezTo>
                    <a:pt x="22" y="292"/>
                    <a:pt x="40" y="310"/>
                    <a:pt x="62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93" y="310"/>
                    <a:pt x="310" y="293"/>
                    <a:pt x="310" y="271"/>
                  </a:cubicBezTo>
                  <a:cubicBezTo>
                    <a:pt x="310" y="145"/>
                    <a:pt x="310" y="145"/>
                    <a:pt x="310" y="145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3" y="271"/>
                    <a:pt x="333" y="271"/>
                    <a:pt x="333" y="271"/>
                  </a:cubicBezTo>
                  <a:cubicBezTo>
                    <a:pt x="333" y="305"/>
                    <a:pt x="306" y="333"/>
                    <a:pt x="272" y="333"/>
                  </a:cubicBezTo>
                  <a:cubicBezTo>
                    <a:pt x="59" y="333"/>
                    <a:pt x="59" y="333"/>
                    <a:pt x="59" y="333"/>
                  </a:cubicBezTo>
                  <a:cubicBezTo>
                    <a:pt x="27" y="333"/>
                    <a:pt x="0" y="306"/>
                    <a:pt x="0" y="27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3"/>
                    <a:pt x="257" y="23"/>
                    <a:pt x="257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40" y="23"/>
                    <a:pt x="23" y="40"/>
                    <a:pt x="23" y="62"/>
                  </a:cubicBezTo>
                  <a:lnTo>
                    <a:pt x="22" y="271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pic>
        <p:nvPicPr>
          <p:cNvPr id="25610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611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25615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6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7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8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9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0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1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2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3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4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5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6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7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8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9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0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1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2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3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4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5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6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7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8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9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0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1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2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3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4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5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6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7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8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9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0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1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2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3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4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5655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6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7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8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9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0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1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2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3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4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5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6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7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8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5669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5670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71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72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73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74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75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76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77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78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79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0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1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2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3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4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5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6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7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8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9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0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1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2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3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4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5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6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7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8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5699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0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1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2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3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4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5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6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7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8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9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5710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11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12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13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14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15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16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17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18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5719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20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21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22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5723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24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25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26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27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28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29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0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1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2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3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4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5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6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7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8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9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40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41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42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5743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44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45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46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47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48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49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50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51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52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53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54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55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56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57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58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59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60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61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62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63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64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65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66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67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5768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69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70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71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72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73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74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75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76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77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78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79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80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5781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82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83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5784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5785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5786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5787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88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5789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90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91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92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93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94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95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96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97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98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99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800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801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802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12" name="Прямоугольник 8"/>
          <p:cNvSpPr>
            <a:spLocks noChangeArrowheads="1"/>
          </p:cNvSpPr>
          <p:nvPr/>
        </p:nvSpPr>
        <p:spPr bwMode="auto">
          <a:xfrm>
            <a:off x="365125" y="4070350"/>
            <a:ext cx="287813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Сокращение сроков экспертизы страховых случаев по временной нетрудоспособности,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по беременности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и родам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25613" name="Прямоугольник 9"/>
          <p:cNvSpPr>
            <a:spLocks noChangeArrowheads="1"/>
          </p:cNvSpPr>
          <p:nvPr/>
        </p:nvSpPr>
        <p:spPr bwMode="auto">
          <a:xfrm>
            <a:off x="4640263" y="4110038"/>
            <a:ext cx="2878137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Сокращение сроков экспертизы страховых случаев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на производстве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и профзаболеваний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25614" name="Прямоугольник 10"/>
          <p:cNvSpPr>
            <a:spLocks noChangeArrowheads="1"/>
          </p:cNvSpPr>
          <p:nvPr/>
        </p:nvSpPr>
        <p:spPr bwMode="auto">
          <a:xfrm>
            <a:off x="8778875" y="3851275"/>
            <a:ext cx="314801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Уменьшение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количества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контрольных мероприятий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и минимизация сроков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 их проведения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348" y="3570"/>
            <a:ext cx="12185652" cy="6854430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4" name="Прямоугольный треугольник 3"/>
          <p:cNvSpPr/>
          <p:nvPr/>
        </p:nvSpPr>
        <p:spPr>
          <a:xfrm rot="10800000">
            <a:off x="4419600" y="1588"/>
            <a:ext cx="7772400" cy="4373562"/>
          </a:xfrm>
          <a:prstGeom prst="rtTriangl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6627" name="Группа 4"/>
          <p:cNvGrpSpPr>
            <a:grpSpLocks/>
          </p:cNvGrpSpPr>
          <p:nvPr/>
        </p:nvGrpSpPr>
        <p:grpSpPr bwMode="auto">
          <a:xfrm>
            <a:off x="1219200" y="2921000"/>
            <a:ext cx="7218363" cy="2489200"/>
            <a:chOff x="-877669" y="1973136"/>
            <a:chExt cx="4431795" cy="1685777"/>
          </a:xfrm>
        </p:grpSpPr>
        <p:sp>
          <p:nvSpPr>
            <p:cNvPr id="6" name="Полилиния 5"/>
            <p:cNvSpPr/>
            <p:nvPr/>
          </p:nvSpPr>
          <p:spPr>
            <a:xfrm flipH="1">
              <a:off x="2058992" y="1973136"/>
              <a:ext cx="1495134" cy="1665350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598" h="1248258">
                  <a:moveTo>
                    <a:pt x="0" y="464486"/>
                  </a:moveTo>
                  <a:lnTo>
                    <a:pt x="0" y="1248258"/>
                  </a:lnTo>
                  <a:lnTo>
                    <a:pt x="1160598" y="0"/>
                  </a:lnTo>
                  <a:lnTo>
                    <a:pt x="0" y="464486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-877669" y="2606378"/>
              <a:ext cx="4431795" cy="1052535"/>
            </a:xfrm>
            <a:prstGeom prst="roundRect">
              <a:avLst>
                <a:gd name="adj" fmla="val 0"/>
              </a:avLst>
            </a:pr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26628" name="Прямоугольник 7"/>
          <p:cNvSpPr>
            <a:spLocks noChangeArrowheads="1"/>
          </p:cNvSpPr>
          <p:nvPr/>
        </p:nvSpPr>
        <p:spPr bwMode="auto">
          <a:xfrm>
            <a:off x="1360488" y="4217988"/>
            <a:ext cx="67389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4800">
                <a:solidFill>
                  <a:schemeClr val="bg1"/>
                </a:solidFill>
                <a:latin typeface="PF Din Text Cond Pro Light"/>
              </a:rPr>
              <a:t>ТЕКУЩАЯ СИТУАЦИЯ</a:t>
            </a:r>
            <a:endParaRPr lang="en-US" altLang="ru-RU" sz="36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26629" name="Прямоугольник 8"/>
          <p:cNvSpPr>
            <a:spLocks noChangeArrowheads="1"/>
          </p:cNvSpPr>
          <p:nvPr/>
        </p:nvSpPr>
        <p:spPr bwMode="auto">
          <a:xfrm>
            <a:off x="1219200" y="-247650"/>
            <a:ext cx="4735513" cy="377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23900">
                <a:solidFill>
                  <a:srgbClr val="446A97"/>
                </a:solidFill>
                <a:latin typeface="PF Din Text Cond Pro Light"/>
              </a:rPr>
              <a:t>3</a:t>
            </a:r>
            <a:endParaRPr lang="en-US" altLang="ru-RU" sz="13800">
              <a:solidFill>
                <a:srgbClr val="446A97"/>
              </a:solidFill>
              <a:latin typeface="PF Din Text Cond Pr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650" name="Группа 9"/>
          <p:cNvGrpSpPr>
            <a:grpSpLocks/>
          </p:cNvGrpSpPr>
          <p:nvPr/>
        </p:nvGrpSpPr>
        <p:grpSpPr bwMode="auto">
          <a:xfrm>
            <a:off x="831850" y="2033588"/>
            <a:ext cx="2695575" cy="2309812"/>
            <a:chOff x="1802712" y="887749"/>
            <a:chExt cx="2158108" cy="1849333"/>
          </a:xfrm>
        </p:grpSpPr>
        <p:sp>
          <p:nvSpPr>
            <p:cNvPr id="11" name="Шестиугольник 10"/>
            <p:cNvSpPr/>
            <p:nvPr/>
          </p:nvSpPr>
          <p:spPr>
            <a:xfrm rot="459022">
              <a:off x="1802712" y="887749"/>
              <a:ext cx="2145398" cy="1849333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2" name="Шестиугольник 11"/>
            <p:cNvSpPr/>
            <p:nvPr/>
          </p:nvSpPr>
          <p:spPr>
            <a:xfrm rot="1800000">
              <a:off x="1815422" y="887749"/>
              <a:ext cx="2145398" cy="1849333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3" name="Шестиугольник 12"/>
            <p:cNvSpPr/>
            <p:nvPr/>
          </p:nvSpPr>
          <p:spPr>
            <a:xfrm>
              <a:off x="1979377" y="1040271"/>
              <a:ext cx="1792068" cy="1544288"/>
            </a:xfrm>
            <a:prstGeom prst="hexagon">
              <a:avLst/>
            </a:prstGeom>
            <a:solidFill>
              <a:srgbClr val="446A97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4" name="Равнобедренный треугольник 11"/>
            <p:cNvSpPr/>
            <p:nvPr/>
          </p:nvSpPr>
          <p:spPr>
            <a:xfrm>
              <a:off x="2403881" y="1040271"/>
              <a:ext cx="1367564" cy="771508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7651" name="Группа 14"/>
          <p:cNvGrpSpPr>
            <a:grpSpLocks/>
          </p:cNvGrpSpPr>
          <p:nvPr/>
        </p:nvGrpSpPr>
        <p:grpSpPr bwMode="auto">
          <a:xfrm>
            <a:off x="4700588" y="2033588"/>
            <a:ext cx="2693987" cy="2309812"/>
            <a:chOff x="1802712" y="887749"/>
            <a:chExt cx="2158108" cy="1849333"/>
          </a:xfrm>
        </p:grpSpPr>
        <p:sp>
          <p:nvSpPr>
            <p:cNvPr id="16" name="Шестиугольник 15"/>
            <p:cNvSpPr/>
            <p:nvPr/>
          </p:nvSpPr>
          <p:spPr>
            <a:xfrm rot="459022">
              <a:off x="1802712" y="887749"/>
              <a:ext cx="2145391" cy="1849333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7" name="Шестиугольник 16"/>
            <p:cNvSpPr/>
            <p:nvPr/>
          </p:nvSpPr>
          <p:spPr>
            <a:xfrm rot="1800000">
              <a:off x="1815429" y="887749"/>
              <a:ext cx="2145391" cy="1849333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8" name="Шестиугольник 17"/>
            <p:cNvSpPr/>
            <p:nvPr/>
          </p:nvSpPr>
          <p:spPr>
            <a:xfrm>
              <a:off x="1979481" y="1040271"/>
              <a:ext cx="1791854" cy="1544288"/>
            </a:xfrm>
            <a:prstGeom prst="hexagon">
              <a:avLst/>
            </a:prstGeom>
            <a:solidFill>
              <a:srgbClr val="446A97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9" name="Равнобедренный треугольник 11"/>
            <p:cNvSpPr/>
            <p:nvPr/>
          </p:nvSpPr>
          <p:spPr>
            <a:xfrm>
              <a:off x="2404235" y="1040271"/>
              <a:ext cx="1367099" cy="771508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7652" name="Группа 19"/>
          <p:cNvGrpSpPr>
            <a:grpSpLocks/>
          </p:cNvGrpSpPr>
          <p:nvPr/>
        </p:nvGrpSpPr>
        <p:grpSpPr bwMode="auto">
          <a:xfrm>
            <a:off x="8567738" y="2033588"/>
            <a:ext cx="2695575" cy="2309812"/>
            <a:chOff x="1802712" y="887749"/>
            <a:chExt cx="2158108" cy="1849333"/>
          </a:xfrm>
        </p:grpSpPr>
        <p:sp>
          <p:nvSpPr>
            <p:cNvPr id="21" name="Шестиугольник 20"/>
            <p:cNvSpPr/>
            <p:nvPr/>
          </p:nvSpPr>
          <p:spPr>
            <a:xfrm rot="459022">
              <a:off x="1802712" y="887749"/>
              <a:ext cx="2145398" cy="1849333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2" name="Шестиугольник 21"/>
            <p:cNvSpPr/>
            <p:nvPr/>
          </p:nvSpPr>
          <p:spPr>
            <a:xfrm rot="1800000">
              <a:off x="1815422" y="887749"/>
              <a:ext cx="2145398" cy="1849333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3" name="Шестиугольник 22"/>
            <p:cNvSpPr/>
            <p:nvPr/>
          </p:nvSpPr>
          <p:spPr>
            <a:xfrm>
              <a:off x="1979377" y="1040271"/>
              <a:ext cx="1792068" cy="1544288"/>
            </a:xfrm>
            <a:prstGeom prst="hexagon">
              <a:avLst/>
            </a:prstGeom>
            <a:solidFill>
              <a:srgbClr val="446A97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4" name="Равнобедренный треугольник 11"/>
            <p:cNvSpPr/>
            <p:nvPr/>
          </p:nvSpPr>
          <p:spPr>
            <a:xfrm>
              <a:off x="2403881" y="1040271"/>
              <a:ext cx="1367564" cy="771508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68717" y="2615564"/>
            <a:ext cx="1205593" cy="1146074"/>
            <a:chOff x="3364" y="1708"/>
            <a:chExt cx="952" cy="905"/>
          </a:xfrm>
          <a:solidFill>
            <a:schemeClr val="bg1"/>
          </a:solidFill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3388" y="1708"/>
              <a:ext cx="904" cy="254"/>
            </a:xfrm>
            <a:custGeom>
              <a:avLst/>
              <a:gdLst>
                <a:gd name="T0" fmla="*/ 452 w 904"/>
                <a:gd name="T1" fmla="*/ 0 h 254"/>
                <a:gd name="T2" fmla="*/ 0 w 904"/>
                <a:gd name="T3" fmla="*/ 254 h 254"/>
                <a:gd name="T4" fmla="*/ 904 w 904"/>
                <a:gd name="T5" fmla="*/ 254 h 254"/>
                <a:gd name="T6" fmla="*/ 452 w 904"/>
                <a:gd name="T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4" h="254">
                  <a:moveTo>
                    <a:pt x="452" y="0"/>
                  </a:moveTo>
                  <a:lnTo>
                    <a:pt x="0" y="254"/>
                  </a:lnTo>
                  <a:lnTo>
                    <a:pt x="904" y="254"/>
                  </a:lnTo>
                  <a:lnTo>
                    <a:pt x="4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7" name="Rectangle 6"/>
            <p:cNvSpPr>
              <a:spLocks noChangeArrowheads="1"/>
            </p:cNvSpPr>
            <p:nvPr/>
          </p:nvSpPr>
          <p:spPr bwMode="auto">
            <a:xfrm>
              <a:off x="3388" y="1991"/>
              <a:ext cx="904" cy="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3364" y="2091"/>
              <a:ext cx="952" cy="522"/>
            </a:xfrm>
            <a:custGeom>
              <a:avLst/>
              <a:gdLst>
                <a:gd name="T0" fmla="*/ 914 w 952"/>
                <a:gd name="T1" fmla="*/ 431 h 522"/>
                <a:gd name="T2" fmla="*/ 914 w 952"/>
                <a:gd name="T3" fmla="*/ 391 h 522"/>
                <a:gd name="T4" fmla="*/ 866 w 952"/>
                <a:gd name="T5" fmla="*/ 391 h 522"/>
                <a:gd name="T6" fmla="*/ 866 w 952"/>
                <a:gd name="T7" fmla="*/ 0 h 522"/>
                <a:gd name="T8" fmla="*/ 745 w 952"/>
                <a:gd name="T9" fmla="*/ 0 h 522"/>
                <a:gd name="T10" fmla="*/ 745 w 952"/>
                <a:gd name="T11" fmla="*/ 391 h 522"/>
                <a:gd name="T12" fmla="*/ 647 w 952"/>
                <a:gd name="T13" fmla="*/ 391 h 522"/>
                <a:gd name="T14" fmla="*/ 647 w 952"/>
                <a:gd name="T15" fmla="*/ 0 h 522"/>
                <a:gd name="T16" fmla="*/ 526 w 952"/>
                <a:gd name="T17" fmla="*/ 0 h 522"/>
                <a:gd name="T18" fmla="*/ 526 w 952"/>
                <a:gd name="T19" fmla="*/ 391 h 522"/>
                <a:gd name="T20" fmla="*/ 428 w 952"/>
                <a:gd name="T21" fmla="*/ 391 h 522"/>
                <a:gd name="T22" fmla="*/ 428 w 952"/>
                <a:gd name="T23" fmla="*/ 0 h 522"/>
                <a:gd name="T24" fmla="*/ 305 w 952"/>
                <a:gd name="T25" fmla="*/ 0 h 522"/>
                <a:gd name="T26" fmla="*/ 305 w 952"/>
                <a:gd name="T27" fmla="*/ 391 h 522"/>
                <a:gd name="T28" fmla="*/ 207 w 952"/>
                <a:gd name="T29" fmla="*/ 391 h 522"/>
                <a:gd name="T30" fmla="*/ 207 w 952"/>
                <a:gd name="T31" fmla="*/ 0 h 522"/>
                <a:gd name="T32" fmla="*/ 86 w 952"/>
                <a:gd name="T33" fmla="*/ 0 h 522"/>
                <a:gd name="T34" fmla="*/ 86 w 952"/>
                <a:gd name="T35" fmla="*/ 391 h 522"/>
                <a:gd name="T36" fmla="*/ 38 w 952"/>
                <a:gd name="T37" fmla="*/ 391 h 522"/>
                <a:gd name="T38" fmla="*/ 38 w 952"/>
                <a:gd name="T39" fmla="*/ 431 h 522"/>
                <a:gd name="T40" fmla="*/ 0 w 952"/>
                <a:gd name="T41" fmla="*/ 431 h 522"/>
                <a:gd name="T42" fmla="*/ 0 w 952"/>
                <a:gd name="T43" fmla="*/ 522 h 522"/>
                <a:gd name="T44" fmla="*/ 952 w 952"/>
                <a:gd name="T45" fmla="*/ 522 h 522"/>
                <a:gd name="T46" fmla="*/ 952 w 952"/>
                <a:gd name="T47" fmla="*/ 431 h 522"/>
                <a:gd name="T48" fmla="*/ 914 w 952"/>
                <a:gd name="T49" fmla="*/ 431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2" h="522">
                  <a:moveTo>
                    <a:pt x="914" y="431"/>
                  </a:moveTo>
                  <a:lnTo>
                    <a:pt x="914" y="391"/>
                  </a:lnTo>
                  <a:lnTo>
                    <a:pt x="866" y="391"/>
                  </a:lnTo>
                  <a:lnTo>
                    <a:pt x="866" y="0"/>
                  </a:lnTo>
                  <a:lnTo>
                    <a:pt x="745" y="0"/>
                  </a:lnTo>
                  <a:lnTo>
                    <a:pt x="745" y="391"/>
                  </a:lnTo>
                  <a:lnTo>
                    <a:pt x="647" y="391"/>
                  </a:lnTo>
                  <a:lnTo>
                    <a:pt x="647" y="0"/>
                  </a:lnTo>
                  <a:lnTo>
                    <a:pt x="526" y="0"/>
                  </a:lnTo>
                  <a:lnTo>
                    <a:pt x="526" y="391"/>
                  </a:lnTo>
                  <a:lnTo>
                    <a:pt x="428" y="391"/>
                  </a:lnTo>
                  <a:lnTo>
                    <a:pt x="428" y="0"/>
                  </a:lnTo>
                  <a:lnTo>
                    <a:pt x="305" y="0"/>
                  </a:lnTo>
                  <a:lnTo>
                    <a:pt x="305" y="391"/>
                  </a:lnTo>
                  <a:lnTo>
                    <a:pt x="207" y="391"/>
                  </a:lnTo>
                  <a:lnTo>
                    <a:pt x="207" y="0"/>
                  </a:lnTo>
                  <a:lnTo>
                    <a:pt x="86" y="0"/>
                  </a:lnTo>
                  <a:lnTo>
                    <a:pt x="86" y="391"/>
                  </a:lnTo>
                  <a:lnTo>
                    <a:pt x="38" y="391"/>
                  </a:lnTo>
                  <a:lnTo>
                    <a:pt x="38" y="431"/>
                  </a:lnTo>
                  <a:lnTo>
                    <a:pt x="0" y="431"/>
                  </a:lnTo>
                  <a:lnTo>
                    <a:pt x="0" y="522"/>
                  </a:lnTo>
                  <a:lnTo>
                    <a:pt x="952" y="522"/>
                  </a:lnTo>
                  <a:lnTo>
                    <a:pt x="952" y="431"/>
                  </a:lnTo>
                  <a:lnTo>
                    <a:pt x="914" y="4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0" name="Group 10"/>
          <p:cNvGrpSpPr>
            <a:grpSpLocks noChangeAspect="1"/>
          </p:cNvGrpSpPr>
          <p:nvPr/>
        </p:nvGrpSpPr>
        <p:grpSpPr bwMode="auto">
          <a:xfrm>
            <a:off x="9269215" y="3309257"/>
            <a:ext cx="878969" cy="580830"/>
            <a:chOff x="3555" y="1972"/>
            <a:chExt cx="569" cy="376"/>
          </a:xfrm>
          <a:solidFill>
            <a:schemeClr val="bg1"/>
          </a:solidFill>
        </p:grpSpPr>
        <p:sp>
          <p:nvSpPr>
            <p:cNvPr id="192" name="Freeform 11"/>
            <p:cNvSpPr>
              <a:spLocks noEditPoints="1"/>
            </p:cNvSpPr>
            <p:nvPr/>
          </p:nvSpPr>
          <p:spPr bwMode="auto">
            <a:xfrm>
              <a:off x="3555" y="1972"/>
              <a:ext cx="223" cy="376"/>
            </a:xfrm>
            <a:custGeom>
              <a:avLst/>
              <a:gdLst>
                <a:gd name="T0" fmla="*/ 201 w 223"/>
                <a:gd name="T1" fmla="*/ 34 h 376"/>
                <a:gd name="T2" fmla="*/ 201 w 223"/>
                <a:gd name="T3" fmla="*/ 0 h 376"/>
                <a:gd name="T4" fmla="*/ 27 w 223"/>
                <a:gd name="T5" fmla="*/ 0 h 376"/>
                <a:gd name="T6" fmla="*/ 27 w 223"/>
                <a:gd name="T7" fmla="*/ 34 h 376"/>
                <a:gd name="T8" fmla="*/ 0 w 223"/>
                <a:gd name="T9" fmla="*/ 34 h 376"/>
                <a:gd name="T10" fmla="*/ 0 w 223"/>
                <a:gd name="T11" fmla="*/ 376 h 376"/>
                <a:gd name="T12" fmla="*/ 82 w 223"/>
                <a:gd name="T13" fmla="*/ 376 h 376"/>
                <a:gd name="T14" fmla="*/ 82 w 223"/>
                <a:gd name="T15" fmla="*/ 306 h 376"/>
                <a:gd name="T16" fmla="*/ 144 w 223"/>
                <a:gd name="T17" fmla="*/ 306 h 376"/>
                <a:gd name="T18" fmla="*/ 144 w 223"/>
                <a:gd name="T19" fmla="*/ 376 h 376"/>
                <a:gd name="T20" fmla="*/ 223 w 223"/>
                <a:gd name="T21" fmla="*/ 376 h 376"/>
                <a:gd name="T22" fmla="*/ 223 w 223"/>
                <a:gd name="T23" fmla="*/ 34 h 376"/>
                <a:gd name="T24" fmla="*/ 201 w 223"/>
                <a:gd name="T25" fmla="*/ 34 h 376"/>
                <a:gd name="T26" fmla="*/ 101 w 223"/>
                <a:gd name="T27" fmla="*/ 277 h 376"/>
                <a:gd name="T28" fmla="*/ 41 w 223"/>
                <a:gd name="T29" fmla="*/ 277 h 376"/>
                <a:gd name="T30" fmla="*/ 41 w 223"/>
                <a:gd name="T31" fmla="*/ 222 h 376"/>
                <a:gd name="T32" fmla="*/ 101 w 223"/>
                <a:gd name="T33" fmla="*/ 222 h 376"/>
                <a:gd name="T34" fmla="*/ 101 w 223"/>
                <a:gd name="T35" fmla="*/ 277 h 376"/>
                <a:gd name="T36" fmla="*/ 101 w 223"/>
                <a:gd name="T37" fmla="*/ 205 h 376"/>
                <a:gd name="T38" fmla="*/ 41 w 223"/>
                <a:gd name="T39" fmla="*/ 205 h 376"/>
                <a:gd name="T40" fmla="*/ 41 w 223"/>
                <a:gd name="T41" fmla="*/ 147 h 376"/>
                <a:gd name="T42" fmla="*/ 101 w 223"/>
                <a:gd name="T43" fmla="*/ 147 h 376"/>
                <a:gd name="T44" fmla="*/ 101 w 223"/>
                <a:gd name="T45" fmla="*/ 205 h 376"/>
                <a:gd name="T46" fmla="*/ 79 w 223"/>
                <a:gd name="T47" fmla="*/ 89 h 376"/>
                <a:gd name="T48" fmla="*/ 79 w 223"/>
                <a:gd name="T49" fmla="*/ 68 h 376"/>
                <a:gd name="T50" fmla="*/ 101 w 223"/>
                <a:gd name="T51" fmla="*/ 68 h 376"/>
                <a:gd name="T52" fmla="*/ 101 w 223"/>
                <a:gd name="T53" fmla="*/ 43 h 376"/>
                <a:gd name="T54" fmla="*/ 125 w 223"/>
                <a:gd name="T55" fmla="*/ 43 h 376"/>
                <a:gd name="T56" fmla="*/ 125 w 223"/>
                <a:gd name="T57" fmla="*/ 68 h 376"/>
                <a:gd name="T58" fmla="*/ 146 w 223"/>
                <a:gd name="T59" fmla="*/ 68 h 376"/>
                <a:gd name="T60" fmla="*/ 146 w 223"/>
                <a:gd name="T61" fmla="*/ 89 h 376"/>
                <a:gd name="T62" fmla="*/ 125 w 223"/>
                <a:gd name="T63" fmla="*/ 89 h 376"/>
                <a:gd name="T64" fmla="*/ 125 w 223"/>
                <a:gd name="T65" fmla="*/ 111 h 376"/>
                <a:gd name="T66" fmla="*/ 101 w 223"/>
                <a:gd name="T67" fmla="*/ 111 h 376"/>
                <a:gd name="T68" fmla="*/ 101 w 223"/>
                <a:gd name="T69" fmla="*/ 89 h 376"/>
                <a:gd name="T70" fmla="*/ 79 w 223"/>
                <a:gd name="T71" fmla="*/ 89 h 376"/>
                <a:gd name="T72" fmla="*/ 182 w 223"/>
                <a:gd name="T73" fmla="*/ 277 h 376"/>
                <a:gd name="T74" fmla="*/ 122 w 223"/>
                <a:gd name="T75" fmla="*/ 277 h 376"/>
                <a:gd name="T76" fmla="*/ 122 w 223"/>
                <a:gd name="T77" fmla="*/ 222 h 376"/>
                <a:gd name="T78" fmla="*/ 182 w 223"/>
                <a:gd name="T79" fmla="*/ 222 h 376"/>
                <a:gd name="T80" fmla="*/ 182 w 223"/>
                <a:gd name="T81" fmla="*/ 277 h 376"/>
                <a:gd name="T82" fmla="*/ 182 w 223"/>
                <a:gd name="T83" fmla="*/ 205 h 376"/>
                <a:gd name="T84" fmla="*/ 122 w 223"/>
                <a:gd name="T85" fmla="*/ 205 h 376"/>
                <a:gd name="T86" fmla="*/ 122 w 223"/>
                <a:gd name="T87" fmla="*/ 147 h 376"/>
                <a:gd name="T88" fmla="*/ 182 w 223"/>
                <a:gd name="T89" fmla="*/ 147 h 376"/>
                <a:gd name="T90" fmla="*/ 182 w 223"/>
                <a:gd name="T91" fmla="*/ 20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3" h="376">
                  <a:moveTo>
                    <a:pt x="201" y="34"/>
                  </a:moveTo>
                  <a:lnTo>
                    <a:pt x="201" y="0"/>
                  </a:lnTo>
                  <a:lnTo>
                    <a:pt x="27" y="0"/>
                  </a:lnTo>
                  <a:lnTo>
                    <a:pt x="27" y="34"/>
                  </a:lnTo>
                  <a:lnTo>
                    <a:pt x="0" y="34"/>
                  </a:lnTo>
                  <a:lnTo>
                    <a:pt x="0" y="376"/>
                  </a:lnTo>
                  <a:lnTo>
                    <a:pt x="82" y="376"/>
                  </a:lnTo>
                  <a:lnTo>
                    <a:pt x="82" y="306"/>
                  </a:lnTo>
                  <a:lnTo>
                    <a:pt x="144" y="306"/>
                  </a:lnTo>
                  <a:lnTo>
                    <a:pt x="144" y="376"/>
                  </a:lnTo>
                  <a:lnTo>
                    <a:pt x="223" y="376"/>
                  </a:lnTo>
                  <a:lnTo>
                    <a:pt x="223" y="34"/>
                  </a:lnTo>
                  <a:lnTo>
                    <a:pt x="201" y="34"/>
                  </a:lnTo>
                  <a:close/>
                  <a:moveTo>
                    <a:pt x="101" y="277"/>
                  </a:moveTo>
                  <a:lnTo>
                    <a:pt x="41" y="277"/>
                  </a:lnTo>
                  <a:lnTo>
                    <a:pt x="41" y="222"/>
                  </a:lnTo>
                  <a:lnTo>
                    <a:pt x="101" y="222"/>
                  </a:lnTo>
                  <a:lnTo>
                    <a:pt x="101" y="277"/>
                  </a:lnTo>
                  <a:close/>
                  <a:moveTo>
                    <a:pt x="101" y="205"/>
                  </a:moveTo>
                  <a:lnTo>
                    <a:pt x="41" y="205"/>
                  </a:lnTo>
                  <a:lnTo>
                    <a:pt x="41" y="147"/>
                  </a:lnTo>
                  <a:lnTo>
                    <a:pt x="101" y="147"/>
                  </a:lnTo>
                  <a:lnTo>
                    <a:pt x="101" y="205"/>
                  </a:lnTo>
                  <a:close/>
                  <a:moveTo>
                    <a:pt x="79" y="89"/>
                  </a:moveTo>
                  <a:lnTo>
                    <a:pt x="79" y="68"/>
                  </a:lnTo>
                  <a:lnTo>
                    <a:pt x="101" y="68"/>
                  </a:lnTo>
                  <a:lnTo>
                    <a:pt x="101" y="43"/>
                  </a:lnTo>
                  <a:lnTo>
                    <a:pt x="125" y="43"/>
                  </a:lnTo>
                  <a:lnTo>
                    <a:pt x="125" y="68"/>
                  </a:lnTo>
                  <a:lnTo>
                    <a:pt x="146" y="68"/>
                  </a:lnTo>
                  <a:lnTo>
                    <a:pt x="146" y="89"/>
                  </a:lnTo>
                  <a:lnTo>
                    <a:pt x="125" y="89"/>
                  </a:lnTo>
                  <a:lnTo>
                    <a:pt x="125" y="111"/>
                  </a:lnTo>
                  <a:lnTo>
                    <a:pt x="101" y="111"/>
                  </a:lnTo>
                  <a:lnTo>
                    <a:pt x="101" y="89"/>
                  </a:lnTo>
                  <a:lnTo>
                    <a:pt x="79" y="89"/>
                  </a:lnTo>
                  <a:close/>
                  <a:moveTo>
                    <a:pt x="182" y="277"/>
                  </a:moveTo>
                  <a:lnTo>
                    <a:pt x="122" y="277"/>
                  </a:lnTo>
                  <a:lnTo>
                    <a:pt x="122" y="222"/>
                  </a:lnTo>
                  <a:lnTo>
                    <a:pt x="182" y="222"/>
                  </a:lnTo>
                  <a:lnTo>
                    <a:pt x="182" y="277"/>
                  </a:lnTo>
                  <a:close/>
                  <a:moveTo>
                    <a:pt x="182" y="205"/>
                  </a:moveTo>
                  <a:lnTo>
                    <a:pt x="122" y="205"/>
                  </a:lnTo>
                  <a:lnTo>
                    <a:pt x="122" y="147"/>
                  </a:lnTo>
                  <a:lnTo>
                    <a:pt x="182" y="147"/>
                  </a:lnTo>
                  <a:lnTo>
                    <a:pt x="182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93" name="Freeform 12"/>
            <p:cNvSpPr>
              <a:spLocks/>
            </p:cNvSpPr>
            <p:nvPr/>
          </p:nvSpPr>
          <p:spPr bwMode="auto">
            <a:xfrm>
              <a:off x="4012" y="2158"/>
              <a:ext cx="67" cy="67"/>
            </a:xfrm>
            <a:custGeom>
              <a:avLst/>
              <a:gdLst>
                <a:gd name="T0" fmla="*/ 46 w 67"/>
                <a:gd name="T1" fmla="*/ 0 h 67"/>
                <a:gd name="T2" fmla="*/ 22 w 67"/>
                <a:gd name="T3" fmla="*/ 0 h 67"/>
                <a:gd name="T4" fmla="*/ 22 w 67"/>
                <a:gd name="T5" fmla="*/ 21 h 67"/>
                <a:gd name="T6" fmla="*/ 0 w 67"/>
                <a:gd name="T7" fmla="*/ 21 h 67"/>
                <a:gd name="T8" fmla="*/ 0 w 67"/>
                <a:gd name="T9" fmla="*/ 43 h 67"/>
                <a:gd name="T10" fmla="*/ 22 w 67"/>
                <a:gd name="T11" fmla="*/ 43 h 67"/>
                <a:gd name="T12" fmla="*/ 22 w 67"/>
                <a:gd name="T13" fmla="*/ 67 h 67"/>
                <a:gd name="T14" fmla="*/ 46 w 67"/>
                <a:gd name="T15" fmla="*/ 67 h 67"/>
                <a:gd name="T16" fmla="*/ 46 w 67"/>
                <a:gd name="T17" fmla="*/ 43 h 67"/>
                <a:gd name="T18" fmla="*/ 67 w 67"/>
                <a:gd name="T19" fmla="*/ 43 h 67"/>
                <a:gd name="T20" fmla="*/ 67 w 67"/>
                <a:gd name="T21" fmla="*/ 21 h 67"/>
                <a:gd name="T22" fmla="*/ 46 w 67"/>
                <a:gd name="T23" fmla="*/ 21 h 67"/>
                <a:gd name="T24" fmla="*/ 46 w 67"/>
                <a:gd name="T2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67">
                  <a:moveTo>
                    <a:pt x="46" y="0"/>
                  </a:moveTo>
                  <a:lnTo>
                    <a:pt x="22" y="0"/>
                  </a:lnTo>
                  <a:lnTo>
                    <a:pt x="22" y="21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22" y="43"/>
                  </a:lnTo>
                  <a:lnTo>
                    <a:pt x="22" y="67"/>
                  </a:lnTo>
                  <a:lnTo>
                    <a:pt x="46" y="67"/>
                  </a:lnTo>
                  <a:lnTo>
                    <a:pt x="46" y="43"/>
                  </a:lnTo>
                  <a:lnTo>
                    <a:pt x="67" y="43"/>
                  </a:lnTo>
                  <a:lnTo>
                    <a:pt x="67" y="21"/>
                  </a:lnTo>
                  <a:lnTo>
                    <a:pt x="46" y="21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94" name="Freeform 13"/>
            <p:cNvSpPr>
              <a:spLocks noEditPoints="1"/>
            </p:cNvSpPr>
            <p:nvPr/>
          </p:nvSpPr>
          <p:spPr bwMode="auto">
            <a:xfrm>
              <a:off x="3804" y="2006"/>
              <a:ext cx="320" cy="342"/>
            </a:xfrm>
            <a:custGeom>
              <a:avLst/>
              <a:gdLst>
                <a:gd name="T0" fmla="*/ 64 w 134"/>
                <a:gd name="T1" fmla="*/ 47 h 142"/>
                <a:gd name="T2" fmla="*/ 64 w 134"/>
                <a:gd name="T3" fmla="*/ 0 h 142"/>
                <a:gd name="T4" fmla="*/ 0 w 134"/>
                <a:gd name="T5" fmla="*/ 0 h 142"/>
                <a:gd name="T6" fmla="*/ 0 w 134"/>
                <a:gd name="T7" fmla="*/ 142 h 142"/>
                <a:gd name="T8" fmla="*/ 26 w 134"/>
                <a:gd name="T9" fmla="*/ 142 h 142"/>
                <a:gd name="T10" fmla="*/ 44 w 134"/>
                <a:gd name="T11" fmla="*/ 142 h 142"/>
                <a:gd name="T12" fmla="*/ 44 w 134"/>
                <a:gd name="T13" fmla="*/ 113 h 142"/>
                <a:gd name="T14" fmla="*/ 71 w 134"/>
                <a:gd name="T15" fmla="*/ 113 h 142"/>
                <a:gd name="T16" fmla="*/ 71 w 134"/>
                <a:gd name="T17" fmla="*/ 142 h 142"/>
                <a:gd name="T18" fmla="*/ 134 w 134"/>
                <a:gd name="T19" fmla="*/ 142 h 142"/>
                <a:gd name="T20" fmla="*/ 134 w 134"/>
                <a:gd name="T21" fmla="*/ 47 h 142"/>
                <a:gd name="T22" fmla="*/ 64 w 134"/>
                <a:gd name="T23" fmla="*/ 47 h 142"/>
                <a:gd name="T24" fmla="*/ 29 w 134"/>
                <a:gd name="T25" fmla="*/ 94 h 142"/>
                <a:gd name="T26" fmla="*/ 10 w 134"/>
                <a:gd name="T27" fmla="*/ 94 h 142"/>
                <a:gd name="T28" fmla="*/ 10 w 134"/>
                <a:gd name="T29" fmla="*/ 77 h 142"/>
                <a:gd name="T30" fmla="*/ 29 w 134"/>
                <a:gd name="T31" fmla="*/ 77 h 142"/>
                <a:gd name="T32" fmla="*/ 29 w 134"/>
                <a:gd name="T33" fmla="*/ 94 h 142"/>
                <a:gd name="T34" fmla="*/ 29 w 134"/>
                <a:gd name="T35" fmla="*/ 71 h 142"/>
                <a:gd name="T36" fmla="*/ 10 w 134"/>
                <a:gd name="T37" fmla="*/ 71 h 142"/>
                <a:gd name="T38" fmla="*/ 10 w 134"/>
                <a:gd name="T39" fmla="*/ 54 h 142"/>
                <a:gd name="T40" fmla="*/ 29 w 134"/>
                <a:gd name="T41" fmla="*/ 54 h 142"/>
                <a:gd name="T42" fmla="*/ 29 w 134"/>
                <a:gd name="T43" fmla="*/ 71 h 142"/>
                <a:gd name="T44" fmla="*/ 29 w 134"/>
                <a:gd name="T45" fmla="*/ 50 h 142"/>
                <a:gd name="T46" fmla="*/ 10 w 134"/>
                <a:gd name="T47" fmla="*/ 50 h 142"/>
                <a:gd name="T48" fmla="*/ 10 w 134"/>
                <a:gd name="T49" fmla="*/ 32 h 142"/>
                <a:gd name="T50" fmla="*/ 29 w 134"/>
                <a:gd name="T51" fmla="*/ 32 h 142"/>
                <a:gd name="T52" fmla="*/ 29 w 134"/>
                <a:gd name="T53" fmla="*/ 50 h 142"/>
                <a:gd name="T54" fmla="*/ 29 w 134"/>
                <a:gd name="T55" fmla="*/ 27 h 142"/>
                <a:gd name="T56" fmla="*/ 10 w 134"/>
                <a:gd name="T57" fmla="*/ 27 h 142"/>
                <a:gd name="T58" fmla="*/ 10 w 134"/>
                <a:gd name="T59" fmla="*/ 10 h 142"/>
                <a:gd name="T60" fmla="*/ 29 w 134"/>
                <a:gd name="T61" fmla="*/ 10 h 142"/>
                <a:gd name="T62" fmla="*/ 29 w 134"/>
                <a:gd name="T63" fmla="*/ 27 h 142"/>
                <a:gd name="T64" fmla="*/ 54 w 134"/>
                <a:gd name="T65" fmla="*/ 94 h 142"/>
                <a:gd name="T66" fmla="*/ 36 w 134"/>
                <a:gd name="T67" fmla="*/ 94 h 142"/>
                <a:gd name="T68" fmla="*/ 36 w 134"/>
                <a:gd name="T69" fmla="*/ 77 h 142"/>
                <a:gd name="T70" fmla="*/ 54 w 134"/>
                <a:gd name="T71" fmla="*/ 77 h 142"/>
                <a:gd name="T72" fmla="*/ 54 w 134"/>
                <a:gd name="T73" fmla="*/ 94 h 142"/>
                <a:gd name="T74" fmla="*/ 54 w 134"/>
                <a:gd name="T75" fmla="*/ 71 h 142"/>
                <a:gd name="T76" fmla="*/ 36 w 134"/>
                <a:gd name="T77" fmla="*/ 71 h 142"/>
                <a:gd name="T78" fmla="*/ 36 w 134"/>
                <a:gd name="T79" fmla="*/ 54 h 142"/>
                <a:gd name="T80" fmla="*/ 54 w 134"/>
                <a:gd name="T81" fmla="*/ 54 h 142"/>
                <a:gd name="T82" fmla="*/ 54 w 134"/>
                <a:gd name="T83" fmla="*/ 71 h 142"/>
                <a:gd name="T84" fmla="*/ 54 w 134"/>
                <a:gd name="T85" fmla="*/ 50 h 142"/>
                <a:gd name="T86" fmla="*/ 36 w 134"/>
                <a:gd name="T87" fmla="*/ 50 h 142"/>
                <a:gd name="T88" fmla="*/ 36 w 134"/>
                <a:gd name="T89" fmla="*/ 32 h 142"/>
                <a:gd name="T90" fmla="*/ 54 w 134"/>
                <a:gd name="T91" fmla="*/ 32 h 142"/>
                <a:gd name="T92" fmla="*/ 54 w 134"/>
                <a:gd name="T93" fmla="*/ 50 h 142"/>
                <a:gd name="T94" fmla="*/ 54 w 134"/>
                <a:gd name="T95" fmla="*/ 27 h 142"/>
                <a:gd name="T96" fmla="*/ 36 w 134"/>
                <a:gd name="T97" fmla="*/ 27 h 142"/>
                <a:gd name="T98" fmla="*/ 36 w 134"/>
                <a:gd name="T99" fmla="*/ 10 h 142"/>
                <a:gd name="T100" fmla="*/ 54 w 134"/>
                <a:gd name="T101" fmla="*/ 10 h 142"/>
                <a:gd name="T102" fmla="*/ 54 w 134"/>
                <a:gd name="T103" fmla="*/ 27 h 142"/>
                <a:gd name="T104" fmla="*/ 101 w 134"/>
                <a:gd name="T105" fmla="*/ 98 h 142"/>
                <a:gd name="T106" fmla="*/ 80 w 134"/>
                <a:gd name="T107" fmla="*/ 77 h 142"/>
                <a:gd name="T108" fmla="*/ 101 w 134"/>
                <a:gd name="T109" fmla="*/ 56 h 142"/>
                <a:gd name="T110" fmla="*/ 122 w 134"/>
                <a:gd name="T111" fmla="*/ 77 h 142"/>
                <a:gd name="T112" fmla="*/ 101 w 134"/>
                <a:gd name="T113" fmla="*/ 9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4" h="142">
                  <a:moveTo>
                    <a:pt x="64" y="47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26" y="142"/>
                    <a:pt x="26" y="142"/>
                    <a:pt x="26" y="142"/>
                  </a:cubicBezTo>
                  <a:cubicBezTo>
                    <a:pt x="44" y="142"/>
                    <a:pt x="44" y="142"/>
                    <a:pt x="44" y="142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71" y="113"/>
                    <a:pt x="71" y="113"/>
                    <a:pt x="71" y="113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47"/>
                    <a:pt x="134" y="47"/>
                    <a:pt x="134" y="47"/>
                  </a:cubicBezTo>
                  <a:lnTo>
                    <a:pt x="64" y="47"/>
                  </a:lnTo>
                  <a:close/>
                  <a:moveTo>
                    <a:pt x="29" y="94"/>
                  </a:moveTo>
                  <a:cubicBezTo>
                    <a:pt x="10" y="94"/>
                    <a:pt x="10" y="94"/>
                    <a:pt x="10" y="94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94"/>
                  </a:lnTo>
                  <a:close/>
                  <a:moveTo>
                    <a:pt x="29" y="71"/>
                  </a:moveTo>
                  <a:cubicBezTo>
                    <a:pt x="10" y="71"/>
                    <a:pt x="10" y="71"/>
                    <a:pt x="10" y="71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29" y="71"/>
                  </a:lnTo>
                  <a:close/>
                  <a:moveTo>
                    <a:pt x="29" y="50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29" y="32"/>
                    <a:pt x="29" y="32"/>
                    <a:pt x="29" y="32"/>
                  </a:cubicBezTo>
                  <a:lnTo>
                    <a:pt x="29" y="50"/>
                  </a:lnTo>
                  <a:close/>
                  <a:moveTo>
                    <a:pt x="29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29" y="10"/>
                    <a:pt x="29" y="10"/>
                    <a:pt x="29" y="10"/>
                  </a:cubicBezTo>
                  <a:lnTo>
                    <a:pt x="29" y="27"/>
                  </a:lnTo>
                  <a:close/>
                  <a:moveTo>
                    <a:pt x="54" y="94"/>
                  </a:moveTo>
                  <a:cubicBezTo>
                    <a:pt x="36" y="94"/>
                    <a:pt x="36" y="94"/>
                    <a:pt x="36" y="94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54" y="77"/>
                    <a:pt x="54" y="77"/>
                    <a:pt x="54" y="77"/>
                  </a:cubicBezTo>
                  <a:lnTo>
                    <a:pt x="54" y="94"/>
                  </a:lnTo>
                  <a:close/>
                  <a:moveTo>
                    <a:pt x="54" y="71"/>
                  </a:moveTo>
                  <a:cubicBezTo>
                    <a:pt x="36" y="71"/>
                    <a:pt x="36" y="71"/>
                    <a:pt x="36" y="71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54" y="54"/>
                    <a:pt x="54" y="54"/>
                    <a:pt x="54" y="54"/>
                  </a:cubicBezTo>
                  <a:lnTo>
                    <a:pt x="54" y="71"/>
                  </a:lnTo>
                  <a:close/>
                  <a:moveTo>
                    <a:pt x="54" y="50"/>
                  </a:moveTo>
                  <a:cubicBezTo>
                    <a:pt x="36" y="50"/>
                    <a:pt x="36" y="50"/>
                    <a:pt x="36" y="50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54" y="50"/>
                  </a:lnTo>
                  <a:close/>
                  <a:moveTo>
                    <a:pt x="54" y="27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54" y="10"/>
                    <a:pt x="54" y="10"/>
                    <a:pt x="54" y="10"/>
                  </a:cubicBezTo>
                  <a:lnTo>
                    <a:pt x="54" y="27"/>
                  </a:lnTo>
                  <a:close/>
                  <a:moveTo>
                    <a:pt x="101" y="98"/>
                  </a:moveTo>
                  <a:cubicBezTo>
                    <a:pt x="89" y="98"/>
                    <a:pt x="80" y="88"/>
                    <a:pt x="80" y="77"/>
                  </a:cubicBezTo>
                  <a:cubicBezTo>
                    <a:pt x="80" y="65"/>
                    <a:pt x="89" y="56"/>
                    <a:pt x="101" y="56"/>
                  </a:cubicBezTo>
                  <a:cubicBezTo>
                    <a:pt x="113" y="56"/>
                    <a:pt x="122" y="65"/>
                    <a:pt x="122" y="77"/>
                  </a:cubicBezTo>
                  <a:cubicBezTo>
                    <a:pt x="122" y="88"/>
                    <a:pt x="113" y="98"/>
                    <a:pt x="101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7" name="Group 10"/>
          <p:cNvGrpSpPr>
            <a:grpSpLocks noChangeAspect="1"/>
          </p:cNvGrpSpPr>
          <p:nvPr/>
        </p:nvGrpSpPr>
        <p:grpSpPr bwMode="auto">
          <a:xfrm flipH="1">
            <a:off x="9923714" y="2674041"/>
            <a:ext cx="606479" cy="400766"/>
            <a:chOff x="3555" y="1972"/>
            <a:chExt cx="569" cy="376"/>
          </a:xfrm>
          <a:solidFill>
            <a:schemeClr val="bg1"/>
          </a:solidFill>
        </p:grpSpPr>
        <p:sp>
          <p:nvSpPr>
            <p:cNvPr id="38" name="Freeform 11"/>
            <p:cNvSpPr>
              <a:spLocks noEditPoints="1"/>
            </p:cNvSpPr>
            <p:nvPr/>
          </p:nvSpPr>
          <p:spPr bwMode="auto">
            <a:xfrm>
              <a:off x="3555" y="1972"/>
              <a:ext cx="223" cy="376"/>
            </a:xfrm>
            <a:custGeom>
              <a:avLst/>
              <a:gdLst>
                <a:gd name="T0" fmla="*/ 201 w 223"/>
                <a:gd name="T1" fmla="*/ 34 h 376"/>
                <a:gd name="T2" fmla="*/ 201 w 223"/>
                <a:gd name="T3" fmla="*/ 0 h 376"/>
                <a:gd name="T4" fmla="*/ 27 w 223"/>
                <a:gd name="T5" fmla="*/ 0 h 376"/>
                <a:gd name="T6" fmla="*/ 27 w 223"/>
                <a:gd name="T7" fmla="*/ 34 h 376"/>
                <a:gd name="T8" fmla="*/ 0 w 223"/>
                <a:gd name="T9" fmla="*/ 34 h 376"/>
                <a:gd name="T10" fmla="*/ 0 w 223"/>
                <a:gd name="T11" fmla="*/ 376 h 376"/>
                <a:gd name="T12" fmla="*/ 82 w 223"/>
                <a:gd name="T13" fmla="*/ 376 h 376"/>
                <a:gd name="T14" fmla="*/ 82 w 223"/>
                <a:gd name="T15" fmla="*/ 306 h 376"/>
                <a:gd name="T16" fmla="*/ 144 w 223"/>
                <a:gd name="T17" fmla="*/ 306 h 376"/>
                <a:gd name="T18" fmla="*/ 144 w 223"/>
                <a:gd name="T19" fmla="*/ 376 h 376"/>
                <a:gd name="T20" fmla="*/ 223 w 223"/>
                <a:gd name="T21" fmla="*/ 376 h 376"/>
                <a:gd name="T22" fmla="*/ 223 w 223"/>
                <a:gd name="T23" fmla="*/ 34 h 376"/>
                <a:gd name="T24" fmla="*/ 201 w 223"/>
                <a:gd name="T25" fmla="*/ 34 h 376"/>
                <a:gd name="T26" fmla="*/ 101 w 223"/>
                <a:gd name="T27" fmla="*/ 277 h 376"/>
                <a:gd name="T28" fmla="*/ 41 w 223"/>
                <a:gd name="T29" fmla="*/ 277 h 376"/>
                <a:gd name="T30" fmla="*/ 41 w 223"/>
                <a:gd name="T31" fmla="*/ 222 h 376"/>
                <a:gd name="T32" fmla="*/ 101 w 223"/>
                <a:gd name="T33" fmla="*/ 222 h 376"/>
                <a:gd name="T34" fmla="*/ 101 w 223"/>
                <a:gd name="T35" fmla="*/ 277 h 376"/>
                <a:gd name="T36" fmla="*/ 101 w 223"/>
                <a:gd name="T37" fmla="*/ 205 h 376"/>
                <a:gd name="T38" fmla="*/ 41 w 223"/>
                <a:gd name="T39" fmla="*/ 205 h 376"/>
                <a:gd name="T40" fmla="*/ 41 w 223"/>
                <a:gd name="T41" fmla="*/ 147 h 376"/>
                <a:gd name="T42" fmla="*/ 101 w 223"/>
                <a:gd name="T43" fmla="*/ 147 h 376"/>
                <a:gd name="T44" fmla="*/ 101 w 223"/>
                <a:gd name="T45" fmla="*/ 205 h 376"/>
                <a:gd name="T46" fmla="*/ 79 w 223"/>
                <a:gd name="T47" fmla="*/ 89 h 376"/>
                <a:gd name="T48" fmla="*/ 79 w 223"/>
                <a:gd name="T49" fmla="*/ 68 h 376"/>
                <a:gd name="T50" fmla="*/ 101 w 223"/>
                <a:gd name="T51" fmla="*/ 68 h 376"/>
                <a:gd name="T52" fmla="*/ 101 w 223"/>
                <a:gd name="T53" fmla="*/ 43 h 376"/>
                <a:gd name="T54" fmla="*/ 125 w 223"/>
                <a:gd name="T55" fmla="*/ 43 h 376"/>
                <a:gd name="T56" fmla="*/ 125 w 223"/>
                <a:gd name="T57" fmla="*/ 68 h 376"/>
                <a:gd name="T58" fmla="*/ 146 w 223"/>
                <a:gd name="T59" fmla="*/ 68 h 376"/>
                <a:gd name="T60" fmla="*/ 146 w 223"/>
                <a:gd name="T61" fmla="*/ 89 h 376"/>
                <a:gd name="T62" fmla="*/ 125 w 223"/>
                <a:gd name="T63" fmla="*/ 89 h 376"/>
                <a:gd name="T64" fmla="*/ 125 w 223"/>
                <a:gd name="T65" fmla="*/ 111 h 376"/>
                <a:gd name="T66" fmla="*/ 101 w 223"/>
                <a:gd name="T67" fmla="*/ 111 h 376"/>
                <a:gd name="T68" fmla="*/ 101 w 223"/>
                <a:gd name="T69" fmla="*/ 89 h 376"/>
                <a:gd name="T70" fmla="*/ 79 w 223"/>
                <a:gd name="T71" fmla="*/ 89 h 376"/>
                <a:gd name="T72" fmla="*/ 182 w 223"/>
                <a:gd name="T73" fmla="*/ 277 h 376"/>
                <a:gd name="T74" fmla="*/ 122 w 223"/>
                <a:gd name="T75" fmla="*/ 277 h 376"/>
                <a:gd name="T76" fmla="*/ 122 w 223"/>
                <a:gd name="T77" fmla="*/ 222 h 376"/>
                <a:gd name="T78" fmla="*/ 182 w 223"/>
                <a:gd name="T79" fmla="*/ 222 h 376"/>
                <a:gd name="T80" fmla="*/ 182 w 223"/>
                <a:gd name="T81" fmla="*/ 277 h 376"/>
                <a:gd name="T82" fmla="*/ 182 w 223"/>
                <a:gd name="T83" fmla="*/ 205 h 376"/>
                <a:gd name="T84" fmla="*/ 122 w 223"/>
                <a:gd name="T85" fmla="*/ 205 h 376"/>
                <a:gd name="T86" fmla="*/ 122 w 223"/>
                <a:gd name="T87" fmla="*/ 147 h 376"/>
                <a:gd name="T88" fmla="*/ 182 w 223"/>
                <a:gd name="T89" fmla="*/ 147 h 376"/>
                <a:gd name="T90" fmla="*/ 182 w 223"/>
                <a:gd name="T91" fmla="*/ 20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3" h="376">
                  <a:moveTo>
                    <a:pt x="201" y="34"/>
                  </a:moveTo>
                  <a:lnTo>
                    <a:pt x="201" y="0"/>
                  </a:lnTo>
                  <a:lnTo>
                    <a:pt x="27" y="0"/>
                  </a:lnTo>
                  <a:lnTo>
                    <a:pt x="27" y="34"/>
                  </a:lnTo>
                  <a:lnTo>
                    <a:pt x="0" y="34"/>
                  </a:lnTo>
                  <a:lnTo>
                    <a:pt x="0" y="376"/>
                  </a:lnTo>
                  <a:lnTo>
                    <a:pt x="82" y="376"/>
                  </a:lnTo>
                  <a:lnTo>
                    <a:pt x="82" y="306"/>
                  </a:lnTo>
                  <a:lnTo>
                    <a:pt x="144" y="306"/>
                  </a:lnTo>
                  <a:lnTo>
                    <a:pt x="144" y="376"/>
                  </a:lnTo>
                  <a:lnTo>
                    <a:pt x="223" y="376"/>
                  </a:lnTo>
                  <a:lnTo>
                    <a:pt x="223" y="34"/>
                  </a:lnTo>
                  <a:lnTo>
                    <a:pt x="201" y="34"/>
                  </a:lnTo>
                  <a:close/>
                  <a:moveTo>
                    <a:pt x="101" y="277"/>
                  </a:moveTo>
                  <a:lnTo>
                    <a:pt x="41" y="277"/>
                  </a:lnTo>
                  <a:lnTo>
                    <a:pt x="41" y="222"/>
                  </a:lnTo>
                  <a:lnTo>
                    <a:pt x="101" y="222"/>
                  </a:lnTo>
                  <a:lnTo>
                    <a:pt x="101" y="277"/>
                  </a:lnTo>
                  <a:close/>
                  <a:moveTo>
                    <a:pt x="101" y="205"/>
                  </a:moveTo>
                  <a:lnTo>
                    <a:pt x="41" y="205"/>
                  </a:lnTo>
                  <a:lnTo>
                    <a:pt x="41" y="147"/>
                  </a:lnTo>
                  <a:lnTo>
                    <a:pt x="101" y="147"/>
                  </a:lnTo>
                  <a:lnTo>
                    <a:pt x="101" y="205"/>
                  </a:lnTo>
                  <a:close/>
                  <a:moveTo>
                    <a:pt x="79" y="89"/>
                  </a:moveTo>
                  <a:lnTo>
                    <a:pt x="79" y="68"/>
                  </a:lnTo>
                  <a:lnTo>
                    <a:pt x="101" y="68"/>
                  </a:lnTo>
                  <a:lnTo>
                    <a:pt x="101" y="43"/>
                  </a:lnTo>
                  <a:lnTo>
                    <a:pt x="125" y="43"/>
                  </a:lnTo>
                  <a:lnTo>
                    <a:pt x="125" y="68"/>
                  </a:lnTo>
                  <a:lnTo>
                    <a:pt x="146" y="68"/>
                  </a:lnTo>
                  <a:lnTo>
                    <a:pt x="146" y="89"/>
                  </a:lnTo>
                  <a:lnTo>
                    <a:pt x="125" y="89"/>
                  </a:lnTo>
                  <a:lnTo>
                    <a:pt x="125" y="111"/>
                  </a:lnTo>
                  <a:lnTo>
                    <a:pt x="101" y="111"/>
                  </a:lnTo>
                  <a:lnTo>
                    <a:pt x="101" y="89"/>
                  </a:lnTo>
                  <a:lnTo>
                    <a:pt x="79" y="89"/>
                  </a:lnTo>
                  <a:close/>
                  <a:moveTo>
                    <a:pt x="182" y="277"/>
                  </a:moveTo>
                  <a:lnTo>
                    <a:pt x="122" y="277"/>
                  </a:lnTo>
                  <a:lnTo>
                    <a:pt x="122" y="222"/>
                  </a:lnTo>
                  <a:lnTo>
                    <a:pt x="182" y="222"/>
                  </a:lnTo>
                  <a:lnTo>
                    <a:pt x="182" y="277"/>
                  </a:lnTo>
                  <a:close/>
                  <a:moveTo>
                    <a:pt x="182" y="205"/>
                  </a:moveTo>
                  <a:lnTo>
                    <a:pt x="122" y="205"/>
                  </a:lnTo>
                  <a:lnTo>
                    <a:pt x="122" y="147"/>
                  </a:lnTo>
                  <a:lnTo>
                    <a:pt x="182" y="147"/>
                  </a:lnTo>
                  <a:lnTo>
                    <a:pt x="182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4012" y="2158"/>
              <a:ext cx="67" cy="67"/>
            </a:xfrm>
            <a:custGeom>
              <a:avLst/>
              <a:gdLst>
                <a:gd name="T0" fmla="*/ 46 w 67"/>
                <a:gd name="T1" fmla="*/ 0 h 67"/>
                <a:gd name="T2" fmla="*/ 22 w 67"/>
                <a:gd name="T3" fmla="*/ 0 h 67"/>
                <a:gd name="T4" fmla="*/ 22 w 67"/>
                <a:gd name="T5" fmla="*/ 21 h 67"/>
                <a:gd name="T6" fmla="*/ 0 w 67"/>
                <a:gd name="T7" fmla="*/ 21 h 67"/>
                <a:gd name="T8" fmla="*/ 0 w 67"/>
                <a:gd name="T9" fmla="*/ 43 h 67"/>
                <a:gd name="T10" fmla="*/ 22 w 67"/>
                <a:gd name="T11" fmla="*/ 43 h 67"/>
                <a:gd name="T12" fmla="*/ 22 w 67"/>
                <a:gd name="T13" fmla="*/ 67 h 67"/>
                <a:gd name="T14" fmla="*/ 46 w 67"/>
                <a:gd name="T15" fmla="*/ 67 h 67"/>
                <a:gd name="T16" fmla="*/ 46 w 67"/>
                <a:gd name="T17" fmla="*/ 43 h 67"/>
                <a:gd name="T18" fmla="*/ 67 w 67"/>
                <a:gd name="T19" fmla="*/ 43 h 67"/>
                <a:gd name="T20" fmla="*/ 67 w 67"/>
                <a:gd name="T21" fmla="*/ 21 h 67"/>
                <a:gd name="T22" fmla="*/ 46 w 67"/>
                <a:gd name="T23" fmla="*/ 21 h 67"/>
                <a:gd name="T24" fmla="*/ 46 w 67"/>
                <a:gd name="T2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67">
                  <a:moveTo>
                    <a:pt x="46" y="0"/>
                  </a:moveTo>
                  <a:lnTo>
                    <a:pt x="22" y="0"/>
                  </a:lnTo>
                  <a:lnTo>
                    <a:pt x="22" y="21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22" y="43"/>
                  </a:lnTo>
                  <a:lnTo>
                    <a:pt x="22" y="67"/>
                  </a:lnTo>
                  <a:lnTo>
                    <a:pt x="46" y="67"/>
                  </a:lnTo>
                  <a:lnTo>
                    <a:pt x="46" y="43"/>
                  </a:lnTo>
                  <a:lnTo>
                    <a:pt x="67" y="43"/>
                  </a:lnTo>
                  <a:lnTo>
                    <a:pt x="67" y="21"/>
                  </a:lnTo>
                  <a:lnTo>
                    <a:pt x="46" y="21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0" name="Freeform 13"/>
            <p:cNvSpPr>
              <a:spLocks noEditPoints="1"/>
            </p:cNvSpPr>
            <p:nvPr/>
          </p:nvSpPr>
          <p:spPr bwMode="auto">
            <a:xfrm>
              <a:off x="3804" y="2006"/>
              <a:ext cx="320" cy="342"/>
            </a:xfrm>
            <a:custGeom>
              <a:avLst/>
              <a:gdLst>
                <a:gd name="T0" fmla="*/ 64 w 134"/>
                <a:gd name="T1" fmla="*/ 47 h 142"/>
                <a:gd name="T2" fmla="*/ 64 w 134"/>
                <a:gd name="T3" fmla="*/ 0 h 142"/>
                <a:gd name="T4" fmla="*/ 0 w 134"/>
                <a:gd name="T5" fmla="*/ 0 h 142"/>
                <a:gd name="T6" fmla="*/ 0 w 134"/>
                <a:gd name="T7" fmla="*/ 142 h 142"/>
                <a:gd name="T8" fmla="*/ 26 w 134"/>
                <a:gd name="T9" fmla="*/ 142 h 142"/>
                <a:gd name="T10" fmla="*/ 44 w 134"/>
                <a:gd name="T11" fmla="*/ 142 h 142"/>
                <a:gd name="T12" fmla="*/ 44 w 134"/>
                <a:gd name="T13" fmla="*/ 113 h 142"/>
                <a:gd name="T14" fmla="*/ 71 w 134"/>
                <a:gd name="T15" fmla="*/ 113 h 142"/>
                <a:gd name="T16" fmla="*/ 71 w 134"/>
                <a:gd name="T17" fmla="*/ 142 h 142"/>
                <a:gd name="T18" fmla="*/ 134 w 134"/>
                <a:gd name="T19" fmla="*/ 142 h 142"/>
                <a:gd name="T20" fmla="*/ 134 w 134"/>
                <a:gd name="T21" fmla="*/ 47 h 142"/>
                <a:gd name="T22" fmla="*/ 64 w 134"/>
                <a:gd name="T23" fmla="*/ 47 h 142"/>
                <a:gd name="T24" fmla="*/ 29 w 134"/>
                <a:gd name="T25" fmla="*/ 94 h 142"/>
                <a:gd name="T26" fmla="*/ 10 w 134"/>
                <a:gd name="T27" fmla="*/ 94 h 142"/>
                <a:gd name="T28" fmla="*/ 10 w 134"/>
                <a:gd name="T29" fmla="*/ 77 h 142"/>
                <a:gd name="T30" fmla="*/ 29 w 134"/>
                <a:gd name="T31" fmla="*/ 77 h 142"/>
                <a:gd name="T32" fmla="*/ 29 w 134"/>
                <a:gd name="T33" fmla="*/ 94 h 142"/>
                <a:gd name="T34" fmla="*/ 29 w 134"/>
                <a:gd name="T35" fmla="*/ 71 h 142"/>
                <a:gd name="T36" fmla="*/ 10 w 134"/>
                <a:gd name="T37" fmla="*/ 71 h 142"/>
                <a:gd name="T38" fmla="*/ 10 w 134"/>
                <a:gd name="T39" fmla="*/ 54 h 142"/>
                <a:gd name="T40" fmla="*/ 29 w 134"/>
                <a:gd name="T41" fmla="*/ 54 h 142"/>
                <a:gd name="T42" fmla="*/ 29 w 134"/>
                <a:gd name="T43" fmla="*/ 71 h 142"/>
                <a:gd name="T44" fmla="*/ 29 w 134"/>
                <a:gd name="T45" fmla="*/ 50 h 142"/>
                <a:gd name="T46" fmla="*/ 10 w 134"/>
                <a:gd name="T47" fmla="*/ 50 h 142"/>
                <a:gd name="T48" fmla="*/ 10 w 134"/>
                <a:gd name="T49" fmla="*/ 32 h 142"/>
                <a:gd name="T50" fmla="*/ 29 w 134"/>
                <a:gd name="T51" fmla="*/ 32 h 142"/>
                <a:gd name="T52" fmla="*/ 29 w 134"/>
                <a:gd name="T53" fmla="*/ 50 h 142"/>
                <a:gd name="T54" fmla="*/ 29 w 134"/>
                <a:gd name="T55" fmla="*/ 27 h 142"/>
                <a:gd name="T56" fmla="*/ 10 w 134"/>
                <a:gd name="T57" fmla="*/ 27 h 142"/>
                <a:gd name="T58" fmla="*/ 10 w 134"/>
                <a:gd name="T59" fmla="*/ 10 h 142"/>
                <a:gd name="T60" fmla="*/ 29 w 134"/>
                <a:gd name="T61" fmla="*/ 10 h 142"/>
                <a:gd name="T62" fmla="*/ 29 w 134"/>
                <a:gd name="T63" fmla="*/ 27 h 142"/>
                <a:gd name="T64" fmla="*/ 54 w 134"/>
                <a:gd name="T65" fmla="*/ 94 h 142"/>
                <a:gd name="T66" fmla="*/ 36 w 134"/>
                <a:gd name="T67" fmla="*/ 94 h 142"/>
                <a:gd name="T68" fmla="*/ 36 w 134"/>
                <a:gd name="T69" fmla="*/ 77 h 142"/>
                <a:gd name="T70" fmla="*/ 54 w 134"/>
                <a:gd name="T71" fmla="*/ 77 h 142"/>
                <a:gd name="T72" fmla="*/ 54 w 134"/>
                <a:gd name="T73" fmla="*/ 94 h 142"/>
                <a:gd name="T74" fmla="*/ 54 w 134"/>
                <a:gd name="T75" fmla="*/ 71 h 142"/>
                <a:gd name="T76" fmla="*/ 36 w 134"/>
                <a:gd name="T77" fmla="*/ 71 h 142"/>
                <a:gd name="T78" fmla="*/ 36 w 134"/>
                <a:gd name="T79" fmla="*/ 54 h 142"/>
                <a:gd name="T80" fmla="*/ 54 w 134"/>
                <a:gd name="T81" fmla="*/ 54 h 142"/>
                <a:gd name="T82" fmla="*/ 54 w 134"/>
                <a:gd name="T83" fmla="*/ 71 h 142"/>
                <a:gd name="T84" fmla="*/ 54 w 134"/>
                <a:gd name="T85" fmla="*/ 50 h 142"/>
                <a:gd name="T86" fmla="*/ 36 w 134"/>
                <a:gd name="T87" fmla="*/ 50 h 142"/>
                <a:gd name="T88" fmla="*/ 36 w 134"/>
                <a:gd name="T89" fmla="*/ 32 h 142"/>
                <a:gd name="T90" fmla="*/ 54 w 134"/>
                <a:gd name="T91" fmla="*/ 32 h 142"/>
                <a:gd name="T92" fmla="*/ 54 w 134"/>
                <a:gd name="T93" fmla="*/ 50 h 142"/>
                <a:gd name="T94" fmla="*/ 54 w 134"/>
                <a:gd name="T95" fmla="*/ 27 h 142"/>
                <a:gd name="T96" fmla="*/ 36 w 134"/>
                <a:gd name="T97" fmla="*/ 27 h 142"/>
                <a:gd name="T98" fmla="*/ 36 w 134"/>
                <a:gd name="T99" fmla="*/ 10 h 142"/>
                <a:gd name="T100" fmla="*/ 54 w 134"/>
                <a:gd name="T101" fmla="*/ 10 h 142"/>
                <a:gd name="T102" fmla="*/ 54 w 134"/>
                <a:gd name="T103" fmla="*/ 27 h 142"/>
                <a:gd name="T104" fmla="*/ 101 w 134"/>
                <a:gd name="T105" fmla="*/ 98 h 142"/>
                <a:gd name="T106" fmla="*/ 80 w 134"/>
                <a:gd name="T107" fmla="*/ 77 h 142"/>
                <a:gd name="T108" fmla="*/ 101 w 134"/>
                <a:gd name="T109" fmla="*/ 56 h 142"/>
                <a:gd name="T110" fmla="*/ 122 w 134"/>
                <a:gd name="T111" fmla="*/ 77 h 142"/>
                <a:gd name="T112" fmla="*/ 101 w 134"/>
                <a:gd name="T113" fmla="*/ 9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4" h="142">
                  <a:moveTo>
                    <a:pt x="64" y="47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26" y="142"/>
                    <a:pt x="26" y="142"/>
                    <a:pt x="26" y="142"/>
                  </a:cubicBezTo>
                  <a:cubicBezTo>
                    <a:pt x="44" y="142"/>
                    <a:pt x="44" y="142"/>
                    <a:pt x="44" y="142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71" y="113"/>
                    <a:pt x="71" y="113"/>
                    <a:pt x="71" y="113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47"/>
                    <a:pt x="134" y="47"/>
                    <a:pt x="134" y="47"/>
                  </a:cubicBezTo>
                  <a:lnTo>
                    <a:pt x="64" y="47"/>
                  </a:lnTo>
                  <a:close/>
                  <a:moveTo>
                    <a:pt x="29" y="94"/>
                  </a:moveTo>
                  <a:cubicBezTo>
                    <a:pt x="10" y="94"/>
                    <a:pt x="10" y="94"/>
                    <a:pt x="10" y="94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94"/>
                  </a:lnTo>
                  <a:close/>
                  <a:moveTo>
                    <a:pt x="29" y="71"/>
                  </a:moveTo>
                  <a:cubicBezTo>
                    <a:pt x="10" y="71"/>
                    <a:pt x="10" y="71"/>
                    <a:pt x="10" y="71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29" y="71"/>
                  </a:lnTo>
                  <a:close/>
                  <a:moveTo>
                    <a:pt x="29" y="50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29" y="32"/>
                    <a:pt x="29" y="32"/>
                    <a:pt x="29" y="32"/>
                  </a:cubicBezTo>
                  <a:lnTo>
                    <a:pt x="29" y="50"/>
                  </a:lnTo>
                  <a:close/>
                  <a:moveTo>
                    <a:pt x="29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29" y="10"/>
                    <a:pt x="29" y="10"/>
                    <a:pt x="29" y="10"/>
                  </a:cubicBezTo>
                  <a:lnTo>
                    <a:pt x="29" y="27"/>
                  </a:lnTo>
                  <a:close/>
                  <a:moveTo>
                    <a:pt x="54" y="94"/>
                  </a:moveTo>
                  <a:cubicBezTo>
                    <a:pt x="36" y="94"/>
                    <a:pt x="36" y="94"/>
                    <a:pt x="36" y="94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54" y="77"/>
                    <a:pt x="54" y="77"/>
                    <a:pt x="54" y="77"/>
                  </a:cubicBezTo>
                  <a:lnTo>
                    <a:pt x="54" y="94"/>
                  </a:lnTo>
                  <a:close/>
                  <a:moveTo>
                    <a:pt x="54" y="71"/>
                  </a:moveTo>
                  <a:cubicBezTo>
                    <a:pt x="36" y="71"/>
                    <a:pt x="36" y="71"/>
                    <a:pt x="36" y="71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54" y="54"/>
                    <a:pt x="54" y="54"/>
                    <a:pt x="54" y="54"/>
                  </a:cubicBezTo>
                  <a:lnTo>
                    <a:pt x="54" y="71"/>
                  </a:lnTo>
                  <a:close/>
                  <a:moveTo>
                    <a:pt x="54" y="50"/>
                  </a:moveTo>
                  <a:cubicBezTo>
                    <a:pt x="36" y="50"/>
                    <a:pt x="36" y="50"/>
                    <a:pt x="36" y="50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54" y="50"/>
                  </a:lnTo>
                  <a:close/>
                  <a:moveTo>
                    <a:pt x="54" y="27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54" y="10"/>
                    <a:pt x="54" y="10"/>
                    <a:pt x="54" y="10"/>
                  </a:cubicBezTo>
                  <a:lnTo>
                    <a:pt x="54" y="27"/>
                  </a:lnTo>
                  <a:close/>
                  <a:moveTo>
                    <a:pt x="101" y="98"/>
                  </a:moveTo>
                  <a:cubicBezTo>
                    <a:pt x="89" y="98"/>
                    <a:pt x="80" y="88"/>
                    <a:pt x="80" y="77"/>
                  </a:cubicBezTo>
                  <a:cubicBezTo>
                    <a:pt x="80" y="65"/>
                    <a:pt x="89" y="56"/>
                    <a:pt x="101" y="56"/>
                  </a:cubicBezTo>
                  <a:cubicBezTo>
                    <a:pt x="113" y="56"/>
                    <a:pt x="122" y="65"/>
                    <a:pt x="122" y="77"/>
                  </a:cubicBezTo>
                  <a:cubicBezTo>
                    <a:pt x="122" y="88"/>
                    <a:pt x="113" y="98"/>
                    <a:pt x="101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96" name="Group 16"/>
          <p:cNvGrpSpPr>
            <a:grpSpLocks noChangeAspect="1"/>
          </p:cNvGrpSpPr>
          <p:nvPr/>
        </p:nvGrpSpPr>
        <p:grpSpPr bwMode="auto">
          <a:xfrm>
            <a:off x="5229065" y="2710280"/>
            <a:ext cx="1545021" cy="927718"/>
            <a:chOff x="3402" y="1896"/>
            <a:chExt cx="876" cy="526"/>
          </a:xfrm>
          <a:solidFill>
            <a:schemeClr val="bg1"/>
          </a:solidFill>
        </p:grpSpPr>
        <p:sp>
          <p:nvSpPr>
            <p:cNvPr id="198" name="Freeform 17"/>
            <p:cNvSpPr>
              <a:spLocks noEditPoints="1"/>
            </p:cNvSpPr>
            <p:nvPr/>
          </p:nvSpPr>
          <p:spPr bwMode="auto">
            <a:xfrm>
              <a:off x="3945" y="2116"/>
              <a:ext cx="333" cy="306"/>
            </a:xfrm>
            <a:custGeom>
              <a:avLst/>
              <a:gdLst>
                <a:gd name="T0" fmla="*/ 0 w 333"/>
                <a:gd name="T1" fmla="*/ 0 h 306"/>
                <a:gd name="T2" fmla="*/ 0 w 333"/>
                <a:gd name="T3" fmla="*/ 306 h 306"/>
                <a:gd name="T4" fmla="*/ 333 w 333"/>
                <a:gd name="T5" fmla="*/ 306 h 306"/>
                <a:gd name="T6" fmla="*/ 333 w 333"/>
                <a:gd name="T7" fmla="*/ 0 h 306"/>
                <a:gd name="T8" fmla="*/ 0 w 333"/>
                <a:gd name="T9" fmla="*/ 0 h 306"/>
                <a:gd name="T10" fmla="*/ 90 w 333"/>
                <a:gd name="T11" fmla="*/ 153 h 306"/>
                <a:gd name="T12" fmla="*/ 19 w 333"/>
                <a:gd name="T13" fmla="*/ 153 h 306"/>
                <a:gd name="T14" fmla="*/ 19 w 333"/>
                <a:gd name="T15" fmla="*/ 84 h 306"/>
                <a:gd name="T16" fmla="*/ 90 w 333"/>
                <a:gd name="T17" fmla="*/ 84 h 306"/>
                <a:gd name="T18" fmla="*/ 90 w 333"/>
                <a:gd name="T19" fmla="*/ 153 h 306"/>
                <a:gd name="T20" fmla="*/ 202 w 333"/>
                <a:gd name="T21" fmla="*/ 153 h 306"/>
                <a:gd name="T22" fmla="*/ 131 w 333"/>
                <a:gd name="T23" fmla="*/ 153 h 306"/>
                <a:gd name="T24" fmla="*/ 131 w 333"/>
                <a:gd name="T25" fmla="*/ 84 h 306"/>
                <a:gd name="T26" fmla="*/ 202 w 333"/>
                <a:gd name="T27" fmla="*/ 84 h 306"/>
                <a:gd name="T28" fmla="*/ 202 w 333"/>
                <a:gd name="T29" fmla="*/ 153 h 306"/>
                <a:gd name="T30" fmla="*/ 312 w 333"/>
                <a:gd name="T31" fmla="*/ 153 h 306"/>
                <a:gd name="T32" fmla="*/ 240 w 333"/>
                <a:gd name="T33" fmla="*/ 153 h 306"/>
                <a:gd name="T34" fmla="*/ 240 w 333"/>
                <a:gd name="T35" fmla="*/ 84 h 306"/>
                <a:gd name="T36" fmla="*/ 312 w 333"/>
                <a:gd name="T37" fmla="*/ 84 h 306"/>
                <a:gd name="T38" fmla="*/ 312 w 333"/>
                <a:gd name="T39" fmla="*/ 153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3" h="306">
                  <a:moveTo>
                    <a:pt x="0" y="0"/>
                  </a:moveTo>
                  <a:lnTo>
                    <a:pt x="0" y="306"/>
                  </a:lnTo>
                  <a:lnTo>
                    <a:pt x="333" y="306"/>
                  </a:lnTo>
                  <a:lnTo>
                    <a:pt x="333" y="0"/>
                  </a:lnTo>
                  <a:lnTo>
                    <a:pt x="0" y="0"/>
                  </a:lnTo>
                  <a:close/>
                  <a:moveTo>
                    <a:pt x="90" y="153"/>
                  </a:moveTo>
                  <a:lnTo>
                    <a:pt x="19" y="153"/>
                  </a:lnTo>
                  <a:lnTo>
                    <a:pt x="19" y="84"/>
                  </a:lnTo>
                  <a:lnTo>
                    <a:pt x="90" y="84"/>
                  </a:lnTo>
                  <a:lnTo>
                    <a:pt x="90" y="153"/>
                  </a:lnTo>
                  <a:close/>
                  <a:moveTo>
                    <a:pt x="202" y="153"/>
                  </a:moveTo>
                  <a:lnTo>
                    <a:pt x="131" y="153"/>
                  </a:lnTo>
                  <a:lnTo>
                    <a:pt x="131" y="84"/>
                  </a:lnTo>
                  <a:lnTo>
                    <a:pt x="202" y="84"/>
                  </a:lnTo>
                  <a:lnTo>
                    <a:pt x="202" y="153"/>
                  </a:lnTo>
                  <a:close/>
                  <a:moveTo>
                    <a:pt x="312" y="153"/>
                  </a:moveTo>
                  <a:lnTo>
                    <a:pt x="240" y="153"/>
                  </a:lnTo>
                  <a:lnTo>
                    <a:pt x="240" y="84"/>
                  </a:lnTo>
                  <a:lnTo>
                    <a:pt x="312" y="84"/>
                  </a:lnTo>
                  <a:lnTo>
                    <a:pt x="312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99" name="Freeform 18"/>
            <p:cNvSpPr>
              <a:spLocks noEditPoints="1"/>
            </p:cNvSpPr>
            <p:nvPr/>
          </p:nvSpPr>
          <p:spPr bwMode="auto">
            <a:xfrm>
              <a:off x="3402" y="2116"/>
              <a:ext cx="197" cy="306"/>
            </a:xfrm>
            <a:custGeom>
              <a:avLst/>
              <a:gdLst>
                <a:gd name="T0" fmla="*/ 0 w 197"/>
                <a:gd name="T1" fmla="*/ 0 h 306"/>
                <a:gd name="T2" fmla="*/ 0 w 197"/>
                <a:gd name="T3" fmla="*/ 306 h 306"/>
                <a:gd name="T4" fmla="*/ 197 w 197"/>
                <a:gd name="T5" fmla="*/ 306 h 306"/>
                <a:gd name="T6" fmla="*/ 197 w 197"/>
                <a:gd name="T7" fmla="*/ 0 h 306"/>
                <a:gd name="T8" fmla="*/ 0 w 197"/>
                <a:gd name="T9" fmla="*/ 0 h 306"/>
                <a:gd name="T10" fmla="*/ 83 w 197"/>
                <a:gd name="T11" fmla="*/ 153 h 306"/>
                <a:gd name="T12" fmla="*/ 19 w 197"/>
                <a:gd name="T13" fmla="*/ 153 h 306"/>
                <a:gd name="T14" fmla="*/ 19 w 197"/>
                <a:gd name="T15" fmla="*/ 84 h 306"/>
                <a:gd name="T16" fmla="*/ 83 w 197"/>
                <a:gd name="T17" fmla="*/ 84 h 306"/>
                <a:gd name="T18" fmla="*/ 83 w 197"/>
                <a:gd name="T19" fmla="*/ 153 h 306"/>
                <a:gd name="T20" fmla="*/ 174 w 197"/>
                <a:gd name="T21" fmla="*/ 153 h 306"/>
                <a:gd name="T22" fmla="*/ 109 w 197"/>
                <a:gd name="T23" fmla="*/ 153 h 306"/>
                <a:gd name="T24" fmla="*/ 109 w 197"/>
                <a:gd name="T25" fmla="*/ 84 h 306"/>
                <a:gd name="T26" fmla="*/ 174 w 197"/>
                <a:gd name="T27" fmla="*/ 84 h 306"/>
                <a:gd name="T28" fmla="*/ 174 w 197"/>
                <a:gd name="T29" fmla="*/ 153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7" h="306">
                  <a:moveTo>
                    <a:pt x="0" y="0"/>
                  </a:moveTo>
                  <a:lnTo>
                    <a:pt x="0" y="306"/>
                  </a:lnTo>
                  <a:lnTo>
                    <a:pt x="197" y="306"/>
                  </a:lnTo>
                  <a:lnTo>
                    <a:pt x="197" y="0"/>
                  </a:lnTo>
                  <a:lnTo>
                    <a:pt x="0" y="0"/>
                  </a:lnTo>
                  <a:close/>
                  <a:moveTo>
                    <a:pt x="83" y="153"/>
                  </a:moveTo>
                  <a:lnTo>
                    <a:pt x="19" y="153"/>
                  </a:lnTo>
                  <a:lnTo>
                    <a:pt x="19" y="84"/>
                  </a:lnTo>
                  <a:lnTo>
                    <a:pt x="83" y="84"/>
                  </a:lnTo>
                  <a:lnTo>
                    <a:pt x="83" y="153"/>
                  </a:lnTo>
                  <a:close/>
                  <a:moveTo>
                    <a:pt x="174" y="153"/>
                  </a:moveTo>
                  <a:lnTo>
                    <a:pt x="109" y="153"/>
                  </a:lnTo>
                  <a:lnTo>
                    <a:pt x="109" y="84"/>
                  </a:lnTo>
                  <a:lnTo>
                    <a:pt x="174" y="84"/>
                  </a:lnTo>
                  <a:lnTo>
                    <a:pt x="174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0" name="Freeform 19"/>
            <p:cNvSpPr>
              <a:spLocks noEditPoints="1"/>
            </p:cNvSpPr>
            <p:nvPr/>
          </p:nvSpPr>
          <p:spPr bwMode="auto">
            <a:xfrm>
              <a:off x="3614" y="1896"/>
              <a:ext cx="317" cy="526"/>
            </a:xfrm>
            <a:custGeom>
              <a:avLst/>
              <a:gdLst>
                <a:gd name="T0" fmla="*/ 152 w 317"/>
                <a:gd name="T1" fmla="*/ 48 h 526"/>
                <a:gd name="T2" fmla="*/ 152 w 317"/>
                <a:gd name="T3" fmla="*/ 0 h 526"/>
                <a:gd name="T4" fmla="*/ 52 w 317"/>
                <a:gd name="T5" fmla="*/ 0 h 526"/>
                <a:gd name="T6" fmla="*/ 52 w 317"/>
                <a:gd name="T7" fmla="*/ 48 h 526"/>
                <a:gd name="T8" fmla="*/ 0 w 317"/>
                <a:gd name="T9" fmla="*/ 48 h 526"/>
                <a:gd name="T10" fmla="*/ 0 w 317"/>
                <a:gd name="T11" fmla="*/ 526 h 526"/>
                <a:gd name="T12" fmla="*/ 114 w 317"/>
                <a:gd name="T13" fmla="*/ 526 h 526"/>
                <a:gd name="T14" fmla="*/ 114 w 317"/>
                <a:gd name="T15" fmla="*/ 433 h 526"/>
                <a:gd name="T16" fmla="*/ 202 w 317"/>
                <a:gd name="T17" fmla="*/ 433 h 526"/>
                <a:gd name="T18" fmla="*/ 202 w 317"/>
                <a:gd name="T19" fmla="*/ 526 h 526"/>
                <a:gd name="T20" fmla="*/ 317 w 317"/>
                <a:gd name="T21" fmla="*/ 526 h 526"/>
                <a:gd name="T22" fmla="*/ 317 w 317"/>
                <a:gd name="T23" fmla="*/ 48 h 526"/>
                <a:gd name="T24" fmla="*/ 152 w 317"/>
                <a:gd name="T25" fmla="*/ 48 h 526"/>
                <a:gd name="T26" fmla="*/ 90 w 317"/>
                <a:gd name="T27" fmla="*/ 373 h 526"/>
                <a:gd name="T28" fmla="*/ 26 w 317"/>
                <a:gd name="T29" fmla="*/ 373 h 526"/>
                <a:gd name="T30" fmla="*/ 26 w 317"/>
                <a:gd name="T31" fmla="*/ 304 h 526"/>
                <a:gd name="T32" fmla="*/ 90 w 317"/>
                <a:gd name="T33" fmla="*/ 304 h 526"/>
                <a:gd name="T34" fmla="*/ 90 w 317"/>
                <a:gd name="T35" fmla="*/ 373 h 526"/>
                <a:gd name="T36" fmla="*/ 90 w 317"/>
                <a:gd name="T37" fmla="*/ 258 h 526"/>
                <a:gd name="T38" fmla="*/ 26 w 317"/>
                <a:gd name="T39" fmla="*/ 258 h 526"/>
                <a:gd name="T40" fmla="*/ 26 w 317"/>
                <a:gd name="T41" fmla="*/ 189 h 526"/>
                <a:gd name="T42" fmla="*/ 90 w 317"/>
                <a:gd name="T43" fmla="*/ 189 h 526"/>
                <a:gd name="T44" fmla="*/ 90 w 317"/>
                <a:gd name="T45" fmla="*/ 258 h 526"/>
                <a:gd name="T46" fmla="*/ 188 w 317"/>
                <a:gd name="T47" fmla="*/ 373 h 526"/>
                <a:gd name="T48" fmla="*/ 124 w 317"/>
                <a:gd name="T49" fmla="*/ 373 h 526"/>
                <a:gd name="T50" fmla="*/ 124 w 317"/>
                <a:gd name="T51" fmla="*/ 304 h 526"/>
                <a:gd name="T52" fmla="*/ 188 w 317"/>
                <a:gd name="T53" fmla="*/ 304 h 526"/>
                <a:gd name="T54" fmla="*/ 188 w 317"/>
                <a:gd name="T55" fmla="*/ 373 h 526"/>
                <a:gd name="T56" fmla="*/ 188 w 317"/>
                <a:gd name="T57" fmla="*/ 258 h 526"/>
                <a:gd name="T58" fmla="*/ 124 w 317"/>
                <a:gd name="T59" fmla="*/ 258 h 526"/>
                <a:gd name="T60" fmla="*/ 124 w 317"/>
                <a:gd name="T61" fmla="*/ 189 h 526"/>
                <a:gd name="T62" fmla="*/ 188 w 317"/>
                <a:gd name="T63" fmla="*/ 189 h 526"/>
                <a:gd name="T64" fmla="*/ 188 w 317"/>
                <a:gd name="T65" fmla="*/ 258 h 526"/>
                <a:gd name="T66" fmla="*/ 190 w 317"/>
                <a:gd name="T67" fmla="*/ 127 h 526"/>
                <a:gd name="T68" fmla="*/ 169 w 317"/>
                <a:gd name="T69" fmla="*/ 127 h 526"/>
                <a:gd name="T70" fmla="*/ 169 w 317"/>
                <a:gd name="T71" fmla="*/ 148 h 526"/>
                <a:gd name="T72" fmla="*/ 150 w 317"/>
                <a:gd name="T73" fmla="*/ 148 h 526"/>
                <a:gd name="T74" fmla="*/ 150 w 317"/>
                <a:gd name="T75" fmla="*/ 127 h 526"/>
                <a:gd name="T76" fmla="*/ 126 w 317"/>
                <a:gd name="T77" fmla="*/ 127 h 526"/>
                <a:gd name="T78" fmla="*/ 126 w 317"/>
                <a:gd name="T79" fmla="*/ 107 h 526"/>
                <a:gd name="T80" fmla="*/ 150 w 317"/>
                <a:gd name="T81" fmla="*/ 107 h 526"/>
                <a:gd name="T82" fmla="*/ 150 w 317"/>
                <a:gd name="T83" fmla="*/ 83 h 526"/>
                <a:gd name="T84" fmla="*/ 169 w 317"/>
                <a:gd name="T85" fmla="*/ 83 h 526"/>
                <a:gd name="T86" fmla="*/ 169 w 317"/>
                <a:gd name="T87" fmla="*/ 107 h 526"/>
                <a:gd name="T88" fmla="*/ 190 w 317"/>
                <a:gd name="T89" fmla="*/ 107 h 526"/>
                <a:gd name="T90" fmla="*/ 190 w 317"/>
                <a:gd name="T91" fmla="*/ 127 h 526"/>
                <a:gd name="T92" fmla="*/ 286 w 317"/>
                <a:gd name="T93" fmla="*/ 373 h 526"/>
                <a:gd name="T94" fmla="*/ 224 w 317"/>
                <a:gd name="T95" fmla="*/ 373 h 526"/>
                <a:gd name="T96" fmla="*/ 224 w 317"/>
                <a:gd name="T97" fmla="*/ 304 h 526"/>
                <a:gd name="T98" fmla="*/ 286 w 317"/>
                <a:gd name="T99" fmla="*/ 304 h 526"/>
                <a:gd name="T100" fmla="*/ 286 w 317"/>
                <a:gd name="T101" fmla="*/ 373 h 526"/>
                <a:gd name="T102" fmla="*/ 286 w 317"/>
                <a:gd name="T103" fmla="*/ 258 h 526"/>
                <a:gd name="T104" fmla="*/ 224 w 317"/>
                <a:gd name="T105" fmla="*/ 258 h 526"/>
                <a:gd name="T106" fmla="*/ 224 w 317"/>
                <a:gd name="T107" fmla="*/ 189 h 526"/>
                <a:gd name="T108" fmla="*/ 286 w 317"/>
                <a:gd name="T109" fmla="*/ 189 h 526"/>
                <a:gd name="T110" fmla="*/ 286 w 317"/>
                <a:gd name="T111" fmla="*/ 25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7" h="526">
                  <a:moveTo>
                    <a:pt x="152" y="48"/>
                  </a:moveTo>
                  <a:lnTo>
                    <a:pt x="152" y="0"/>
                  </a:lnTo>
                  <a:lnTo>
                    <a:pt x="52" y="0"/>
                  </a:lnTo>
                  <a:lnTo>
                    <a:pt x="52" y="48"/>
                  </a:lnTo>
                  <a:lnTo>
                    <a:pt x="0" y="48"/>
                  </a:lnTo>
                  <a:lnTo>
                    <a:pt x="0" y="526"/>
                  </a:lnTo>
                  <a:lnTo>
                    <a:pt x="114" y="526"/>
                  </a:lnTo>
                  <a:lnTo>
                    <a:pt x="114" y="433"/>
                  </a:lnTo>
                  <a:lnTo>
                    <a:pt x="202" y="433"/>
                  </a:lnTo>
                  <a:lnTo>
                    <a:pt x="202" y="526"/>
                  </a:lnTo>
                  <a:lnTo>
                    <a:pt x="317" y="526"/>
                  </a:lnTo>
                  <a:lnTo>
                    <a:pt x="317" y="48"/>
                  </a:lnTo>
                  <a:lnTo>
                    <a:pt x="152" y="48"/>
                  </a:lnTo>
                  <a:close/>
                  <a:moveTo>
                    <a:pt x="90" y="373"/>
                  </a:moveTo>
                  <a:lnTo>
                    <a:pt x="26" y="373"/>
                  </a:lnTo>
                  <a:lnTo>
                    <a:pt x="26" y="304"/>
                  </a:lnTo>
                  <a:lnTo>
                    <a:pt x="90" y="304"/>
                  </a:lnTo>
                  <a:lnTo>
                    <a:pt x="90" y="373"/>
                  </a:lnTo>
                  <a:close/>
                  <a:moveTo>
                    <a:pt x="90" y="258"/>
                  </a:moveTo>
                  <a:lnTo>
                    <a:pt x="26" y="258"/>
                  </a:lnTo>
                  <a:lnTo>
                    <a:pt x="26" y="189"/>
                  </a:lnTo>
                  <a:lnTo>
                    <a:pt x="90" y="189"/>
                  </a:lnTo>
                  <a:lnTo>
                    <a:pt x="90" y="258"/>
                  </a:lnTo>
                  <a:close/>
                  <a:moveTo>
                    <a:pt x="188" y="373"/>
                  </a:moveTo>
                  <a:lnTo>
                    <a:pt x="124" y="373"/>
                  </a:lnTo>
                  <a:lnTo>
                    <a:pt x="124" y="304"/>
                  </a:lnTo>
                  <a:lnTo>
                    <a:pt x="188" y="304"/>
                  </a:lnTo>
                  <a:lnTo>
                    <a:pt x="188" y="373"/>
                  </a:lnTo>
                  <a:close/>
                  <a:moveTo>
                    <a:pt x="188" y="258"/>
                  </a:moveTo>
                  <a:lnTo>
                    <a:pt x="124" y="258"/>
                  </a:lnTo>
                  <a:lnTo>
                    <a:pt x="124" y="189"/>
                  </a:lnTo>
                  <a:lnTo>
                    <a:pt x="188" y="189"/>
                  </a:lnTo>
                  <a:lnTo>
                    <a:pt x="188" y="258"/>
                  </a:lnTo>
                  <a:close/>
                  <a:moveTo>
                    <a:pt x="190" y="127"/>
                  </a:moveTo>
                  <a:lnTo>
                    <a:pt x="169" y="127"/>
                  </a:lnTo>
                  <a:lnTo>
                    <a:pt x="169" y="148"/>
                  </a:lnTo>
                  <a:lnTo>
                    <a:pt x="150" y="148"/>
                  </a:lnTo>
                  <a:lnTo>
                    <a:pt x="150" y="127"/>
                  </a:lnTo>
                  <a:lnTo>
                    <a:pt x="126" y="127"/>
                  </a:lnTo>
                  <a:lnTo>
                    <a:pt x="126" y="107"/>
                  </a:lnTo>
                  <a:lnTo>
                    <a:pt x="150" y="107"/>
                  </a:lnTo>
                  <a:lnTo>
                    <a:pt x="150" y="83"/>
                  </a:lnTo>
                  <a:lnTo>
                    <a:pt x="169" y="83"/>
                  </a:lnTo>
                  <a:lnTo>
                    <a:pt x="169" y="107"/>
                  </a:lnTo>
                  <a:lnTo>
                    <a:pt x="190" y="107"/>
                  </a:lnTo>
                  <a:lnTo>
                    <a:pt x="190" y="127"/>
                  </a:lnTo>
                  <a:close/>
                  <a:moveTo>
                    <a:pt x="286" y="373"/>
                  </a:moveTo>
                  <a:lnTo>
                    <a:pt x="224" y="373"/>
                  </a:lnTo>
                  <a:lnTo>
                    <a:pt x="224" y="304"/>
                  </a:lnTo>
                  <a:lnTo>
                    <a:pt x="286" y="304"/>
                  </a:lnTo>
                  <a:lnTo>
                    <a:pt x="286" y="373"/>
                  </a:lnTo>
                  <a:close/>
                  <a:moveTo>
                    <a:pt x="286" y="258"/>
                  </a:moveTo>
                  <a:lnTo>
                    <a:pt x="224" y="258"/>
                  </a:lnTo>
                  <a:lnTo>
                    <a:pt x="224" y="189"/>
                  </a:lnTo>
                  <a:lnTo>
                    <a:pt x="286" y="189"/>
                  </a:lnTo>
                  <a:lnTo>
                    <a:pt x="286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52" name="Прямоугольник 51"/>
          <p:cNvSpPr/>
          <p:nvPr/>
        </p:nvSpPr>
        <p:spPr>
          <a:xfrm>
            <a:off x="885825" y="4732338"/>
            <a:ext cx="2767013" cy="1568450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Федеральные </a:t>
            </a:r>
            <a:b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</a:b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и ведомственные медицинские организации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4405313" y="4752975"/>
            <a:ext cx="3387725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Медицинские организации Департамента здравоохранения города Москвы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8486775" y="4764088"/>
            <a:ext cx="3005138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Медицинские организации различных форм собственности</a:t>
            </a:r>
          </a:p>
        </p:txBody>
      </p:sp>
      <p:grpSp>
        <p:nvGrpSpPr>
          <p:cNvPr id="27660" name="Группа 54"/>
          <p:cNvGrpSpPr>
            <a:grpSpLocks/>
          </p:cNvGrpSpPr>
          <p:nvPr/>
        </p:nvGrpSpPr>
        <p:grpSpPr bwMode="auto">
          <a:xfrm flipH="1" flipV="1">
            <a:off x="3424238" y="269875"/>
            <a:ext cx="4851400" cy="2054225"/>
            <a:chOff x="-23858" y="-426887"/>
            <a:chExt cx="4438227" cy="2071601"/>
          </a:xfrm>
        </p:grpSpPr>
        <p:sp>
          <p:nvSpPr>
            <p:cNvPr id="56" name="Полилиния 55"/>
            <p:cNvSpPr/>
            <p:nvPr/>
          </p:nvSpPr>
          <p:spPr>
            <a:xfrm flipH="1">
              <a:off x="3499420" y="-426887"/>
              <a:ext cx="914949" cy="2071601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598" h="1248258">
                  <a:moveTo>
                    <a:pt x="0" y="464486"/>
                  </a:moveTo>
                  <a:lnTo>
                    <a:pt x="0" y="1248258"/>
                  </a:lnTo>
                  <a:lnTo>
                    <a:pt x="1160598" y="0"/>
                  </a:lnTo>
                  <a:lnTo>
                    <a:pt x="0" y="464486"/>
                  </a:lnTo>
                  <a:close/>
                </a:path>
              </a:pathLst>
            </a:custGeom>
            <a:solidFill>
              <a:srgbClr val="FAB90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-23858" y="378379"/>
              <a:ext cx="4432418" cy="1231114"/>
            </a:xfrm>
            <a:prstGeom prst="roundRect">
              <a:avLst>
                <a:gd name="adj" fmla="val 0"/>
              </a:avLst>
            </a:prstGeom>
            <a:solidFill>
              <a:srgbClr val="FAB90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27661" name="Прямоугольник 57"/>
          <p:cNvSpPr>
            <a:spLocks noChangeArrowheads="1"/>
          </p:cNvSpPr>
          <p:nvPr/>
        </p:nvSpPr>
        <p:spPr bwMode="auto">
          <a:xfrm>
            <a:off x="3235325" y="306388"/>
            <a:ext cx="49498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altLang="ru-RU" sz="2400">
                <a:solidFill>
                  <a:schemeClr val="bg1"/>
                </a:solidFill>
                <a:latin typeface="PF Din Text Cond Pro Light"/>
              </a:rPr>
              <a:t>Организации,</a:t>
            </a:r>
            <a:r>
              <a:rPr lang="en-US" altLang="ru-RU" sz="2400">
                <a:solidFill>
                  <a:schemeClr val="bg1"/>
                </a:solidFill>
                <a:latin typeface="PF Din Text Cond Pro Light"/>
              </a:rPr>
              <a:t/>
            </a:r>
            <a:br>
              <a:rPr lang="en-US" altLang="ru-RU" sz="24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400">
                <a:solidFill>
                  <a:schemeClr val="bg1"/>
                </a:solidFill>
                <a:latin typeface="PF Din Text Cond Pro Light"/>
              </a:rPr>
              <a:t> оказывающие</a:t>
            </a:r>
            <a:r>
              <a:rPr lang="en-US" altLang="ru-RU" sz="2400">
                <a:solidFill>
                  <a:schemeClr val="bg1"/>
                </a:solidFill>
                <a:latin typeface="PF Din Text Cond Pro Light"/>
              </a:rPr>
              <a:t> </a:t>
            </a:r>
            <a:r>
              <a:rPr lang="ru-RU" altLang="ru-RU" sz="2400">
                <a:solidFill>
                  <a:schemeClr val="bg1"/>
                </a:solidFill>
                <a:latin typeface="PF Din Text Cond Pro Light"/>
              </a:rPr>
              <a:t>услуги</a:t>
            </a:r>
            <a:r>
              <a:rPr lang="en-US" altLang="ru-RU" sz="2400">
                <a:solidFill>
                  <a:schemeClr val="bg1"/>
                </a:solidFill>
                <a:latin typeface="PF Din Text Cond Pro Light"/>
              </a:rPr>
              <a:t> </a:t>
            </a:r>
            <a:r>
              <a:rPr lang="ru-RU" altLang="ru-RU" sz="2400">
                <a:solidFill>
                  <a:schemeClr val="bg1"/>
                </a:solidFill>
                <a:latin typeface="PF Din Text Cond Pro Light"/>
              </a:rPr>
              <a:t>по экспертизе нетрудоспособности</a:t>
            </a:r>
            <a:endParaRPr lang="en-US" altLang="ru-RU" sz="1600">
              <a:solidFill>
                <a:schemeClr val="bg1"/>
              </a:solidFill>
              <a:latin typeface="PF Din Text Cond Pro Light"/>
            </a:endParaRPr>
          </a:p>
        </p:txBody>
      </p:sp>
      <p:pic>
        <p:nvPicPr>
          <p:cNvPr id="27662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663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27664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5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6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7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8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9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0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1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2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3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4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5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6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7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8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9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0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1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2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3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4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5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6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7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8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9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0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1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2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3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4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5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6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7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8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9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0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1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2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3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7704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5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6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7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8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9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0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1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2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3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4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5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6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7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7718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7719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0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1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2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3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4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5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6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7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8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9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0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1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2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3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4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5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6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7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8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9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0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1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2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3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4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5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6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7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7748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9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0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1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2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3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4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5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6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7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8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7759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0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1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2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3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4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5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6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7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7768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9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70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71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7772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73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74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75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76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77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78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79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80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81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82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83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84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85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86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87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88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89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90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91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7792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93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94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95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96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97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98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99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00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01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02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03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04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05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06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07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08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09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10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11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12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13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14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15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16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7817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18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19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20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21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22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23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24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25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26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27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28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29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7830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31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32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7833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7834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7835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7836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37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7838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39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40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41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42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43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44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45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46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47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48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49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50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51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674" name="Группа 54"/>
          <p:cNvGrpSpPr>
            <a:grpSpLocks/>
          </p:cNvGrpSpPr>
          <p:nvPr/>
        </p:nvGrpSpPr>
        <p:grpSpPr bwMode="auto">
          <a:xfrm flipH="1" flipV="1">
            <a:off x="3405188" y="296863"/>
            <a:ext cx="4845050" cy="1671637"/>
            <a:chOff x="0" y="-20252"/>
            <a:chExt cx="4431795" cy="1685777"/>
          </a:xfrm>
        </p:grpSpPr>
        <p:sp>
          <p:nvSpPr>
            <p:cNvPr id="56" name="Полилиния 55"/>
            <p:cNvSpPr/>
            <p:nvPr/>
          </p:nvSpPr>
          <p:spPr>
            <a:xfrm flipH="1">
              <a:off x="3516975" y="-20252"/>
              <a:ext cx="914820" cy="1664965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598" h="1248258">
                  <a:moveTo>
                    <a:pt x="0" y="464486"/>
                  </a:moveTo>
                  <a:lnTo>
                    <a:pt x="0" y="1248258"/>
                  </a:lnTo>
                  <a:lnTo>
                    <a:pt x="1160598" y="0"/>
                  </a:lnTo>
                  <a:lnTo>
                    <a:pt x="0" y="464486"/>
                  </a:lnTo>
                  <a:close/>
                </a:path>
              </a:pathLst>
            </a:custGeom>
            <a:solidFill>
              <a:srgbClr val="FAB90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0" y="612114"/>
              <a:ext cx="4431795" cy="1053411"/>
            </a:xfrm>
            <a:prstGeom prst="roundRect">
              <a:avLst>
                <a:gd name="adj" fmla="val 0"/>
              </a:avLst>
            </a:prstGeom>
            <a:solidFill>
              <a:srgbClr val="FAB90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28675" name="Прямоугольник 57"/>
          <p:cNvSpPr>
            <a:spLocks noChangeArrowheads="1"/>
          </p:cNvSpPr>
          <p:nvPr/>
        </p:nvSpPr>
        <p:spPr bwMode="auto">
          <a:xfrm>
            <a:off x="3387725" y="220663"/>
            <a:ext cx="49180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ru-RU" sz="2400">
                <a:solidFill>
                  <a:schemeClr val="bg1"/>
                </a:solidFill>
                <a:latin typeface="PF Din Text Cond Pro Light"/>
              </a:rPr>
              <a:t>Организации,</a:t>
            </a:r>
            <a:r>
              <a:rPr lang="en-US" altLang="ru-RU" sz="2400">
                <a:solidFill>
                  <a:schemeClr val="bg1"/>
                </a:solidFill>
                <a:latin typeface="PF Din Text Cond Pro Light"/>
              </a:rPr>
              <a:t/>
            </a:r>
            <a:br>
              <a:rPr lang="en-US" altLang="ru-RU" sz="24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400">
                <a:solidFill>
                  <a:schemeClr val="bg1"/>
                </a:solidFill>
                <a:latin typeface="PF Din Text Cond Pro Light"/>
              </a:rPr>
              <a:t>оказывающие услуги</a:t>
            </a:r>
            <a:r>
              <a:rPr lang="en-US" altLang="ru-RU" sz="2400">
                <a:solidFill>
                  <a:schemeClr val="bg1"/>
                </a:solidFill>
                <a:latin typeface="PF Din Text Cond Pro Light"/>
              </a:rPr>
              <a:t> </a:t>
            </a:r>
            <a:r>
              <a:rPr lang="ru-RU" altLang="ru-RU" sz="2400">
                <a:solidFill>
                  <a:schemeClr val="bg1"/>
                </a:solidFill>
                <a:latin typeface="PF Din Text Cond Pro Light"/>
              </a:rPr>
              <a:t>по экспертизе нетрудоспособности</a:t>
            </a:r>
            <a:endParaRPr lang="en-US" altLang="ru-RU" sz="16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325688" y="4365625"/>
            <a:ext cx="830262" cy="442913"/>
          </a:xfrm>
          <a:prstGeom prst="rect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090613" y="4367213"/>
            <a:ext cx="830262" cy="441325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44" name="Прямоугольный треугольник 43"/>
          <p:cNvSpPr/>
          <p:nvPr/>
        </p:nvSpPr>
        <p:spPr>
          <a:xfrm rot="10800000">
            <a:off x="2325688" y="4365625"/>
            <a:ext cx="830262" cy="201613"/>
          </a:xfrm>
          <a:prstGeom prst="rtTriangl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45" name="Прямоугольный треугольник 44"/>
          <p:cNvSpPr/>
          <p:nvPr/>
        </p:nvSpPr>
        <p:spPr>
          <a:xfrm rot="10800000">
            <a:off x="1090613" y="4371975"/>
            <a:ext cx="830262" cy="311150"/>
          </a:xfrm>
          <a:prstGeom prst="rtTriangle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8680" name="Прямоугольник 45"/>
          <p:cNvSpPr>
            <a:spLocks noChangeArrowheads="1"/>
          </p:cNvSpPr>
          <p:nvPr/>
        </p:nvSpPr>
        <p:spPr bwMode="auto">
          <a:xfrm>
            <a:off x="1790700" y="3560763"/>
            <a:ext cx="19573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000" b="1">
                <a:solidFill>
                  <a:srgbClr val="446A97"/>
                </a:solidFill>
                <a:latin typeface="PF Din Text Cond Pro Light"/>
              </a:rPr>
              <a:t>548</a:t>
            </a:r>
            <a:r>
              <a:rPr lang="ru-RU" altLang="ru-RU" sz="2400" b="1">
                <a:solidFill>
                  <a:srgbClr val="446A97"/>
                </a:solidFill>
                <a:latin typeface="PF Din Text Cond Pro Light"/>
              </a:rPr>
              <a:t> тыс.</a:t>
            </a:r>
            <a:endParaRPr lang="en-US" altLang="ru-RU" sz="1600" b="1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69900" y="3551238"/>
            <a:ext cx="1957388" cy="7064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146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67450" y="2165350"/>
            <a:ext cx="831850" cy="2643188"/>
          </a:xfrm>
          <a:prstGeom prst="rect">
            <a:avLst/>
          </a:prstGeom>
          <a:solidFill>
            <a:srgbClr val="FAB9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32375" y="3732213"/>
            <a:ext cx="831850" cy="1076325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6267450" y="2165350"/>
            <a:ext cx="831850" cy="708025"/>
          </a:xfrm>
          <a:prstGeom prst="rtTriangle">
            <a:avLst/>
          </a:prstGeom>
          <a:solidFill>
            <a:srgbClr val="FAB9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0" name="Прямоугольный треугольник 19"/>
          <p:cNvSpPr/>
          <p:nvPr/>
        </p:nvSpPr>
        <p:spPr>
          <a:xfrm rot="10800000">
            <a:off x="5032375" y="3732213"/>
            <a:ext cx="831850" cy="495300"/>
          </a:xfrm>
          <a:prstGeom prst="rtTriangle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8686" name="Прямоугольник 20"/>
          <p:cNvSpPr>
            <a:spLocks noChangeArrowheads="1"/>
          </p:cNvSpPr>
          <p:nvPr/>
        </p:nvSpPr>
        <p:spPr bwMode="auto">
          <a:xfrm>
            <a:off x="6108700" y="1508125"/>
            <a:ext cx="24114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4000" b="1">
                <a:solidFill>
                  <a:srgbClr val="FAB901"/>
                </a:solidFill>
                <a:latin typeface="PF Din Text Cond Pro Light"/>
              </a:rPr>
              <a:t>2 640 </a:t>
            </a:r>
            <a:r>
              <a:rPr lang="ru-RU" altLang="ru-RU" sz="2400" b="1">
                <a:solidFill>
                  <a:srgbClr val="FAB901"/>
                </a:solidFill>
                <a:latin typeface="PF Din Text Cond Pro Light"/>
              </a:rPr>
              <a:t>тыс.</a:t>
            </a:r>
            <a:endParaRPr lang="en-US" altLang="ru-RU" sz="1600" b="1">
              <a:solidFill>
                <a:srgbClr val="FAB901"/>
              </a:solidFill>
              <a:latin typeface="PF Din Text Cond Pro Ligh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411663" y="2959100"/>
            <a:ext cx="195897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272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153650" y="4371975"/>
            <a:ext cx="831850" cy="436563"/>
          </a:xfrm>
          <a:prstGeom prst="rect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918575" y="2862263"/>
            <a:ext cx="831850" cy="1946275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5" name="Прямоугольный треугольник 24"/>
          <p:cNvSpPr/>
          <p:nvPr/>
        </p:nvSpPr>
        <p:spPr>
          <a:xfrm rot="10800000">
            <a:off x="10153650" y="4367213"/>
            <a:ext cx="831850" cy="298450"/>
          </a:xfrm>
          <a:prstGeom prst="rtTriangl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6" name="Прямоугольный треугольник 25"/>
          <p:cNvSpPr/>
          <p:nvPr/>
        </p:nvSpPr>
        <p:spPr>
          <a:xfrm rot="10800000">
            <a:off x="8918575" y="2867025"/>
            <a:ext cx="831850" cy="495300"/>
          </a:xfrm>
          <a:prstGeom prst="rtTriangle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8692" name="Прямоугольник 26"/>
          <p:cNvSpPr>
            <a:spLocks noChangeArrowheads="1"/>
          </p:cNvSpPr>
          <p:nvPr/>
        </p:nvSpPr>
        <p:spPr bwMode="auto">
          <a:xfrm>
            <a:off x="9618663" y="3659188"/>
            <a:ext cx="1958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000" b="1">
                <a:solidFill>
                  <a:srgbClr val="446A97"/>
                </a:solidFill>
                <a:latin typeface="PF Din Text Cond Pro Light"/>
              </a:rPr>
              <a:t>497 </a:t>
            </a:r>
            <a:r>
              <a:rPr lang="ru-RU" altLang="ru-RU" sz="2400" b="1">
                <a:solidFill>
                  <a:srgbClr val="446A97"/>
                </a:solidFill>
                <a:latin typeface="PF Din Text Cond Pro Light"/>
              </a:rPr>
              <a:t>тыс.</a:t>
            </a:r>
            <a:endParaRPr lang="en-US" altLang="ru-RU" sz="1600" b="1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297863" y="2154238"/>
            <a:ext cx="195897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592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28694" name="Прямоугольник 28"/>
          <p:cNvSpPr>
            <a:spLocks noChangeArrowheads="1"/>
          </p:cNvSpPr>
          <p:nvPr/>
        </p:nvSpPr>
        <p:spPr bwMode="auto">
          <a:xfrm>
            <a:off x="5703888" y="3319463"/>
            <a:ext cx="1958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chemeClr val="bg1"/>
                </a:solidFill>
                <a:latin typeface="PF Din Text Cond Pro Light"/>
              </a:rPr>
              <a:t>72</a:t>
            </a:r>
            <a:r>
              <a:rPr lang="ru-RU" altLang="ru-RU" b="1">
                <a:solidFill>
                  <a:schemeClr val="bg1"/>
                </a:solidFill>
                <a:latin typeface="PF Din Text Cond Pro Light"/>
              </a:rPr>
              <a:t>%</a:t>
            </a:r>
            <a:endParaRPr lang="en-US" altLang="ru-RU" sz="900" b="1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481513" y="4141788"/>
            <a:ext cx="19589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latin typeface="PF Din Text Cond Pro Light" panose="02000000000000000000" pitchFamily="2" charset="0"/>
                <a:cs typeface="+mn-cs"/>
              </a:rPr>
              <a:t>27</a:t>
            </a:r>
            <a:r>
              <a:rPr lang="ru-RU" dirty="0">
                <a:solidFill>
                  <a:schemeClr val="bg1"/>
                </a:solidFill>
                <a:latin typeface="PF Din Text Cond Pro Light" panose="02000000000000000000" pitchFamily="2" charset="0"/>
                <a:cs typeface="+mn-cs"/>
              </a:rPr>
              <a:t>%</a:t>
            </a:r>
            <a:endParaRPr lang="en-US" sz="1050" dirty="0">
              <a:solidFill>
                <a:schemeClr val="bg1"/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52475" y="4916488"/>
            <a:ext cx="2819400" cy="1568450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Федеральные </a:t>
            </a:r>
            <a:b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</a:b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и ведомственные медицинские организации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405313" y="4916488"/>
            <a:ext cx="3387725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Медицинские организации Департамента здравоохранения города Москвы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8475663" y="4916488"/>
            <a:ext cx="300513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Медицинские организации различных форм собственности</a:t>
            </a:r>
          </a:p>
        </p:txBody>
      </p:sp>
      <p:sp>
        <p:nvSpPr>
          <p:cNvPr id="28699" name="Прямоугольник 36"/>
          <p:cNvSpPr>
            <a:spLocks noChangeArrowheads="1"/>
          </p:cNvSpPr>
          <p:nvPr/>
        </p:nvSpPr>
        <p:spPr bwMode="auto">
          <a:xfrm rot="-5400000">
            <a:off x="4150520" y="3021806"/>
            <a:ext cx="39163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1400">
                <a:solidFill>
                  <a:srgbClr val="FAB901"/>
                </a:solidFill>
                <a:latin typeface="PF Din Text Cond Pro Light"/>
              </a:rPr>
              <a:t>Выданных листков нетрудоспособности</a:t>
            </a:r>
          </a:p>
        </p:txBody>
      </p:sp>
      <p:sp>
        <p:nvSpPr>
          <p:cNvPr id="38" name="Прямоугольник 37"/>
          <p:cNvSpPr/>
          <p:nvPr/>
        </p:nvSpPr>
        <p:spPr>
          <a:xfrm rot="16200000">
            <a:off x="6436519" y="3750469"/>
            <a:ext cx="4598987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PF Din Text Cond Pro Light" panose="02000000000000000000" pitchFamily="2" charset="0"/>
                <a:cs typeface="+mn-cs"/>
              </a:rPr>
              <a:t>Медицинских организаций</a:t>
            </a:r>
          </a:p>
        </p:txBody>
      </p:sp>
      <p:pic>
        <p:nvPicPr>
          <p:cNvPr id="28701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702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28703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4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5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6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7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8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09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0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1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2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3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4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5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6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7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8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19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0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1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2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3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4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5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6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7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8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29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0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1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2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3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4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5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6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7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8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39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0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1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2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8743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4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5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6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7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8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49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0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1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2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3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4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5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6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8757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8758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59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0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1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2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3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4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5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6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7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8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69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0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1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2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3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4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5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6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7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8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79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0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1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2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3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4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5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6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8787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8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89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0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1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2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3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4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5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6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7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8798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99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0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1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2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3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4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5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6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8807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8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09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10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8811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12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13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14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15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16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17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18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19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20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21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22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23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24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25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26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27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28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29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30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8831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32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33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34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35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36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37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38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39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40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41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42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43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44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45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46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47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48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49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50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51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52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53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54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55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8856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57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58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59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60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61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62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63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64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65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66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67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68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8869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70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71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8872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8873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8874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8875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76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8877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78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79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80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81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82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83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84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85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86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87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88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89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90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699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29732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3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4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5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6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7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8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9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0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1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2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3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4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5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6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7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8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49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50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51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52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53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54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55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56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57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58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59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60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61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62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63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64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65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66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67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68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69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0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1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9772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3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4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5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6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7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8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79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80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81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82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83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84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85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9786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9787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88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89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90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91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92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93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94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95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96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97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98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99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00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01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02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03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04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05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06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07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08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09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10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11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12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13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14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15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9816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17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18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19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20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21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22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23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24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25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26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9827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28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29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30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31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32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33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34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35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9836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37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38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39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9840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41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42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43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44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45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46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47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48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49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50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51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52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53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54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55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56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57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58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59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9860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61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62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63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64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65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66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67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68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69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70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71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72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73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74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75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76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77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78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79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80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81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82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83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84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9885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86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87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88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89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90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91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92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93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94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95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96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97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9898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99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900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9901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9902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9903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9904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905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9906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907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908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909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910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911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912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913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914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915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916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917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918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919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9700" name="Group 69"/>
          <p:cNvGrpSpPr>
            <a:grpSpLocks noChangeAspect="1"/>
          </p:cNvGrpSpPr>
          <p:nvPr/>
        </p:nvGrpSpPr>
        <p:grpSpPr bwMode="auto">
          <a:xfrm>
            <a:off x="2798763" y="2816225"/>
            <a:ext cx="6600825" cy="2867025"/>
            <a:chOff x="42" y="927"/>
            <a:chExt cx="5676" cy="2466"/>
          </a:xfrm>
        </p:grpSpPr>
        <p:sp>
          <p:nvSpPr>
            <p:cNvPr id="29705" name="AutoShape 68"/>
            <p:cNvSpPr>
              <a:spLocks noChangeAspect="1" noChangeArrowheads="1" noTextEdit="1"/>
            </p:cNvSpPr>
            <p:nvPr/>
          </p:nvSpPr>
          <p:spPr bwMode="auto">
            <a:xfrm>
              <a:off x="42" y="927"/>
              <a:ext cx="5676" cy="2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06" name="Freeform 70"/>
            <p:cNvSpPr>
              <a:spLocks/>
            </p:cNvSpPr>
            <p:nvPr/>
          </p:nvSpPr>
          <p:spPr bwMode="auto">
            <a:xfrm>
              <a:off x="4710" y="1716"/>
              <a:ext cx="412" cy="137"/>
            </a:xfrm>
            <a:custGeom>
              <a:avLst/>
              <a:gdLst>
                <a:gd name="T0" fmla="*/ 272 w 412"/>
                <a:gd name="T1" fmla="*/ 4 h 137"/>
                <a:gd name="T2" fmla="*/ 412 w 412"/>
                <a:gd name="T3" fmla="*/ 137 h 137"/>
                <a:gd name="T4" fmla="*/ 142 w 412"/>
                <a:gd name="T5" fmla="*/ 130 h 137"/>
                <a:gd name="T6" fmla="*/ 0 w 412"/>
                <a:gd name="T7" fmla="*/ 0 h 137"/>
                <a:gd name="T8" fmla="*/ 272 w 412"/>
                <a:gd name="T9" fmla="*/ 4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2"/>
                <a:gd name="T16" fmla="*/ 0 h 137"/>
                <a:gd name="T17" fmla="*/ 412 w 412"/>
                <a:gd name="T18" fmla="*/ 137 h 1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2" h="137">
                  <a:moveTo>
                    <a:pt x="272" y="4"/>
                  </a:moveTo>
                  <a:lnTo>
                    <a:pt x="412" y="137"/>
                  </a:lnTo>
                  <a:lnTo>
                    <a:pt x="142" y="130"/>
                  </a:lnTo>
                  <a:lnTo>
                    <a:pt x="0" y="0"/>
                  </a:lnTo>
                  <a:lnTo>
                    <a:pt x="272" y="4"/>
                  </a:lnTo>
                  <a:close/>
                </a:path>
              </a:pathLst>
            </a:custGeom>
            <a:solidFill>
              <a:srgbClr val="216C7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07" name="Freeform 71"/>
            <p:cNvSpPr>
              <a:spLocks/>
            </p:cNvSpPr>
            <p:nvPr/>
          </p:nvSpPr>
          <p:spPr bwMode="auto">
            <a:xfrm>
              <a:off x="5309" y="1166"/>
              <a:ext cx="198" cy="410"/>
            </a:xfrm>
            <a:custGeom>
              <a:avLst/>
              <a:gdLst>
                <a:gd name="T0" fmla="*/ 59 w 198"/>
                <a:gd name="T1" fmla="*/ 0 h 410"/>
                <a:gd name="T2" fmla="*/ 198 w 198"/>
                <a:gd name="T3" fmla="*/ 130 h 410"/>
                <a:gd name="T4" fmla="*/ 142 w 198"/>
                <a:gd name="T5" fmla="*/ 410 h 410"/>
                <a:gd name="T6" fmla="*/ 0 w 198"/>
                <a:gd name="T7" fmla="*/ 280 h 410"/>
                <a:gd name="T8" fmla="*/ 59 w 198"/>
                <a:gd name="T9" fmla="*/ 0 h 4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8"/>
                <a:gd name="T16" fmla="*/ 0 h 410"/>
                <a:gd name="T17" fmla="*/ 198 w 198"/>
                <a:gd name="T18" fmla="*/ 410 h 4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8" h="410">
                  <a:moveTo>
                    <a:pt x="59" y="0"/>
                  </a:moveTo>
                  <a:lnTo>
                    <a:pt x="198" y="130"/>
                  </a:lnTo>
                  <a:lnTo>
                    <a:pt x="142" y="410"/>
                  </a:lnTo>
                  <a:lnTo>
                    <a:pt x="0" y="28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3998A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08" name="Freeform 72"/>
            <p:cNvSpPr>
              <a:spLocks/>
            </p:cNvSpPr>
            <p:nvPr/>
          </p:nvSpPr>
          <p:spPr bwMode="auto">
            <a:xfrm>
              <a:off x="5195" y="1728"/>
              <a:ext cx="199" cy="412"/>
            </a:xfrm>
            <a:custGeom>
              <a:avLst/>
              <a:gdLst>
                <a:gd name="T0" fmla="*/ 57 w 199"/>
                <a:gd name="T1" fmla="*/ 0 h 412"/>
                <a:gd name="T2" fmla="*/ 199 w 199"/>
                <a:gd name="T3" fmla="*/ 130 h 412"/>
                <a:gd name="T4" fmla="*/ 140 w 199"/>
                <a:gd name="T5" fmla="*/ 412 h 412"/>
                <a:gd name="T6" fmla="*/ 0 w 199"/>
                <a:gd name="T7" fmla="*/ 279 h 412"/>
                <a:gd name="T8" fmla="*/ 57 w 199"/>
                <a:gd name="T9" fmla="*/ 0 h 4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9"/>
                <a:gd name="T16" fmla="*/ 0 h 412"/>
                <a:gd name="T17" fmla="*/ 199 w 199"/>
                <a:gd name="T18" fmla="*/ 412 h 4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9" h="412">
                  <a:moveTo>
                    <a:pt x="57" y="0"/>
                  </a:moveTo>
                  <a:lnTo>
                    <a:pt x="199" y="130"/>
                  </a:lnTo>
                  <a:lnTo>
                    <a:pt x="140" y="412"/>
                  </a:lnTo>
                  <a:lnTo>
                    <a:pt x="0" y="27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998A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09" name="Freeform 73"/>
            <p:cNvSpPr>
              <a:spLocks/>
            </p:cNvSpPr>
            <p:nvPr/>
          </p:nvSpPr>
          <p:spPr bwMode="auto">
            <a:xfrm>
              <a:off x="4923" y="2002"/>
              <a:ext cx="412" cy="138"/>
            </a:xfrm>
            <a:custGeom>
              <a:avLst/>
              <a:gdLst>
                <a:gd name="T0" fmla="*/ 272 w 412"/>
                <a:gd name="T1" fmla="*/ 5 h 138"/>
                <a:gd name="T2" fmla="*/ 412 w 412"/>
                <a:gd name="T3" fmla="*/ 138 h 138"/>
                <a:gd name="T4" fmla="*/ 142 w 412"/>
                <a:gd name="T5" fmla="*/ 131 h 138"/>
                <a:gd name="T6" fmla="*/ 0 w 412"/>
                <a:gd name="T7" fmla="*/ 0 h 138"/>
                <a:gd name="T8" fmla="*/ 272 w 412"/>
                <a:gd name="T9" fmla="*/ 5 h 1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2"/>
                <a:gd name="T16" fmla="*/ 0 h 138"/>
                <a:gd name="T17" fmla="*/ 412 w 412"/>
                <a:gd name="T18" fmla="*/ 138 h 1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2" h="138">
                  <a:moveTo>
                    <a:pt x="272" y="5"/>
                  </a:moveTo>
                  <a:lnTo>
                    <a:pt x="412" y="138"/>
                  </a:lnTo>
                  <a:lnTo>
                    <a:pt x="142" y="131"/>
                  </a:lnTo>
                  <a:lnTo>
                    <a:pt x="0" y="0"/>
                  </a:lnTo>
                  <a:lnTo>
                    <a:pt x="272" y="5"/>
                  </a:lnTo>
                  <a:close/>
                </a:path>
              </a:pathLst>
            </a:custGeom>
            <a:solidFill>
              <a:srgbClr val="216C7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10" name="Freeform 74"/>
            <p:cNvSpPr>
              <a:spLocks/>
            </p:cNvSpPr>
            <p:nvPr/>
          </p:nvSpPr>
          <p:spPr bwMode="auto">
            <a:xfrm>
              <a:off x="5252" y="1728"/>
              <a:ext cx="412" cy="135"/>
            </a:xfrm>
            <a:custGeom>
              <a:avLst/>
              <a:gdLst>
                <a:gd name="T0" fmla="*/ 270 w 412"/>
                <a:gd name="T1" fmla="*/ 4 h 135"/>
                <a:gd name="T2" fmla="*/ 412 w 412"/>
                <a:gd name="T3" fmla="*/ 135 h 135"/>
                <a:gd name="T4" fmla="*/ 142 w 412"/>
                <a:gd name="T5" fmla="*/ 130 h 135"/>
                <a:gd name="T6" fmla="*/ 0 w 412"/>
                <a:gd name="T7" fmla="*/ 0 h 135"/>
                <a:gd name="T8" fmla="*/ 270 w 412"/>
                <a:gd name="T9" fmla="*/ 4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2"/>
                <a:gd name="T16" fmla="*/ 0 h 135"/>
                <a:gd name="T17" fmla="*/ 412 w 412"/>
                <a:gd name="T18" fmla="*/ 135 h 1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2" h="135">
                  <a:moveTo>
                    <a:pt x="270" y="4"/>
                  </a:moveTo>
                  <a:lnTo>
                    <a:pt x="412" y="135"/>
                  </a:lnTo>
                  <a:lnTo>
                    <a:pt x="142" y="130"/>
                  </a:lnTo>
                  <a:lnTo>
                    <a:pt x="0" y="0"/>
                  </a:lnTo>
                  <a:lnTo>
                    <a:pt x="270" y="4"/>
                  </a:lnTo>
                  <a:close/>
                </a:path>
              </a:pathLst>
            </a:custGeom>
            <a:solidFill>
              <a:srgbClr val="216C7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11" name="Freeform 75"/>
            <p:cNvSpPr>
              <a:spLocks/>
            </p:cNvSpPr>
            <p:nvPr/>
          </p:nvSpPr>
          <p:spPr bwMode="auto">
            <a:xfrm>
              <a:off x="5522" y="1450"/>
              <a:ext cx="198" cy="413"/>
            </a:xfrm>
            <a:custGeom>
              <a:avLst/>
              <a:gdLst>
                <a:gd name="T0" fmla="*/ 59 w 198"/>
                <a:gd name="T1" fmla="*/ 0 h 413"/>
                <a:gd name="T2" fmla="*/ 198 w 198"/>
                <a:gd name="T3" fmla="*/ 133 h 413"/>
                <a:gd name="T4" fmla="*/ 142 w 198"/>
                <a:gd name="T5" fmla="*/ 413 h 413"/>
                <a:gd name="T6" fmla="*/ 0 w 198"/>
                <a:gd name="T7" fmla="*/ 282 h 413"/>
                <a:gd name="T8" fmla="*/ 59 w 198"/>
                <a:gd name="T9" fmla="*/ 0 h 4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8"/>
                <a:gd name="T16" fmla="*/ 0 h 413"/>
                <a:gd name="T17" fmla="*/ 198 w 198"/>
                <a:gd name="T18" fmla="*/ 413 h 4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8" h="413">
                  <a:moveTo>
                    <a:pt x="59" y="0"/>
                  </a:moveTo>
                  <a:lnTo>
                    <a:pt x="198" y="133"/>
                  </a:lnTo>
                  <a:lnTo>
                    <a:pt x="142" y="413"/>
                  </a:lnTo>
                  <a:lnTo>
                    <a:pt x="0" y="282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3998A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12" name="Freeform 76"/>
            <p:cNvSpPr>
              <a:spLocks/>
            </p:cNvSpPr>
            <p:nvPr/>
          </p:nvSpPr>
          <p:spPr bwMode="auto">
            <a:xfrm>
              <a:off x="4710" y="1159"/>
              <a:ext cx="871" cy="848"/>
            </a:xfrm>
            <a:custGeom>
              <a:avLst/>
              <a:gdLst>
                <a:gd name="T0" fmla="*/ 386 w 871"/>
                <a:gd name="T1" fmla="*/ 0 h 848"/>
                <a:gd name="T2" fmla="*/ 658 w 871"/>
                <a:gd name="T3" fmla="*/ 7 h 848"/>
                <a:gd name="T4" fmla="*/ 599 w 871"/>
                <a:gd name="T5" fmla="*/ 287 h 848"/>
                <a:gd name="T6" fmla="*/ 871 w 871"/>
                <a:gd name="T7" fmla="*/ 291 h 848"/>
                <a:gd name="T8" fmla="*/ 812 w 871"/>
                <a:gd name="T9" fmla="*/ 573 h 848"/>
                <a:gd name="T10" fmla="*/ 542 w 871"/>
                <a:gd name="T11" fmla="*/ 569 h 848"/>
                <a:gd name="T12" fmla="*/ 485 w 871"/>
                <a:gd name="T13" fmla="*/ 848 h 848"/>
                <a:gd name="T14" fmla="*/ 213 w 871"/>
                <a:gd name="T15" fmla="*/ 843 h 848"/>
                <a:gd name="T16" fmla="*/ 272 w 871"/>
                <a:gd name="T17" fmla="*/ 561 h 848"/>
                <a:gd name="T18" fmla="*/ 0 w 871"/>
                <a:gd name="T19" fmla="*/ 557 h 848"/>
                <a:gd name="T20" fmla="*/ 60 w 871"/>
                <a:gd name="T21" fmla="*/ 277 h 848"/>
                <a:gd name="T22" fmla="*/ 329 w 871"/>
                <a:gd name="T23" fmla="*/ 282 h 848"/>
                <a:gd name="T24" fmla="*/ 386 w 871"/>
                <a:gd name="T25" fmla="*/ 0 h 8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71"/>
                <a:gd name="T40" fmla="*/ 0 h 848"/>
                <a:gd name="T41" fmla="*/ 871 w 871"/>
                <a:gd name="T42" fmla="*/ 848 h 8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71" h="848">
                  <a:moveTo>
                    <a:pt x="386" y="0"/>
                  </a:moveTo>
                  <a:lnTo>
                    <a:pt x="658" y="7"/>
                  </a:lnTo>
                  <a:lnTo>
                    <a:pt x="599" y="287"/>
                  </a:lnTo>
                  <a:lnTo>
                    <a:pt x="871" y="291"/>
                  </a:lnTo>
                  <a:lnTo>
                    <a:pt x="812" y="573"/>
                  </a:lnTo>
                  <a:lnTo>
                    <a:pt x="542" y="569"/>
                  </a:lnTo>
                  <a:lnTo>
                    <a:pt x="485" y="848"/>
                  </a:lnTo>
                  <a:lnTo>
                    <a:pt x="213" y="843"/>
                  </a:lnTo>
                  <a:lnTo>
                    <a:pt x="272" y="561"/>
                  </a:lnTo>
                  <a:lnTo>
                    <a:pt x="0" y="557"/>
                  </a:lnTo>
                  <a:lnTo>
                    <a:pt x="60" y="277"/>
                  </a:lnTo>
                  <a:lnTo>
                    <a:pt x="329" y="282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39A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13" name="Freeform 77"/>
            <p:cNvSpPr>
              <a:spLocks/>
            </p:cNvSpPr>
            <p:nvPr/>
          </p:nvSpPr>
          <p:spPr bwMode="auto">
            <a:xfrm>
              <a:off x="3961" y="2092"/>
              <a:ext cx="213" cy="619"/>
            </a:xfrm>
            <a:custGeom>
              <a:avLst/>
              <a:gdLst>
                <a:gd name="T0" fmla="*/ 213 w 213"/>
                <a:gd name="T1" fmla="*/ 339 h 619"/>
                <a:gd name="T2" fmla="*/ 87 w 213"/>
                <a:gd name="T3" fmla="*/ 619 h 619"/>
                <a:gd name="T4" fmla="*/ 0 w 213"/>
                <a:gd name="T5" fmla="*/ 280 h 619"/>
                <a:gd name="T6" fmla="*/ 125 w 213"/>
                <a:gd name="T7" fmla="*/ 0 h 619"/>
                <a:gd name="T8" fmla="*/ 213 w 213"/>
                <a:gd name="T9" fmla="*/ 339 h 6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3"/>
                <a:gd name="T16" fmla="*/ 0 h 619"/>
                <a:gd name="T17" fmla="*/ 213 w 213"/>
                <a:gd name="T18" fmla="*/ 619 h 6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3" h="619">
                  <a:moveTo>
                    <a:pt x="213" y="339"/>
                  </a:moveTo>
                  <a:lnTo>
                    <a:pt x="87" y="619"/>
                  </a:lnTo>
                  <a:lnTo>
                    <a:pt x="0" y="280"/>
                  </a:lnTo>
                  <a:lnTo>
                    <a:pt x="125" y="0"/>
                  </a:lnTo>
                  <a:lnTo>
                    <a:pt x="213" y="339"/>
                  </a:lnTo>
                  <a:close/>
                </a:path>
              </a:pathLst>
            </a:custGeom>
            <a:solidFill>
              <a:srgbClr val="F5AE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14" name="Freeform 78"/>
            <p:cNvSpPr>
              <a:spLocks/>
            </p:cNvSpPr>
            <p:nvPr/>
          </p:nvSpPr>
          <p:spPr bwMode="auto">
            <a:xfrm>
              <a:off x="4543" y="2777"/>
              <a:ext cx="529" cy="287"/>
            </a:xfrm>
            <a:custGeom>
              <a:avLst/>
              <a:gdLst>
                <a:gd name="T0" fmla="*/ 529 w 529"/>
                <a:gd name="T1" fmla="*/ 9 h 287"/>
                <a:gd name="T2" fmla="*/ 406 w 529"/>
                <a:gd name="T3" fmla="*/ 287 h 287"/>
                <a:gd name="T4" fmla="*/ 0 w 529"/>
                <a:gd name="T5" fmla="*/ 280 h 287"/>
                <a:gd name="T6" fmla="*/ 123 w 529"/>
                <a:gd name="T7" fmla="*/ 0 h 287"/>
                <a:gd name="T8" fmla="*/ 529 w 529"/>
                <a:gd name="T9" fmla="*/ 9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9"/>
                <a:gd name="T16" fmla="*/ 0 h 287"/>
                <a:gd name="T17" fmla="*/ 529 w 529"/>
                <a:gd name="T18" fmla="*/ 287 h 2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9" h="287">
                  <a:moveTo>
                    <a:pt x="529" y="9"/>
                  </a:moveTo>
                  <a:lnTo>
                    <a:pt x="406" y="287"/>
                  </a:lnTo>
                  <a:lnTo>
                    <a:pt x="0" y="280"/>
                  </a:lnTo>
                  <a:lnTo>
                    <a:pt x="123" y="0"/>
                  </a:lnTo>
                  <a:lnTo>
                    <a:pt x="529" y="9"/>
                  </a:lnTo>
                  <a:close/>
                </a:path>
              </a:pathLst>
            </a:custGeom>
            <a:solidFill>
              <a:srgbClr val="DF5A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15" name="Freeform 79"/>
            <p:cNvSpPr>
              <a:spLocks/>
            </p:cNvSpPr>
            <p:nvPr/>
          </p:nvSpPr>
          <p:spPr bwMode="auto">
            <a:xfrm>
              <a:off x="3729" y="2763"/>
              <a:ext cx="532" cy="286"/>
            </a:xfrm>
            <a:custGeom>
              <a:avLst/>
              <a:gdLst>
                <a:gd name="T0" fmla="*/ 532 w 532"/>
                <a:gd name="T1" fmla="*/ 7 h 286"/>
                <a:gd name="T2" fmla="*/ 407 w 532"/>
                <a:gd name="T3" fmla="*/ 286 h 286"/>
                <a:gd name="T4" fmla="*/ 0 w 532"/>
                <a:gd name="T5" fmla="*/ 277 h 286"/>
                <a:gd name="T6" fmla="*/ 125 w 532"/>
                <a:gd name="T7" fmla="*/ 0 h 286"/>
                <a:gd name="T8" fmla="*/ 532 w 532"/>
                <a:gd name="T9" fmla="*/ 7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2"/>
                <a:gd name="T16" fmla="*/ 0 h 286"/>
                <a:gd name="T17" fmla="*/ 532 w 532"/>
                <a:gd name="T18" fmla="*/ 286 h 2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2" h="286">
                  <a:moveTo>
                    <a:pt x="532" y="7"/>
                  </a:moveTo>
                  <a:lnTo>
                    <a:pt x="407" y="286"/>
                  </a:lnTo>
                  <a:lnTo>
                    <a:pt x="0" y="277"/>
                  </a:lnTo>
                  <a:lnTo>
                    <a:pt x="125" y="0"/>
                  </a:lnTo>
                  <a:lnTo>
                    <a:pt x="532" y="7"/>
                  </a:lnTo>
                  <a:close/>
                </a:path>
              </a:pathLst>
            </a:custGeom>
            <a:solidFill>
              <a:srgbClr val="DF5A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16" name="Freeform 80"/>
            <p:cNvSpPr>
              <a:spLocks/>
            </p:cNvSpPr>
            <p:nvPr/>
          </p:nvSpPr>
          <p:spPr bwMode="auto">
            <a:xfrm>
              <a:off x="3641" y="2424"/>
              <a:ext cx="213" cy="616"/>
            </a:xfrm>
            <a:custGeom>
              <a:avLst/>
              <a:gdLst>
                <a:gd name="T0" fmla="*/ 213 w 213"/>
                <a:gd name="T1" fmla="*/ 339 h 616"/>
                <a:gd name="T2" fmla="*/ 88 w 213"/>
                <a:gd name="T3" fmla="*/ 616 h 616"/>
                <a:gd name="T4" fmla="*/ 0 w 213"/>
                <a:gd name="T5" fmla="*/ 277 h 616"/>
                <a:gd name="T6" fmla="*/ 126 w 213"/>
                <a:gd name="T7" fmla="*/ 0 h 616"/>
                <a:gd name="T8" fmla="*/ 213 w 213"/>
                <a:gd name="T9" fmla="*/ 339 h 6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3"/>
                <a:gd name="T16" fmla="*/ 0 h 616"/>
                <a:gd name="T17" fmla="*/ 213 w 213"/>
                <a:gd name="T18" fmla="*/ 616 h 6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3" h="616">
                  <a:moveTo>
                    <a:pt x="213" y="339"/>
                  </a:moveTo>
                  <a:lnTo>
                    <a:pt x="88" y="616"/>
                  </a:lnTo>
                  <a:lnTo>
                    <a:pt x="0" y="277"/>
                  </a:lnTo>
                  <a:lnTo>
                    <a:pt x="126" y="0"/>
                  </a:lnTo>
                  <a:lnTo>
                    <a:pt x="213" y="339"/>
                  </a:lnTo>
                  <a:close/>
                </a:path>
              </a:pathLst>
            </a:custGeom>
            <a:solidFill>
              <a:srgbClr val="F5AE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17" name="Freeform 81"/>
            <p:cNvSpPr>
              <a:spLocks/>
            </p:cNvSpPr>
            <p:nvPr/>
          </p:nvSpPr>
          <p:spPr bwMode="auto">
            <a:xfrm>
              <a:off x="4136" y="2770"/>
              <a:ext cx="213" cy="618"/>
            </a:xfrm>
            <a:custGeom>
              <a:avLst/>
              <a:gdLst>
                <a:gd name="T0" fmla="*/ 213 w 213"/>
                <a:gd name="T1" fmla="*/ 339 h 618"/>
                <a:gd name="T2" fmla="*/ 87 w 213"/>
                <a:gd name="T3" fmla="*/ 618 h 618"/>
                <a:gd name="T4" fmla="*/ 0 w 213"/>
                <a:gd name="T5" fmla="*/ 279 h 618"/>
                <a:gd name="T6" fmla="*/ 125 w 213"/>
                <a:gd name="T7" fmla="*/ 0 h 618"/>
                <a:gd name="T8" fmla="*/ 213 w 213"/>
                <a:gd name="T9" fmla="*/ 339 h 6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3"/>
                <a:gd name="T16" fmla="*/ 0 h 618"/>
                <a:gd name="T17" fmla="*/ 213 w 213"/>
                <a:gd name="T18" fmla="*/ 618 h 6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3" h="618">
                  <a:moveTo>
                    <a:pt x="213" y="339"/>
                  </a:moveTo>
                  <a:lnTo>
                    <a:pt x="87" y="618"/>
                  </a:lnTo>
                  <a:lnTo>
                    <a:pt x="0" y="279"/>
                  </a:lnTo>
                  <a:lnTo>
                    <a:pt x="125" y="0"/>
                  </a:lnTo>
                  <a:lnTo>
                    <a:pt x="213" y="339"/>
                  </a:lnTo>
                  <a:close/>
                </a:path>
              </a:pathLst>
            </a:custGeom>
            <a:solidFill>
              <a:srgbClr val="F5AE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18" name="Freeform 82"/>
            <p:cNvSpPr>
              <a:spLocks/>
            </p:cNvSpPr>
            <p:nvPr/>
          </p:nvSpPr>
          <p:spPr bwMode="auto">
            <a:xfrm>
              <a:off x="4223" y="3109"/>
              <a:ext cx="530" cy="286"/>
            </a:xfrm>
            <a:custGeom>
              <a:avLst/>
              <a:gdLst>
                <a:gd name="T0" fmla="*/ 530 w 530"/>
                <a:gd name="T1" fmla="*/ 7 h 286"/>
                <a:gd name="T2" fmla="*/ 407 w 530"/>
                <a:gd name="T3" fmla="*/ 286 h 286"/>
                <a:gd name="T4" fmla="*/ 0 w 530"/>
                <a:gd name="T5" fmla="*/ 279 h 286"/>
                <a:gd name="T6" fmla="*/ 126 w 530"/>
                <a:gd name="T7" fmla="*/ 0 h 286"/>
                <a:gd name="T8" fmla="*/ 530 w 530"/>
                <a:gd name="T9" fmla="*/ 7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0"/>
                <a:gd name="T16" fmla="*/ 0 h 286"/>
                <a:gd name="T17" fmla="*/ 530 w 530"/>
                <a:gd name="T18" fmla="*/ 286 h 2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0" h="286">
                  <a:moveTo>
                    <a:pt x="530" y="7"/>
                  </a:moveTo>
                  <a:lnTo>
                    <a:pt x="407" y="286"/>
                  </a:lnTo>
                  <a:lnTo>
                    <a:pt x="0" y="279"/>
                  </a:lnTo>
                  <a:lnTo>
                    <a:pt x="126" y="0"/>
                  </a:lnTo>
                  <a:lnTo>
                    <a:pt x="530" y="7"/>
                  </a:lnTo>
                  <a:close/>
                </a:path>
              </a:pathLst>
            </a:custGeom>
            <a:solidFill>
              <a:srgbClr val="DF5A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19" name="Freeform 83"/>
            <p:cNvSpPr>
              <a:spLocks/>
            </p:cNvSpPr>
            <p:nvPr/>
          </p:nvSpPr>
          <p:spPr bwMode="auto">
            <a:xfrm>
              <a:off x="3767" y="2092"/>
              <a:ext cx="1305" cy="1024"/>
            </a:xfrm>
            <a:custGeom>
              <a:avLst/>
              <a:gdLst>
                <a:gd name="T0" fmla="*/ 724 w 1305"/>
                <a:gd name="T1" fmla="*/ 7 h 1024"/>
                <a:gd name="T2" fmla="*/ 811 w 1305"/>
                <a:gd name="T3" fmla="*/ 346 h 1024"/>
                <a:gd name="T4" fmla="*/ 1218 w 1305"/>
                <a:gd name="T5" fmla="*/ 356 h 1024"/>
                <a:gd name="T6" fmla="*/ 1305 w 1305"/>
                <a:gd name="T7" fmla="*/ 694 h 1024"/>
                <a:gd name="T8" fmla="*/ 899 w 1305"/>
                <a:gd name="T9" fmla="*/ 685 h 1024"/>
                <a:gd name="T10" fmla="*/ 986 w 1305"/>
                <a:gd name="T11" fmla="*/ 1024 h 1024"/>
                <a:gd name="T12" fmla="*/ 582 w 1305"/>
                <a:gd name="T13" fmla="*/ 1017 h 1024"/>
                <a:gd name="T14" fmla="*/ 494 w 1305"/>
                <a:gd name="T15" fmla="*/ 678 h 1024"/>
                <a:gd name="T16" fmla="*/ 87 w 1305"/>
                <a:gd name="T17" fmla="*/ 671 h 1024"/>
                <a:gd name="T18" fmla="*/ 0 w 1305"/>
                <a:gd name="T19" fmla="*/ 332 h 1024"/>
                <a:gd name="T20" fmla="*/ 407 w 1305"/>
                <a:gd name="T21" fmla="*/ 339 h 1024"/>
                <a:gd name="T22" fmla="*/ 319 w 1305"/>
                <a:gd name="T23" fmla="*/ 0 h 1024"/>
                <a:gd name="T24" fmla="*/ 724 w 1305"/>
                <a:gd name="T25" fmla="*/ 7 h 10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05"/>
                <a:gd name="T40" fmla="*/ 0 h 1024"/>
                <a:gd name="T41" fmla="*/ 1305 w 1305"/>
                <a:gd name="T42" fmla="*/ 1024 h 10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05" h="1024">
                  <a:moveTo>
                    <a:pt x="724" y="7"/>
                  </a:moveTo>
                  <a:lnTo>
                    <a:pt x="811" y="346"/>
                  </a:lnTo>
                  <a:lnTo>
                    <a:pt x="1218" y="356"/>
                  </a:lnTo>
                  <a:lnTo>
                    <a:pt x="1305" y="694"/>
                  </a:lnTo>
                  <a:lnTo>
                    <a:pt x="899" y="685"/>
                  </a:lnTo>
                  <a:lnTo>
                    <a:pt x="986" y="1024"/>
                  </a:lnTo>
                  <a:lnTo>
                    <a:pt x="582" y="1017"/>
                  </a:lnTo>
                  <a:lnTo>
                    <a:pt x="494" y="678"/>
                  </a:lnTo>
                  <a:lnTo>
                    <a:pt x="87" y="671"/>
                  </a:lnTo>
                  <a:lnTo>
                    <a:pt x="0" y="332"/>
                  </a:lnTo>
                  <a:lnTo>
                    <a:pt x="407" y="339"/>
                  </a:lnTo>
                  <a:lnTo>
                    <a:pt x="319" y="0"/>
                  </a:lnTo>
                  <a:lnTo>
                    <a:pt x="724" y="7"/>
                  </a:lnTo>
                  <a:close/>
                </a:path>
              </a:pathLst>
            </a:custGeom>
            <a:solidFill>
              <a:srgbClr val="F7C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20" name="Freeform 84"/>
            <p:cNvSpPr>
              <a:spLocks/>
            </p:cNvSpPr>
            <p:nvPr/>
          </p:nvSpPr>
          <p:spPr bwMode="auto">
            <a:xfrm>
              <a:off x="4091" y="925"/>
              <a:ext cx="198" cy="255"/>
            </a:xfrm>
            <a:custGeom>
              <a:avLst/>
              <a:gdLst>
                <a:gd name="T0" fmla="*/ 0 w 198"/>
                <a:gd name="T1" fmla="*/ 0 h 255"/>
                <a:gd name="T2" fmla="*/ 123 w 198"/>
                <a:gd name="T3" fmla="*/ 78 h 255"/>
                <a:gd name="T4" fmla="*/ 198 w 198"/>
                <a:gd name="T5" fmla="*/ 255 h 255"/>
                <a:gd name="T6" fmla="*/ 75 w 198"/>
                <a:gd name="T7" fmla="*/ 175 h 255"/>
                <a:gd name="T8" fmla="*/ 0 w 198"/>
                <a:gd name="T9" fmla="*/ 0 h 2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8"/>
                <a:gd name="T16" fmla="*/ 0 h 255"/>
                <a:gd name="T17" fmla="*/ 198 w 198"/>
                <a:gd name="T18" fmla="*/ 255 h 2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8" h="255">
                  <a:moveTo>
                    <a:pt x="0" y="0"/>
                  </a:moveTo>
                  <a:lnTo>
                    <a:pt x="123" y="78"/>
                  </a:lnTo>
                  <a:lnTo>
                    <a:pt x="198" y="255"/>
                  </a:lnTo>
                  <a:lnTo>
                    <a:pt x="75" y="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BF3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21" name="Freeform 85"/>
            <p:cNvSpPr>
              <a:spLocks/>
            </p:cNvSpPr>
            <p:nvPr/>
          </p:nvSpPr>
          <p:spPr bwMode="auto">
            <a:xfrm>
              <a:off x="3880" y="1401"/>
              <a:ext cx="305" cy="206"/>
            </a:xfrm>
            <a:custGeom>
              <a:avLst/>
              <a:gdLst>
                <a:gd name="T0" fmla="*/ 182 w 305"/>
                <a:gd name="T1" fmla="*/ 0 h 206"/>
                <a:gd name="T2" fmla="*/ 305 w 305"/>
                <a:gd name="T3" fmla="*/ 80 h 206"/>
                <a:gd name="T4" fmla="*/ 123 w 305"/>
                <a:gd name="T5" fmla="*/ 206 h 206"/>
                <a:gd name="T6" fmla="*/ 0 w 305"/>
                <a:gd name="T7" fmla="*/ 125 h 206"/>
                <a:gd name="T8" fmla="*/ 182 w 305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5"/>
                <a:gd name="T16" fmla="*/ 0 h 206"/>
                <a:gd name="T17" fmla="*/ 305 w 305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5" h="206">
                  <a:moveTo>
                    <a:pt x="182" y="0"/>
                  </a:moveTo>
                  <a:lnTo>
                    <a:pt x="305" y="80"/>
                  </a:lnTo>
                  <a:lnTo>
                    <a:pt x="123" y="206"/>
                  </a:lnTo>
                  <a:lnTo>
                    <a:pt x="0" y="125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68A7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22" name="Freeform 86"/>
            <p:cNvSpPr>
              <a:spLocks/>
            </p:cNvSpPr>
            <p:nvPr/>
          </p:nvSpPr>
          <p:spPr bwMode="auto">
            <a:xfrm>
              <a:off x="4346" y="974"/>
              <a:ext cx="199" cy="256"/>
            </a:xfrm>
            <a:custGeom>
              <a:avLst/>
              <a:gdLst>
                <a:gd name="T0" fmla="*/ 0 w 199"/>
                <a:gd name="T1" fmla="*/ 0 h 256"/>
                <a:gd name="T2" fmla="*/ 123 w 199"/>
                <a:gd name="T3" fmla="*/ 81 h 256"/>
                <a:gd name="T4" fmla="*/ 199 w 199"/>
                <a:gd name="T5" fmla="*/ 256 h 256"/>
                <a:gd name="T6" fmla="*/ 78 w 199"/>
                <a:gd name="T7" fmla="*/ 176 h 256"/>
                <a:gd name="T8" fmla="*/ 0 w 199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9"/>
                <a:gd name="T16" fmla="*/ 0 h 256"/>
                <a:gd name="T17" fmla="*/ 199 w 199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9" h="256">
                  <a:moveTo>
                    <a:pt x="0" y="0"/>
                  </a:moveTo>
                  <a:lnTo>
                    <a:pt x="123" y="81"/>
                  </a:lnTo>
                  <a:lnTo>
                    <a:pt x="199" y="256"/>
                  </a:lnTo>
                  <a:lnTo>
                    <a:pt x="78" y="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BF3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23" name="Freeform 87"/>
            <p:cNvSpPr>
              <a:spLocks/>
            </p:cNvSpPr>
            <p:nvPr/>
          </p:nvSpPr>
          <p:spPr bwMode="auto">
            <a:xfrm>
              <a:off x="4242" y="1150"/>
              <a:ext cx="303" cy="206"/>
            </a:xfrm>
            <a:custGeom>
              <a:avLst/>
              <a:gdLst>
                <a:gd name="T0" fmla="*/ 180 w 303"/>
                <a:gd name="T1" fmla="*/ 0 h 206"/>
                <a:gd name="T2" fmla="*/ 303 w 303"/>
                <a:gd name="T3" fmla="*/ 80 h 206"/>
                <a:gd name="T4" fmla="*/ 123 w 303"/>
                <a:gd name="T5" fmla="*/ 206 h 206"/>
                <a:gd name="T6" fmla="*/ 0 w 303"/>
                <a:gd name="T7" fmla="*/ 125 h 206"/>
                <a:gd name="T8" fmla="*/ 180 w 303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3"/>
                <a:gd name="T16" fmla="*/ 0 h 206"/>
                <a:gd name="T17" fmla="*/ 303 w 303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3" h="206">
                  <a:moveTo>
                    <a:pt x="180" y="0"/>
                  </a:moveTo>
                  <a:lnTo>
                    <a:pt x="303" y="80"/>
                  </a:lnTo>
                  <a:lnTo>
                    <a:pt x="123" y="206"/>
                  </a:lnTo>
                  <a:lnTo>
                    <a:pt x="0" y="125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68A7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24" name="Freeform 88"/>
            <p:cNvSpPr>
              <a:spLocks/>
            </p:cNvSpPr>
            <p:nvPr/>
          </p:nvSpPr>
          <p:spPr bwMode="auto">
            <a:xfrm>
              <a:off x="4138" y="1453"/>
              <a:ext cx="303" cy="206"/>
            </a:xfrm>
            <a:custGeom>
              <a:avLst/>
              <a:gdLst>
                <a:gd name="T0" fmla="*/ 180 w 303"/>
                <a:gd name="T1" fmla="*/ 0 h 206"/>
                <a:gd name="T2" fmla="*/ 303 w 303"/>
                <a:gd name="T3" fmla="*/ 80 h 206"/>
                <a:gd name="T4" fmla="*/ 123 w 303"/>
                <a:gd name="T5" fmla="*/ 206 h 206"/>
                <a:gd name="T6" fmla="*/ 0 w 303"/>
                <a:gd name="T7" fmla="*/ 125 h 206"/>
                <a:gd name="T8" fmla="*/ 180 w 303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3"/>
                <a:gd name="T16" fmla="*/ 0 h 206"/>
                <a:gd name="T17" fmla="*/ 303 w 303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3" h="206">
                  <a:moveTo>
                    <a:pt x="180" y="0"/>
                  </a:moveTo>
                  <a:lnTo>
                    <a:pt x="303" y="80"/>
                  </a:lnTo>
                  <a:lnTo>
                    <a:pt x="123" y="206"/>
                  </a:lnTo>
                  <a:lnTo>
                    <a:pt x="0" y="125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68A7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25" name="Freeform 89"/>
            <p:cNvSpPr>
              <a:spLocks/>
            </p:cNvSpPr>
            <p:nvPr/>
          </p:nvSpPr>
          <p:spPr bwMode="auto">
            <a:xfrm>
              <a:off x="4242" y="1275"/>
              <a:ext cx="199" cy="258"/>
            </a:xfrm>
            <a:custGeom>
              <a:avLst/>
              <a:gdLst>
                <a:gd name="T0" fmla="*/ 0 w 199"/>
                <a:gd name="T1" fmla="*/ 0 h 258"/>
                <a:gd name="T2" fmla="*/ 123 w 199"/>
                <a:gd name="T3" fmla="*/ 81 h 258"/>
                <a:gd name="T4" fmla="*/ 199 w 199"/>
                <a:gd name="T5" fmla="*/ 258 h 258"/>
                <a:gd name="T6" fmla="*/ 76 w 199"/>
                <a:gd name="T7" fmla="*/ 178 h 258"/>
                <a:gd name="T8" fmla="*/ 0 w 199"/>
                <a:gd name="T9" fmla="*/ 0 h 2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9"/>
                <a:gd name="T16" fmla="*/ 0 h 258"/>
                <a:gd name="T17" fmla="*/ 199 w 199"/>
                <a:gd name="T18" fmla="*/ 258 h 2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9" h="258">
                  <a:moveTo>
                    <a:pt x="0" y="0"/>
                  </a:moveTo>
                  <a:lnTo>
                    <a:pt x="123" y="81"/>
                  </a:lnTo>
                  <a:lnTo>
                    <a:pt x="199" y="258"/>
                  </a:lnTo>
                  <a:lnTo>
                    <a:pt x="76" y="1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BF3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26" name="Freeform 90"/>
            <p:cNvSpPr>
              <a:spLocks/>
            </p:cNvSpPr>
            <p:nvPr/>
          </p:nvSpPr>
          <p:spPr bwMode="auto">
            <a:xfrm>
              <a:off x="3805" y="925"/>
              <a:ext cx="617" cy="653"/>
            </a:xfrm>
            <a:custGeom>
              <a:avLst/>
              <a:gdLst>
                <a:gd name="T0" fmla="*/ 617 w 617"/>
                <a:gd name="T1" fmla="*/ 225 h 653"/>
                <a:gd name="T2" fmla="*/ 437 w 617"/>
                <a:gd name="T3" fmla="*/ 350 h 653"/>
                <a:gd name="T4" fmla="*/ 513 w 617"/>
                <a:gd name="T5" fmla="*/ 528 h 653"/>
                <a:gd name="T6" fmla="*/ 333 w 617"/>
                <a:gd name="T7" fmla="*/ 653 h 653"/>
                <a:gd name="T8" fmla="*/ 257 w 617"/>
                <a:gd name="T9" fmla="*/ 476 h 653"/>
                <a:gd name="T10" fmla="*/ 75 w 617"/>
                <a:gd name="T11" fmla="*/ 601 h 653"/>
                <a:gd name="T12" fmla="*/ 0 w 617"/>
                <a:gd name="T13" fmla="*/ 426 h 653"/>
                <a:gd name="T14" fmla="*/ 182 w 617"/>
                <a:gd name="T15" fmla="*/ 300 h 653"/>
                <a:gd name="T16" fmla="*/ 106 w 617"/>
                <a:gd name="T17" fmla="*/ 125 h 653"/>
                <a:gd name="T18" fmla="*/ 286 w 617"/>
                <a:gd name="T19" fmla="*/ 0 h 653"/>
                <a:gd name="T20" fmla="*/ 361 w 617"/>
                <a:gd name="T21" fmla="*/ 175 h 653"/>
                <a:gd name="T22" fmla="*/ 541 w 617"/>
                <a:gd name="T23" fmla="*/ 49 h 653"/>
                <a:gd name="T24" fmla="*/ 617 w 617"/>
                <a:gd name="T25" fmla="*/ 225 h 6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17"/>
                <a:gd name="T40" fmla="*/ 0 h 653"/>
                <a:gd name="T41" fmla="*/ 617 w 617"/>
                <a:gd name="T42" fmla="*/ 653 h 6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17" h="653">
                  <a:moveTo>
                    <a:pt x="617" y="225"/>
                  </a:moveTo>
                  <a:lnTo>
                    <a:pt x="437" y="350"/>
                  </a:lnTo>
                  <a:lnTo>
                    <a:pt x="513" y="528"/>
                  </a:lnTo>
                  <a:lnTo>
                    <a:pt x="333" y="653"/>
                  </a:lnTo>
                  <a:lnTo>
                    <a:pt x="257" y="476"/>
                  </a:lnTo>
                  <a:lnTo>
                    <a:pt x="75" y="601"/>
                  </a:lnTo>
                  <a:lnTo>
                    <a:pt x="0" y="426"/>
                  </a:lnTo>
                  <a:lnTo>
                    <a:pt x="182" y="300"/>
                  </a:lnTo>
                  <a:lnTo>
                    <a:pt x="106" y="125"/>
                  </a:lnTo>
                  <a:lnTo>
                    <a:pt x="286" y="0"/>
                  </a:lnTo>
                  <a:lnTo>
                    <a:pt x="361" y="175"/>
                  </a:lnTo>
                  <a:lnTo>
                    <a:pt x="541" y="49"/>
                  </a:lnTo>
                  <a:lnTo>
                    <a:pt x="617" y="225"/>
                  </a:lnTo>
                  <a:close/>
                </a:path>
              </a:pathLst>
            </a:custGeom>
            <a:solidFill>
              <a:srgbClr val="C8DA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27" name="Freeform 91"/>
            <p:cNvSpPr>
              <a:spLocks/>
            </p:cNvSpPr>
            <p:nvPr/>
          </p:nvSpPr>
          <p:spPr bwMode="auto">
            <a:xfrm>
              <a:off x="44" y="1590"/>
              <a:ext cx="414" cy="668"/>
            </a:xfrm>
            <a:custGeom>
              <a:avLst/>
              <a:gdLst>
                <a:gd name="T0" fmla="*/ 0 w 414"/>
                <a:gd name="T1" fmla="*/ 0 h 668"/>
                <a:gd name="T2" fmla="*/ 393 w 414"/>
                <a:gd name="T3" fmla="*/ 0 h 668"/>
                <a:gd name="T4" fmla="*/ 393 w 414"/>
                <a:gd name="T5" fmla="*/ 83 h 668"/>
                <a:gd name="T6" fmla="*/ 102 w 414"/>
                <a:gd name="T7" fmla="*/ 83 h 668"/>
                <a:gd name="T8" fmla="*/ 102 w 414"/>
                <a:gd name="T9" fmla="*/ 294 h 668"/>
                <a:gd name="T10" fmla="*/ 372 w 414"/>
                <a:gd name="T11" fmla="*/ 294 h 668"/>
                <a:gd name="T12" fmla="*/ 372 w 414"/>
                <a:gd name="T13" fmla="*/ 374 h 668"/>
                <a:gd name="T14" fmla="*/ 102 w 414"/>
                <a:gd name="T15" fmla="*/ 374 h 668"/>
                <a:gd name="T16" fmla="*/ 102 w 414"/>
                <a:gd name="T17" fmla="*/ 588 h 668"/>
                <a:gd name="T18" fmla="*/ 414 w 414"/>
                <a:gd name="T19" fmla="*/ 588 h 668"/>
                <a:gd name="T20" fmla="*/ 414 w 414"/>
                <a:gd name="T21" fmla="*/ 668 h 668"/>
                <a:gd name="T22" fmla="*/ 0 w 414"/>
                <a:gd name="T23" fmla="*/ 668 h 668"/>
                <a:gd name="T24" fmla="*/ 0 w 414"/>
                <a:gd name="T25" fmla="*/ 0 h 66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14"/>
                <a:gd name="T40" fmla="*/ 0 h 668"/>
                <a:gd name="T41" fmla="*/ 414 w 414"/>
                <a:gd name="T42" fmla="*/ 668 h 66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14" h="668">
                  <a:moveTo>
                    <a:pt x="0" y="0"/>
                  </a:moveTo>
                  <a:lnTo>
                    <a:pt x="393" y="0"/>
                  </a:lnTo>
                  <a:lnTo>
                    <a:pt x="393" y="83"/>
                  </a:lnTo>
                  <a:lnTo>
                    <a:pt x="102" y="83"/>
                  </a:lnTo>
                  <a:lnTo>
                    <a:pt x="102" y="294"/>
                  </a:lnTo>
                  <a:lnTo>
                    <a:pt x="372" y="294"/>
                  </a:lnTo>
                  <a:lnTo>
                    <a:pt x="372" y="374"/>
                  </a:lnTo>
                  <a:lnTo>
                    <a:pt x="102" y="374"/>
                  </a:lnTo>
                  <a:lnTo>
                    <a:pt x="102" y="588"/>
                  </a:lnTo>
                  <a:lnTo>
                    <a:pt x="414" y="588"/>
                  </a:lnTo>
                  <a:lnTo>
                    <a:pt x="414" y="668"/>
                  </a:lnTo>
                  <a:lnTo>
                    <a:pt x="0" y="6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40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28" name="Freeform 92"/>
            <p:cNvSpPr>
              <a:spLocks/>
            </p:cNvSpPr>
            <p:nvPr/>
          </p:nvSpPr>
          <p:spPr bwMode="auto">
            <a:xfrm>
              <a:off x="579" y="1590"/>
              <a:ext cx="714" cy="668"/>
            </a:xfrm>
            <a:custGeom>
              <a:avLst/>
              <a:gdLst>
                <a:gd name="T0" fmla="*/ 0 w 714"/>
                <a:gd name="T1" fmla="*/ 0 h 668"/>
                <a:gd name="T2" fmla="*/ 137 w 714"/>
                <a:gd name="T3" fmla="*/ 0 h 668"/>
                <a:gd name="T4" fmla="*/ 347 w 714"/>
                <a:gd name="T5" fmla="*/ 595 h 668"/>
                <a:gd name="T6" fmla="*/ 582 w 714"/>
                <a:gd name="T7" fmla="*/ 0 h 668"/>
                <a:gd name="T8" fmla="*/ 714 w 714"/>
                <a:gd name="T9" fmla="*/ 0 h 668"/>
                <a:gd name="T10" fmla="*/ 714 w 714"/>
                <a:gd name="T11" fmla="*/ 668 h 668"/>
                <a:gd name="T12" fmla="*/ 612 w 714"/>
                <a:gd name="T13" fmla="*/ 668 h 668"/>
                <a:gd name="T14" fmla="*/ 612 w 714"/>
                <a:gd name="T15" fmla="*/ 258 h 668"/>
                <a:gd name="T16" fmla="*/ 617 w 714"/>
                <a:gd name="T17" fmla="*/ 140 h 668"/>
                <a:gd name="T18" fmla="*/ 409 w 714"/>
                <a:gd name="T19" fmla="*/ 668 h 668"/>
                <a:gd name="T20" fmla="*/ 276 w 714"/>
                <a:gd name="T21" fmla="*/ 668 h 668"/>
                <a:gd name="T22" fmla="*/ 94 w 714"/>
                <a:gd name="T23" fmla="*/ 135 h 668"/>
                <a:gd name="T24" fmla="*/ 99 w 714"/>
                <a:gd name="T25" fmla="*/ 258 h 668"/>
                <a:gd name="T26" fmla="*/ 99 w 714"/>
                <a:gd name="T27" fmla="*/ 668 h 668"/>
                <a:gd name="T28" fmla="*/ 0 w 714"/>
                <a:gd name="T29" fmla="*/ 668 h 668"/>
                <a:gd name="T30" fmla="*/ 0 w 714"/>
                <a:gd name="T31" fmla="*/ 0 h 6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14"/>
                <a:gd name="T49" fmla="*/ 0 h 668"/>
                <a:gd name="T50" fmla="*/ 714 w 714"/>
                <a:gd name="T51" fmla="*/ 668 h 6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14" h="668">
                  <a:moveTo>
                    <a:pt x="0" y="0"/>
                  </a:moveTo>
                  <a:lnTo>
                    <a:pt x="137" y="0"/>
                  </a:lnTo>
                  <a:lnTo>
                    <a:pt x="347" y="595"/>
                  </a:lnTo>
                  <a:lnTo>
                    <a:pt x="582" y="0"/>
                  </a:lnTo>
                  <a:lnTo>
                    <a:pt x="714" y="0"/>
                  </a:lnTo>
                  <a:lnTo>
                    <a:pt x="714" y="668"/>
                  </a:lnTo>
                  <a:lnTo>
                    <a:pt x="612" y="668"/>
                  </a:lnTo>
                  <a:lnTo>
                    <a:pt x="612" y="258"/>
                  </a:lnTo>
                  <a:lnTo>
                    <a:pt x="617" y="140"/>
                  </a:lnTo>
                  <a:lnTo>
                    <a:pt x="409" y="668"/>
                  </a:lnTo>
                  <a:lnTo>
                    <a:pt x="276" y="668"/>
                  </a:lnTo>
                  <a:lnTo>
                    <a:pt x="94" y="135"/>
                  </a:lnTo>
                  <a:lnTo>
                    <a:pt x="99" y="258"/>
                  </a:lnTo>
                  <a:lnTo>
                    <a:pt x="99" y="668"/>
                  </a:lnTo>
                  <a:lnTo>
                    <a:pt x="0" y="6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40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29" name="Freeform 93"/>
            <p:cNvSpPr>
              <a:spLocks/>
            </p:cNvSpPr>
            <p:nvPr/>
          </p:nvSpPr>
          <p:spPr bwMode="auto">
            <a:xfrm>
              <a:off x="1470" y="1590"/>
              <a:ext cx="559" cy="668"/>
            </a:xfrm>
            <a:custGeom>
              <a:avLst/>
              <a:gdLst>
                <a:gd name="T0" fmla="*/ 0 w 559"/>
                <a:gd name="T1" fmla="*/ 0 h 668"/>
                <a:gd name="T2" fmla="*/ 102 w 559"/>
                <a:gd name="T3" fmla="*/ 0 h 668"/>
                <a:gd name="T4" fmla="*/ 102 w 559"/>
                <a:gd name="T5" fmla="*/ 436 h 668"/>
                <a:gd name="T6" fmla="*/ 100 w 559"/>
                <a:gd name="T7" fmla="*/ 533 h 668"/>
                <a:gd name="T8" fmla="*/ 159 w 559"/>
                <a:gd name="T9" fmla="*/ 434 h 668"/>
                <a:gd name="T10" fmla="*/ 454 w 559"/>
                <a:gd name="T11" fmla="*/ 0 h 668"/>
                <a:gd name="T12" fmla="*/ 559 w 559"/>
                <a:gd name="T13" fmla="*/ 0 h 668"/>
                <a:gd name="T14" fmla="*/ 559 w 559"/>
                <a:gd name="T15" fmla="*/ 668 h 668"/>
                <a:gd name="T16" fmla="*/ 454 w 559"/>
                <a:gd name="T17" fmla="*/ 668 h 668"/>
                <a:gd name="T18" fmla="*/ 454 w 559"/>
                <a:gd name="T19" fmla="*/ 235 h 668"/>
                <a:gd name="T20" fmla="*/ 459 w 559"/>
                <a:gd name="T21" fmla="*/ 138 h 668"/>
                <a:gd name="T22" fmla="*/ 412 w 559"/>
                <a:gd name="T23" fmla="*/ 211 h 668"/>
                <a:gd name="T24" fmla="*/ 102 w 559"/>
                <a:gd name="T25" fmla="*/ 668 h 668"/>
                <a:gd name="T26" fmla="*/ 0 w 559"/>
                <a:gd name="T27" fmla="*/ 668 h 668"/>
                <a:gd name="T28" fmla="*/ 0 w 559"/>
                <a:gd name="T29" fmla="*/ 0 h 6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59"/>
                <a:gd name="T46" fmla="*/ 0 h 668"/>
                <a:gd name="T47" fmla="*/ 559 w 559"/>
                <a:gd name="T48" fmla="*/ 668 h 6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59" h="668">
                  <a:moveTo>
                    <a:pt x="0" y="0"/>
                  </a:moveTo>
                  <a:lnTo>
                    <a:pt x="102" y="0"/>
                  </a:lnTo>
                  <a:lnTo>
                    <a:pt x="102" y="436"/>
                  </a:lnTo>
                  <a:lnTo>
                    <a:pt x="100" y="533"/>
                  </a:lnTo>
                  <a:lnTo>
                    <a:pt x="159" y="434"/>
                  </a:lnTo>
                  <a:lnTo>
                    <a:pt x="454" y="0"/>
                  </a:lnTo>
                  <a:lnTo>
                    <a:pt x="559" y="0"/>
                  </a:lnTo>
                  <a:lnTo>
                    <a:pt x="559" y="668"/>
                  </a:lnTo>
                  <a:lnTo>
                    <a:pt x="454" y="668"/>
                  </a:lnTo>
                  <a:lnTo>
                    <a:pt x="454" y="235"/>
                  </a:lnTo>
                  <a:lnTo>
                    <a:pt x="459" y="138"/>
                  </a:lnTo>
                  <a:lnTo>
                    <a:pt x="412" y="211"/>
                  </a:lnTo>
                  <a:lnTo>
                    <a:pt x="102" y="668"/>
                  </a:lnTo>
                  <a:lnTo>
                    <a:pt x="0" y="6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40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0" name="Freeform 94"/>
            <p:cNvSpPr>
              <a:spLocks noEditPoints="1"/>
            </p:cNvSpPr>
            <p:nvPr/>
          </p:nvSpPr>
          <p:spPr bwMode="auto">
            <a:xfrm>
              <a:off x="2128" y="1590"/>
              <a:ext cx="634" cy="668"/>
            </a:xfrm>
            <a:custGeom>
              <a:avLst/>
              <a:gdLst>
                <a:gd name="T0" fmla="*/ 418 w 634"/>
                <a:gd name="T1" fmla="*/ 358 h 668"/>
                <a:gd name="T2" fmla="*/ 326 w 634"/>
                <a:gd name="T3" fmla="*/ 69 h 668"/>
                <a:gd name="T4" fmla="*/ 222 w 634"/>
                <a:gd name="T5" fmla="*/ 358 h 668"/>
                <a:gd name="T6" fmla="*/ 418 w 634"/>
                <a:gd name="T7" fmla="*/ 358 h 668"/>
                <a:gd name="T8" fmla="*/ 262 w 634"/>
                <a:gd name="T9" fmla="*/ 0 h 668"/>
                <a:gd name="T10" fmla="*/ 397 w 634"/>
                <a:gd name="T11" fmla="*/ 0 h 668"/>
                <a:gd name="T12" fmla="*/ 634 w 634"/>
                <a:gd name="T13" fmla="*/ 668 h 668"/>
                <a:gd name="T14" fmla="*/ 527 w 634"/>
                <a:gd name="T15" fmla="*/ 668 h 668"/>
                <a:gd name="T16" fmla="*/ 447 w 634"/>
                <a:gd name="T17" fmla="*/ 436 h 668"/>
                <a:gd name="T18" fmla="*/ 194 w 634"/>
                <a:gd name="T19" fmla="*/ 436 h 668"/>
                <a:gd name="T20" fmla="*/ 102 w 634"/>
                <a:gd name="T21" fmla="*/ 668 h 668"/>
                <a:gd name="T22" fmla="*/ 0 w 634"/>
                <a:gd name="T23" fmla="*/ 668 h 668"/>
                <a:gd name="T24" fmla="*/ 262 w 634"/>
                <a:gd name="T25" fmla="*/ 0 h 66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34"/>
                <a:gd name="T40" fmla="*/ 0 h 668"/>
                <a:gd name="T41" fmla="*/ 634 w 634"/>
                <a:gd name="T42" fmla="*/ 668 h 66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34" h="668">
                  <a:moveTo>
                    <a:pt x="418" y="358"/>
                  </a:moveTo>
                  <a:lnTo>
                    <a:pt x="326" y="69"/>
                  </a:lnTo>
                  <a:lnTo>
                    <a:pt x="222" y="358"/>
                  </a:lnTo>
                  <a:lnTo>
                    <a:pt x="418" y="358"/>
                  </a:lnTo>
                  <a:close/>
                  <a:moveTo>
                    <a:pt x="262" y="0"/>
                  </a:moveTo>
                  <a:lnTo>
                    <a:pt x="397" y="0"/>
                  </a:lnTo>
                  <a:lnTo>
                    <a:pt x="634" y="668"/>
                  </a:lnTo>
                  <a:lnTo>
                    <a:pt x="527" y="668"/>
                  </a:lnTo>
                  <a:lnTo>
                    <a:pt x="447" y="436"/>
                  </a:lnTo>
                  <a:lnTo>
                    <a:pt x="194" y="436"/>
                  </a:lnTo>
                  <a:lnTo>
                    <a:pt x="102" y="668"/>
                  </a:lnTo>
                  <a:lnTo>
                    <a:pt x="0" y="668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rgbClr val="4140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31" name="Freeform 95"/>
            <p:cNvSpPr>
              <a:spLocks/>
            </p:cNvSpPr>
            <p:nvPr/>
          </p:nvSpPr>
          <p:spPr bwMode="auto">
            <a:xfrm>
              <a:off x="2797" y="1581"/>
              <a:ext cx="549" cy="689"/>
            </a:xfrm>
            <a:custGeom>
              <a:avLst/>
              <a:gdLst>
                <a:gd name="T0" fmla="*/ 0 w 232"/>
                <a:gd name="T1" fmla="*/ 824 h 291"/>
                <a:gd name="T2" fmla="*/ 824 w 232"/>
                <a:gd name="T3" fmla="*/ 0 h 291"/>
                <a:gd name="T4" fmla="*/ 1294 w 232"/>
                <a:gd name="T5" fmla="*/ 85 h 291"/>
                <a:gd name="T6" fmla="*/ 1226 w 232"/>
                <a:gd name="T7" fmla="*/ 275 h 291"/>
                <a:gd name="T8" fmla="*/ 828 w 232"/>
                <a:gd name="T9" fmla="*/ 208 h 291"/>
                <a:gd name="T10" fmla="*/ 246 w 232"/>
                <a:gd name="T11" fmla="*/ 803 h 291"/>
                <a:gd name="T12" fmla="*/ 873 w 232"/>
                <a:gd name="T13" fmla="*/ 1423 h 291"/>
                <a:gd name="T14" fmla="*/ 1242 w 232"/>
                <a:gd name="T15" fmla="*/ 1373 h 291"/>
                <a:gd name="T16" fmla="*/ 1299 w 232"/>
                <a:gd name="T17" fmla="*/ 1558 h 291"/>
                <a:gd name="T18" fmla="*/ 835 w 232"/>
                <a:gd name="T19" fmla="*/ 1631 h 291"/>
                <a:gd name="T20" fmla="*/ 0 w 232"/>
                <a:gd name="T21" fmla="*/ 824 h 2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2"/>
                <a:gd name="T34" fmla="*/ 0 h 291"/>
                <a:gd name="T35" fmla="*/ 232 w 232"/>
                <a:gd name="T36" fmla="*/ 291 h 29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2" h="291">
                  <a:moveTo>
                    <a:pt x="0" y="147"/>
                  </a:moveTo>
                  <a:cubicBezTo>
                    <a:pt x="0" y="55"/>
                    <a:pt x="52" y="0"/>
                    <a:pt x="147" y="0"/>
                  </a:cubicBezTo>
                  <a:cubicBezTo>
                    <a:pt x="196" y="0"/>
                    <a:pt x="220" y="11"/>
                    <a:pt x="231" y="15"/>
                  </a:cubicBezTo>
                  <a:cubicBezTo>
                    <a:pt x="219" y="49"/>
                    <a:pt x="219" y="49"/>
                    <a:pt x="219" y="49"/>
                  </a:cubicBezTo>
                  <a:cubicBezTo>
                    <a:pt x="203" y="44"/>
                    <a:pt x="185" y="37"/>
                    <a:pt x="148" y="37"/>
                  </a:cubicBezTo>
                  <a:cubicBezTo>
                    <a:pt x="91" y="37"/>
                    <a:pt x="44" y="68"/>
                    <a:pt x="44" y="143"/>
                  </a:cubicBezTo>
                  <a:cubicBezTo>
                    <a:pt x="44" y="220"/>
                    <a:pt x="93" y="254"/>
                    <a:pt x="156" y="254"/>
                  </a:cubicBezTo>
                  <a:cubicBezTo>
                    <a:pt x="183" y="254"/>
                    <a:pt x="205" y="250"/>
                    <a:pt x="222" y="245"/>
                  </a:cubicBezTo>
                  <a:cubicBezTo>
                    <a:pt x="232" y="278"/>
                    <a:pt x="232" y="278"/>
                    <a:pt x="232" y="278"/>
                  </a:cubicBezTo>
                  <a:cubicBezTo>
                    <a:pt x="216" y="284"/>
                    <a:pt x="193" y="291"/>
                    <a:pt x="149" y="291"/>
                  </a:cubicBezTo>
                  <a:cubicBezTo>
                    <a:pt x="53" y="291"/>
                    <a:pt x="0" y="234"/>
                    <a:pt x="0" y="147"/>
                  </a:cubicBezTo>
                </a:path>
              </a:pathLst>
            </a:custGeom>
            <a:solidFill>
              <a:srgbClr val="4140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9701" name="Группа 267"/>
          <p:cNvGrpSpPr>
            <a:grpSpLocks/>
          </p:cNvGrpSpPr>
          <p:nvPr/>
        </p:nvGrpSpPr>
        <p:grpSpPr bwMode="auto">
          <a:xfrm flipH="1" flipV="1">
            <a:off x="2211388" y="493713"/>
            <a:ext cx="7283450" cy="2511425"/>
            <a:chOff x="0" y="-20252"/>
            <a:chExt cx="4431795" cy="1685777"/>
          </a:xfrm>
        </p:grpSpPr>
        <p:sp>
          <p:nvSpPr>
            <p:cNvPr id="269" name="Полилиния 268"/>
            <p:cNvSpPr/>
            <p:nvPr/>
          </p:nvSpPr>
          <p:spPr>
            <a:xfrm flipH="1">
              <a:off x="3517037" y="-20252"/>
              <a:ext cx="914758" cy="1665531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598" h="1248258">
                  <a:moveTo>
                    <a:pt x="0" y="464486"/>
                  </a:moveTo>
                  <a:lnTo>
                    <a:pt x="0" y="1248258"/>
                  </a:lnTo>
                  <a:lnTo>
                    <a:pt x="1160598" y="0"/>
                  </a:lnTo>
                  <a:lnTo>
                    <a:pt x="0" y="464486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70" name="Скругленный прямоугольник 269"/>
            <p:cNvSpPr/>
            <p:nvPr/>
          </p:nvSpPr>
          <p:spPr>
            <a:xfrm>
              <a:off x="0" y="612714"/>
              <a:ext cx="4431795" cy="1052811"/>
            </a:xfrm>
            <a:prstGeom prst="roundRect">
              <a:avLst>
                <a:gd name="adj" fmla="val 0"/>
              </a:avLst>
            </a:pr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29702" name="Прямоугольник 270"/>
          <p:cNvSpPr>
            <a:spLocks noChangeArrowheads="1"/>
          </p:cNvSpPr>
          <p:nvPr/>
        </p:nvSpPr>
        <p:spPr bwMode="auto">
          <a:xfrm>
            <a:off x="2070100" y="461963"/>
            <a:ext cx="72675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altLang="ru-RU" sz="2400">
                <a:solidFill>
                  <a:schemeClr val="bg1"/>
                </a:solidFill>
                <a:latin typeface="PF Din Text Cond Pro Light"/>
              </a:rPr>
              <a:t>Решение Правительства Москвы об организации на базе Департамента здравоохранения Москвы Единой медицинской информационно-аналитической системы</a:t>
            </a:r>
            <a:endParaRPr lang="en-US" altLang="ru-RU" sz="1600">
              <a:solidFill>
                <a:schemeClr val="bg1"/>
              </a:solidFill>
              <a:latin typeface="PF Din Text Cond Pr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" name="TextBox 98"/>
          <p:cNvSpPr txBox="1"/>
          <p:nvPr/>
        </p:nvSpPr>
        <p:spPr>
          <a:xfrm>
            <a:off x="9199563" y="2728913"/>
            <a:ext cx="2849562" cy="95408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ПОДКЛЮЧЕНО</a:t>
            </a:r>
            <a:r>
              <a:rPr lang="ru-RU" sz="2800" dirty="0">
                <a:latin typeface="PF Din Text Cond Pro Light" panose="02000000000000000000" pitchFamily="2" charset="0"/>
                <a:cs typeface="+mn-cs"/>
              </a:rPr>
              <a:t/>
            </a:r>
            <a:br>
              <a:rPr lang="ru-RU" sz="2800" dirty="0">
                <a:latin typeface="PF Din Text Cond Pro Light" panose="02000000000000000000" pitchFamily="2" charset="0"/>
                <a:cs typeface="+mn-cs"/>
              </a:rPr>
            </a:br>
            <a:r>
              <a:rPr lang="ru-RU" sz="2800" dirty="0">
                <a:solidFill>
                  <a:srgbClr val="FAB901"/>
                </a:solidFill>
                <a:latin typeface="PF Din Text Cond Pro Light" panose="02000000000000000000" pitchFamily="2" charset="0"/>
                <a:cs typeface="+mn-cs"/>
              </a:rPr>
              <a:t>660 УЧРЕЖДЕНИЙ</a:t>
            </a:r>
            <a:endParaRPr lang="ru-RU" sz="2000" i="1" dirty="0">
              <a:solidFill>
                <a:srgbClr val="FAB901"/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grpSp>
        <p:nvGrpSpPr>
          <p:cNvPr id="30723" name="Группа 99"/>
          <p:cNvGrpSpPr>
            <a:grpSpLocks/>
          </p:cNvGrpSpPr>
          <p:nvPr/>
        </p:nvGrpSpPr>
        <p:grpSpPr bwMode="auto">
          <a:xfrm rot="-8100000">
            <a:off x="3613150" y="685800"/>
            <a:ext cx="4713288" cy="4421188"/>
            <a:chOff x="4316189" y="2072151"/>
            <a:chExt cx="2892872" cy="2713698"/>
          </a:xfrm>
        </p:grpSpPr>
        <p:sp>
          <p:nvSpPr>
            <p:cNvPr id="101" name="Freeform 5"/>
            <p:cNvSpPr>
              <a:spLocks/>
            </p:cNvSpPr>
            <p:nvPr/>
          </p:nvSpPr>
          <p:spPr bwMode="auto">
            <a:xfrm>
              <a:off x="4316100" y="2071807"/>
              <a:ext cx="2691179" cy="2713697"/>
            </a:xfrm>
            <a:custGeom>
              <a:avLst/>
              <a:gdLst>
                <a:gd name="T0" fmla="*/ 176 w 347"/>
                <a:gd name="T1" fmla="*/ 350 h 350"/>
                <a:gd name="T2" fmla="*/ 0 w 347"/>
                <a:gd name="T3" fmla="*/ 175 h 350"/>
                <a:gd name="T4" fmla="*/ 176 w 347"/>
                <a:gd name="T5" fmla="*/ 0 h 350"/>
                <a:gd name="T6" fmla="*/ 347 w 347"/>
                <a:gd name="T7" fmla="*/ 139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50">
                  <a:moveTo>
                    <a:pt x="176" y="350"/>
                  </a:moveTo>
                  <a:cubicBezTo>
                    <a:pt x="79" y="350"/>
                    <a:pt x="0" y="272"/>
                    <a:pt x="0" y="175"/>
                  </a:cubicBezTo>
                  <a:cubicBezTo>
                    <a:pt x="0" y="78"/>
                    <a:pt x="79" y="0"/>
                    <a:pt x="176" y="0"/>
                  </a:cubicBezTo>
                  <a:cubicBezTo>
                    <a:pt x="260" y="0"/>
                    <a:pt x="330" y="60"/>
                    <a:pt x="347" y="139"/>
                  </a:cubicBezTo>
                </a:path>
              </a:pathLst>
            </a:custGeom>
            <a:noFill/>
            <a:ln w="74613" cap="rnd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102" name="Freeform 6"/>
            <p:cNvSpPr>
              <a:spLocks/>
            </p:cNvSpPr>
            <p:nvPr/>
          </p:nvSpPr>
          <p:spPr bwMode="auto">
            <a:xfrm>
              <a:off x="6766991" y="3009988"/>
              <a:ext cx="443334" cy="417042"/>
            </a:xfrm>
            <a:custGeom>
              <a:avLst/>
              <a:gdLst>
                <a:gd name="T0" fmla="*/ 35 w 57"/>
                <a:gd name="T1" fmla="*/ 54 h 54"/>
                <a:gd name="T2" fmla="*/ 0 w 57"/>
                <a:gd name="T3" fmla="*/ 6 h 54"/>
                <a:gd name="T4" fmla="*/ 30 w 57"/>
                <a:gd name="T5" fmla="*/ 13 h 54"/>
                <a:gd name="T6" fmla="*/ 57 w 57"/>
                <a:gd name="T7" fmla="*/ 0 h 54"/>
                <a:gd name="T8" fmla="*/ 35 w 57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4">
                  <a:moveTo>
                    <a:pt x="35" y="54"/>
                  </a:moveTo>
                  <a:cubicBezTo>
                    <a:pt x="27" y="38"/>
                    <a:pt x="13" y="18"/>
                    <a:pt x="0" y="6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7" y="14"/>
                    <a:pt x="39" y="36"/>
                    <a:pt x="35" y="5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</p:grpSp>
      <p:sp>
        <p:nvSpPr>
          <p:cNvPr id="103" name="Овал 102"/>
          <p:cNvSpPr/>
          <p:nvPr/>
        </p:nvSpPr>
        <p:spPr>
          <a:xfrm>
            <a:off x="7632700" y="2482850"/>
            <a:ext cx="1493838" cy="1493838"/>
          </a:xfrm>
          <a:prstGeom prst="ellipse">
            <a:avLst/>
          </a:prstGeom>
          <a:solidFill>
            <a:srgbClr val="FAB9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grpSp>
        <p:nvGrpSpPr>
          <p:cNvPr id="104" name="Group 12"/>
          <p:cNvGrpSpPr>
            <a:grpSpLocks noChangeAspect="1"/>
          </p:cNvGrpSpPr>
          <p:nvPr/>
        </p:nvGrpSpPr>
        <p:grpSpPr bwMode="auto">
          <a:xfrm>
            <a:off x="7979259" y="2923736"/>
            <a:ext cx="866220" cy="570883"/>
            <a:chOff x="4865" y="1833"/>
            <a:chExt cx="569" cy="375"/>
          </a:xfrm>
          <a:solidFill>
            <a:schemeClr val="bg1"/>
          </a:solidFill>
        </p:grpSpPr>
        <p:sp>
          <p:nvSpPr>
            <p:cNvPr id="105" name="Freeform 13"/>
            <p:cNvSpPr>
              <a:spLocks noEditPoints="1"/>
            </p:cNvSpPr>
            <p:nvPr/>
          </p:nvSpPr>
          <p:spPr bwMode="auto">
            <a:xfrm>
              <a:off x="4865" y="1833"/>
              <a:ext cx="222" cy="375"/>
            </a:xfrm>
            <a:custGeom>
              <a:avLst/>
              <a:gdLst>
                <a:gd name="T0" fmla="*/ 201 w 222"/>
                <a:gd name="T1" fmla="*/ 34 h 375"/>
                <a:gd name="T2" fmla="*/ 201 w 222"/>
                <a:gd name="T3" fmla="*/ 0 h 375"/>
                <a:gd name="T4" fmla="*/ 26 w 222"/>
                <a:gd name="T5" fmla="*/ 0 h 375"/>
                <a:gd name="T6" fmla="*/ 26 w 222"/>
                <a:gd name="T7" fmla="*/ 34 h 375"/>
                <a:gd name="T8" fmla="*/ 0 w 222"/>
                <a:gd name="T9" fmla="*/ 34 h 375"/>
                <a:gd name="T10" fmla="*/ 0 w 222"/>
                <a:gd name="T11" fmla="*/ 375 h 375"/>
                <a:gd name="T12" fmla="*/ 81 w 222"/>
                <a:gd name="T13" fmla="*/ 375 h 375"/>
                <a:gd name="T14" fmla="*/ 81 w 222"/>
                <a:gd name="T15" fmla="*/ 306 h 375"/>
                <a:gd name="T16" fmla="*/ 143 w 222"/>
                <a:gd name="T17" fmla="*/ 306 h 375"/>
                <a:gd name="T18" fmla="*/ 143 w 222"/>
                <a:gd name="T19" fmla="*/ 375 h 375"/>
                <a:gd name="T20" fmla="*/ 222 w 222"/>
                <a:gd name="T21" fmla="*/ 375 h 375"/>
                <a:gd name="T22" fmla="*/ 222 w 222"/>
                <a:gd name="T23" fmla="*/ 34 h 375"/>
                <a:gd name="T24" fmla="*/ 201 w 222"/>
                <a:gd name="T25" fmla="*/ 34 h 375"/>
                <a:gd name="T26" fmla="*/ 100 w 222"/>
                <a:gd name="T27" fmla="*/ 277 h 375"/>
                <a:gd name="T28" fmla="*/ 40 w 222"/>
                <a:gd name="T29" fmla="*/ 277 h 375"/>
                <a:gd name="T30" fmla="*/ 40 w 222"/>
                <a:gd name="T31" fmla="*/ 222 h 375"/>
                <a:gd name="T32" fmla="*/ 100 w 222"/>
                <a:gd name="T33" fmla="*/ 222 h 375"/>
                <a:gd name="T34" fmla="*/ 100 w 222"/>
                <a:gd name="T35" fmla="*/ 277 h 375"/>
                <a:gd name="T36" fmla="*/ 100 w 222"/>
                <a:gd name="T37" fmla="*/ 205 h 375"/>
                <a:gd name="T38" fmla="*/ 40 w 222"/>
                <a:gd name="T39" fmla="*/ 205 h 375"/>
                <a:gd name="T40" fmla="*/ 40 w 222"/>
                <a:gd name="T41" fmla="*/ 147 h 375"/>
                <a:gd name="T42" fmla="*/ 100 w 222"/>
                <a:gd name="T43" fmla="*/ 147 h 375"/>
                <a:gd name="T44" fmla="*/ 100 w 222"/>
                <a:gd name="T45" fmla="*/ 205 h 375"/>
                <a:gd name="T46" fmla="*/ 79 w 222"/>
                <a:gd name="T47" fmla="*/ 89 h 375"/>
                <a:gd name="T48" fmla="*/ 79 w 222"/>
                <a:gd name="T49" fmla="*/ 68 h 375"/>
                <a:gd name="T50" fmla="*/ 100 w 222"/>
                <a:gd name="T51" fmla="*/ 68 h 375"/>
                <a:gd name="T52" fmla="*/ 100 w 222"/>
                <a:gd name="T53" fmla="*/ 44 h 375"/>
                <a:gd name="T54" fmla="*/ 124 w 222"/>
                <a:gd name="T55" fmla="*/ 44 h 375"/>
                <a:gd name="T56" fmla="*/ 124 w 222"/>
                <a:gd name="T57" fmla="*/ 68 h 375"/>
                <a:gd name="T58" fmla="*/ 146 w 222"/>
                <a:gd name="T59" fmla="*/ 68 h 375"/>
                <a:gd name="T60" fmla="*/ 146 w 222"/>
                <a:gd name="T61" fmla="*/ 89 h 375"/>
                <a:gd name="T62" fmla="*/ 124 w 222"/>
                <a:gd name="T63" fmla="*/ 89 h 375"/>
                <a:gd name="T64" fmla="*/ 124 w 222"/>
                <a:gd name="T65" fmla="*/ 111 h 375"/>
                <a:gd name="T66" fmla="*/ 100 w 222"/>
                <a:gd name="T67" fmla="*/ 111 h 375"/>
                <a:gd name="T68" fmla="*/ 100 w 222"/>
                <a:gd name="T69" fmla="*/ 89 h 375"/>
                <a:gd name="T70" fmla="*/ 79 w 222"/>
                <a:gd name="T71" fmla="*/ 89 h 375"/>
                <a:gd name="T72" fmla="*/ 181 w 222"/>
                <a:gd name="T73" fmla="*/ 277 h 375"/>
                <a:gd name="T74" fmla="*/ 122 w 222"/>
                <a:gd name="T75" fmla="*/ 277 h 375"/>
                <a:gd name="T76" fmla="*/ 122 w 222"/>
                <a:gd name="T77" fmla="*/ 222 h 375"/>
                <a:gd name="T78" fmla="*/ 181 w 222"/>
                <a:gd name="T79" fmla="*/ 222 h 375"/>
                <a:gd name="T80" fmla="*/ 181 w 222"/>
                <a:gd name="T81" fmla="*/ 277 h 375"/>
                <a:gd name="T82" fmla="*/ 181 w 222"/>
                <a:gd name="T83" fmla="*/ 205 h 375"/>
                <a:gd name="T84" fmla="*/ 122 w 222"/>
                <a:gd name="T85" fmla="*/ 205 h 375"/>
                <a:gd name="T86" fmla="*/ 122 w 222"/>
                <a:gd name="T87" fmla="*/ 147 h 375"/>
                <a:gd name="T88" fmla="*/ 181 w 222"/>
                <a:gd name="T89" fmla="*/ 147 h 375"/>
                <a:gd name="T90" fmla="*/ 181 w 222"/>
                <a:gd name="T91" fmla="*/ 20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2" h="375">
                  <a:moveTo>
                    <a:pt x="201" y="34"/>
                  </a:moveTo>
                  <a:lnTo>
                    <a:pt x="201" y="0"/>
                  </a:lnTo>
                  <a:lnTo>
                    <a:pt x="26" y="0"/>
                  </a:lnTo>
                  <a:lnTo>
                    <a:pt x="26" y="34"/>
                  </a:lnTo>
                  <a:lnTo>
                    <a:pt x="0" y="34"/>
                  </a:lnTo>
                  <a:lnTo>
                    <a:pt x="0" y="375"/>
                  </a:lnTo>
                  <a:lnTo>
                    <a:pt x="81" y="375"/>
                  </a:lnTo>
                  <a:lnTo>
                    <a:pt x="81" y="306"/>
                  </a:lnTo>
                  <a:lnTo>
                    <a:pt x="143" y="306"/>
                  </a:lnTo>
                  <a:lnTo>
                    <a:pt x="143" y="375"/>
                  </a:lnTo>
                  <a:lnTo>
                    <a:pt x="222" y="375"/>
                  </a:lnTo>
                  <a:lnTo>
                    <a:pt x="222" y="34"/>
                  </a:lnTo>
                  <a:lnTo>
                    <a:pt x="201" y="34"/>
                  </a:lnTo>
                  <a:close/>
                  <a:moveTo>
                    <a:pt x="100" y="277"/>
                  </a:moveTo>
                  <a:lnTo>
                    <a:pt x="40" y="277"/>
                  </a:lnTo>
                  <a:lnTo>
                    <a:pt x="40" y="222"/>
                  </a:lnTo>
                  <a:lnTo>
                    <a:pt x="100" y="222"/>
                  </a:lnTo>
                  <a:lnTo>
                    <a:pt x="100" y="277"/>
                  </a:lnTo>
                  <a:close/>
                  <a:moveTo>
                    <a:pt x="100" y="205"/>
                  </a:moveTo>
                  <a:lnTo>
                    <a:pt x="40" y="205"/>
                  </a:lnTo>
                  <a:lnTo>
                    <a:pt x="40" y="147"/>
                  </a:lnTo>
                  <a:lnTo>
                    <a:pt x="100" y="147"/>
                  </a:lnTo>
                  <a:lnTo>
                    <a:pt x="100" y="205"/>
                  </a:lnTo>
                  <a:close/>
                  <a:moveTo>
                    <a:pt x="79" y="89"/>
                  </a:moveTo>
                  <a:lnTo>
                    <a:pt x="79" y="68"/>
                  </a:lnTo>
                  <a:lnTo>
                    <a:pt x="100" y="68"/>
                  </a:lnTo>
                  <a:lnTo>
                    <a:pt x="100" y="44"/>
                  </a:lnTo>
                  <a:lnTo>
                    <a:pt x="124" y="44"/>
                  </a:lnTo>
                  <a:lnTo>
                    <a:pt x="124" y="68"/>
                  </a:lnTo>
                  <a:lnTo>
                    <a:pt x="146" y="68"/>
                  </a:lnTo>
                  <a:lnTo>
                    <a:pt x="146" y="89"/>
                  </a:lnTo>
                  <a:lnTo>
                    <a:pt x="124" y="89"/>
                  </a:lnTo>
                  <a:lnTo>
                    <a:pt x="124" y="111"/>
                  </a:lnTo>
                  <a:lnTo>
                    <a:pt x="100" y="111"/>
                  </a:lnTo>
                  <a:lnTo>
                    <a:pt x="100" y="89"/>
                  </a:lnTo>
                  <a:lnTo>
                    <a:pt x="79" y="89"/>
                  </a:lnTo>
                  <a:close/>
                  <a:moveTo>
                    <a:pt x="181" y="277"/>
                  </a:moveTo>
                  <a:lnTo>
                    <a:pt x="122" y="277"/>
                  </a:lnTo>
                  <a:lnTo>
                    <a:pt x="122" y="222"/>
                  </a:lnTo>
                  <a:lnTo>
                    <a:pt x="181" y="222"/>
                  </a:lnTo>
                  <a:lnTo>
                    <a:pt x="181" y="277"/>
                  </a:lnTo>
                  <a:close/>
                  <a:moveTo>
                    <a:pt x="181" y="205"/>
                  </a:moveTo>
                  <a:lnTo>
                    <a:pt x="122" y="205"/>
                  </a:lnTo>
                  <a:lnTo>
                    <a:pt x="122" y="147"/>
                  </a:lnTo>
                  <a:lnTo>
                    <a:pt x="181" y="147"/>
                  </a:lnTo>
                  <a:lnTo>
                    <a:pt x="181" y="20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06" name="Freeform 14"/>
            <p:cNvSpPr>
              <a:spLocks/>
            </p:cNvSpPr>
            <p:nvPr/>
          </p:nvSpPr>
          <p:spPr bwMode="auto">
            <a:xfrm>
              <a:off x="5322" y="2019"/>
              <a:ext cx="67" cy="67"/>
            </a:xfrm>
            <a:custGeom>
              <a:avLst/>
              <a:gdLst>
                <a:gd name="T0" fmla="*/ 45 w 67"/>
                <a:gd name="T1" fmla="*/ 0 h 67"/>
                <a:gd name="T2" fmla="*/ 21 w 67"/>
                <a:gd name="T3" fmla="*/ 0 h 67"/>
                <a:gd name="T4" fmla="*/ 21 w 67"/>
                <a:gd name="T5" fmla="*/ 21 h 67"/>
                <a:gd name="T6" fmla="*/ 0 w 67"/>
                <a:gd name="T7" fmla="*/ 21 h 67"/>
                <a:gd name="T8" fmla="*/ 0 w 67"/>
                <a:gd name="T9" fmla="*/ 43 h 67"/>
                <a:gd name="T10" fmla="*/ 21 w 67"/>
                <a:gd name="T11" fmla="*/ 43 h 67"/>
                <a:gd name="T12" fmla="*/ 21 w 67"/>
                <a:gd name="T13" fmla="*/ 67 h 67"/>
                <a:gd name="T14" fmla="*/ 45 w 67"/>
                <a:gd name="T15" fmla="*/ 67 h 67"/>
                <a:gd name="T16" fmla="*/ 45 w 67"/>
                <a:gd name="T17" fmla="*/ 43 h 67"/>
                <a:gd name="T18" fmla="*/ 67 w 67"/>
                <a:gd name="T19" fmla="*/ 43 h 67"/>
                <a:gd name="T20" fmla="*/ 67 w 67"/>
                <a:gd name="T21" fmla="*/ 21 h 67"/>
                <a:gd name="T22" fmla="*/ 45 w 67"/>
                <a:gd name="T23" fmla="*/ 21 h 67"/>
                <a:gd name="T24" fmla="*/ 45 w 67"/>
                <a:gd name="T2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67">
                  <a:moveTo>
                    <a:pt x="45" y="0"/>
                  </a:moveTo>
                  <a:lnTo>
                    <a:pt x="21" y="0"/>
                  </a:lnTo>
                  <a:lnTo>
                    <a:pt x="21" y="21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21" y="43"/>
                  </a:lnTo>
                  <a:lnTo>
                    <a:pt x="21" y="67"/>
                  </a:lnTo>
                  <a:lnTo>
                    <a:pt x="45" y="67"/>
                  </a:lnTo>
                  <a:lnTo>
                    <a:pt x="45" y="43"/>
                  </a:lnTo>
                  <a:lnTo>
                    <a:pt x="67" y="43"/>
                  </a:lnTo>
                  <a:lnTo>
                    <a:pt x="67" y="21"/>
                  </a:lnTo>
                  <a:lnTo>
                    <a:pt x="45" y="21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07" name="Freeform 15"/>
            <p:cNvSpPr>
              <a:spLocks noEditPoints="1"/>
            </p:cNvSpPr>
            <p:nvPr/>
          </p:nvSpPr>
          <p:spPr bwMode="auto">
            <a:xfrm>
              <a:off x="5113" y="1867"/>
              <a:ext cx="321" cy="341"/>
            </a:xfrm>
            <a:custGeom>
              <a:avLst/>
              <a:gdLst>
                <a:gd name="T0" fmla="*/ 64 w 134"/>
                <a:gd name="T1" fmla="*/ 47 h 142"/>
                <a:gd name="T2" fmla="*/ 64 w 134"/>
                <a:gd name="T3" fmla="*/ 0 h 142"/>
                <a:gd name="T4" fmla="*/ 0 w 134"/>
                <a:gd name="T5" fmla="*/ 0 h 142"/>
                <a:gd name="T6" fmla="*/ 0 w 134"/>
                <a:gd name="T7" fmla="*/ 142 h 142"/>
                <a:gd name="T8" fmla="*/ 26 w 134"/>
                <a:gd name="T9" fmla="*/ 142 h 142"/>
                <a:gd name="T10" fmla="*/ 44 w 134"/>
                <a:gd name="T11" fmla="*/ 142 h 142"/>
                <a:gd name="T12" fmla="*/ 44 w 134"/>
                <a:gd name="T13" fmla="*/ 113 h 142"/>
                <a:gd name="T14" fmla="*/ 71 w 134"/>
                <a:gd name="T15" fmla="*/ 113 h 142"/>
                <a:gd name="T16" fmla="*/ 71 w 134"/>
                <a:gd name="T17" fmla="*/ 142 h 142"/>
                <a:gd name="T18" fmla="*/ 134 w 134"/>
                <a:gd name="T19" fmla="*/ 142 h 142"/>
                <a:gd name="T20" fmla="*/ 134 w 134"/>
                <a:gd name="T21" fmla="*/ 47 h 142"/>
                <a:gd name="T22" fmla="*/ 64 w 134"/>
                <a:gd name="T23" fmla="*/ 47 h 142"/>
                <a:gd name="T24" fmla="*/ 29 w 134"/>
                <a:gd name="T25" fmla="*/ 94 h 142"/>
                <a:gd name="T26" fmla="*/ 10 w 134"/>
                <a:gd name="T27" fmla="*/ 94 h 142"/>
                <a:gd name="T28" fmla="*/ 10 w 134"/>
                <a:gd name="T29" fmla="*/ 77 h 142"/>
                <a:gd name="T30" fmla="*/ 29 w 134"/>
                <a:gd name="T31" fmla="*/ 77 h 142"/>
                <a:gd name="T32" fmla="*/ 29 w 134"/>
                <a:gd name="T33" fmla="*/ 94 h 142"/>
                <a:gd name="T34" fmla="*/ 29 w 134"/>
                <a:gd name="T35" fmla="*/ 71 h 142"/>
                <a:gd name="T36" fmla="*/ 10 w 134"/>
                <a:gd name="T37" fmla="*/ 71 h 142"/>
                <a:gd name="T38" fmla="*/ 10 w 134"/>
                <a:gd name="T39" fmla="*/ 54 h 142"/>
                <a:gd name="T40" fmla="*/ 29 w 134"/>
                <a:gd name="T41" fmla="*/ 54 h 142"/>
                <a:gd name="T42" fmla="*/ 29 w 134"/>
                <a:gd name="T43" fmla="*/ 71 h 142"/>
                <a:gd name="T44" fmla="*/ 29 w 134"/>
                <a:gd name="T45" fmla="*/ 50 h 142"/>
                <a:gd name="T46" fmla="*/ 10 w 134"/>
                <a:gd name="T47" fmla="*/ 50 h 142"/>
                <a:gd name="T48" fmla="*/ 10 w 134"/>
                <a:gd name="T49" fmla="*/ 32 h 142"/>
                <a:gd name="T50" fmla="*/ 29 w 134"/>
                <a:gd name="T51" fmla="*/ 32 h 142"/>
                <a:gd name="T52" fmla="*/ 29 w 134"/>
                <a:gd name="T53" fmla="*/ 50 h 142"/>
                <a:gd name="T54" fmla="*/ 29 w 134"/>
                <a:gd name="T55" fmla="*/ 27 h 142"/>
                <a:gd name="T56" fmla="*/ 10 w 134"/>
                <a:gd name="T57" fmla="*/ 27 h 142"/>
                <a:gd name="T58" fmla="*/ 10 w 134"/>
                <a:gd name="T59" fmla="*/ 10 h 142"/>
                <a:gd name="T60" fmla="*/ 29 w 134"/>
                <a:gd name="T61" fmla="*/ 10 h 142"/>
                <a:gd name="T62" fmla="*/ 29 w 134"/>
                <a:gd name="T63" fmla="*/ 27 h 142"/>
                <a:gd name="T64" fmla="*/ 54 w 134"/>
                <a:gd name="T65" fmla="*/ 94 h 142"/>
                <a:gd name="T66" fmla="*/ 36 w 134"/>
                <a:gd name="T67" fmla="*/ 94 h 142"/>
                <a:gd name="T68" fmla="*/ 36 w 134"/>
                <a:gd name="T69" fmla="*/ 77 h 142"/>
                <a:gd name="T70" fmla="*/ 54 w 134"/>
                <a:gd name="T71" fmla="*/ 77 h 142"/>
                <a:gd name="T72" fmla="*/ 54 w 134"/>
                <a:gd name="T73" fmla="*/ 94 h 142"/>
                <a:gd name="T74" fmla="*/ 54 w 134"/>
                <a:gd name="T75" fmla="*/ 71 h 142"/>
                <a:gd name="T76" fmla="*/ 36 w 134"/>
                <a:gd name="T77" fmla="*/ 71 h 142"/>
                <a:gd name="T78" fmla="*/ 36 w 134"/>
                <a:gd name="T79" fmla="*/ 54 h 142"/>
                <a:gd name="T80" fmla="*/ 54 w 134"/>
                <a:gd name="T81" fmla="*/ 54 h 142"/>
                <a:gd name="T82" fmla="*/ 54 w 134"/>
                <a:gd name="T83" fmla="*/ 71 h 142"/>
                <a:gd name="T84" fmla="*/ 54 w 134"/>
                <a:gd name="T85" fmla="*/ 50 h 142"/>
                <a:gd name="T86" fmla="*/ 36 w 134"/>
                <a:gd name="T87" fmla="*/ 50 h 142"/>
                <a:gd name="T88" fmla="*/ 36 w 134"/>
                <a:gd name="T89" fmla="*/ 32 h 142"/>
                <a:gd name="T90" fmla="*/ 54 w 134"/>
                <a:gd name="T91" fmla="*/ 32 h 142"/>
                <a:gd name="T92" fmla="*/ 54 w 134"/>
                <a:gd name="T93" fmla="*/ 50 h 142"/>
                <a:gd name="T94" fmla="*/ 54 w 134"/>
                <a:gd name="T95" fmla="*/ 27 h 142"/>
                <a:gd name="T96" fmla="*/ 36 w 134"/>
                <a:gd name="T97" fmla="*/ 27 h 142"/>
                <a:gd name="T98" fmla="*/ 36 w 134"/>
                <a:gd name="T99" fmla="*/ 10 h 142"/>
                <a:gd name="T100" fmla="*/ 54 w 134"/>
                <a:gd name="T101" fmla="*/ 10 h 142"/>
                <a:gd name="T102" fmla="*/ 54 w 134"/>
                <a:gd name="T103" fmla="*/ 27 h 142"/>
                <a:gd name="T104" fmla="*/ 101 w 134"/>
                <a:gd name="T105" fmla="*/ 98 h 142"/>
                <a:gd name="T106" fmla="*/ 80 w 134"/>
                <a:gd name="T107" fmla="*/ 77 h 142"/>
                <a:gd name="T108" fmla="*/ 101 w 134"/>
                <a:gd name="T109" fmla="*/ 56 h 142"/>
                <a:gd name="T110" fmla="*/ 122 w 134"/>
                <a:gd name="T111" fmla="*/ 77 h 142"/>
                <a:gd name="T112" fmla="*/ 101 w 134"/>
                <a:gd name="T113" fmla="*/ 9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4" h="142">
                  <a:moveTo>
                    <a:pt x="64" y="47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26" y="142"/>
                    <a:pt x="26" y="142"/>
                    <a:pt x="26" y="142"/>
                  </a:cubicBezTo>
                  <a:cubicBezTo>
                    <a:pt x="44" y="142"/>
                    <a:pt x="44" y="142"/>
                    <a:pt x="44" y="142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71" y="113"/>
                    <a:pt x="71" y="113"/>
                    <a:pt x="71" y="113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47"/>
                    <a:pt x="134" y="47"/>
                    <a:pt x="134" y="47"/>
                  </a:cubicBezTo>
                  <a:lnTo>
                    <a:pt x="64" y="47"/>
                  </a:lnTo>
                  <a:close/>
                  <a:moveTo>
                    <a:pt x="29" y="94"/>
                  </a:moveTo>
                  <a:cubicBezTo>
                    <a:pt x="10" y="94"/>
                    <a:pt x="10" y="94"/>
                    <a:pt x="10" y="94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94"/>
                  </a:lnTo>
                  <a:close/>
                  <a:moveTo>
                    <a:pt x="29" y="71"/>
                  </a:moveTo>
                  <a:cubicBezTo>
                    <a:pt x="10" y="71"/>
                    <a:pt x="10" y="71"/>
                    <a:pt x="10" y="71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29" y="71"/>
                  </a:lnTo>
                  <a:close/>
                  <a:moveTo>
                    <a:pt x="29" y="50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29" y="32"/>
                    <a:pt x="29" y="32"/>
                    <a:pt x="29" y="32"/>
                  </a:cubicBezTo>
                  <a:lnTo>
                    <a:pt x="29" y="50"/>
                  </a:lnTo>
                  <a:close/>
                  <a:moveTo>
                    <a:pt x="29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29" y="10"/>
                    <a:pt x="29" y="10"/>
                    <a:pt x="29" y="10"/>
                  </a:cubicBezTo>
                  <a:lnTo>
                    <a:pt x="29" y="27"/>
                  </a:lnTo>
                  <a:close/>
                  <a:moveTo>
                    <a:pt x="54" y="94"/>
                  </a:moveTo>
                  <a:cubicBezTo>
                    <a:pt x="36" y="94"/>
                    <a:pt x="36" y="94"/>
                    <a:pt x="36" y="94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54" y="77"/>
                    <a:pt x="54" y="77"/>
                    <a:pt x="54" y="77"/>
                  </a:cubicBezTo>
                  <a:lnTo>
                    <a:pt x="54" y="94"/>
                  </a:lnTo>
                  <a:close/>
                  <a:moveTo>
                    <a:pt x="54" y="71"/>
                  </a:moveTo>
                  <a:cubicBezTo>
                    <a:pt x="36" y="71"/>
                    <a:pt x="36" y="71"/>
                    <a:pt x="36" y="71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54" y="54"/>
                    <a:pt x="54" y="54"/>
                    <a:pt x="54" y="54"/>
                  </a:cubicBezTo>
                  <a:lnTo>
                    <a:pt x="54" y="71"/>
                  </a:lnTo>
                  <a:close/>
                  <a:moveTo>
                    <a:pt x="54" y="50"/>
                  </a:moveTo>
                  <a:cubicBezTo>
                    <a:pt x="36" y="50"/>
                    <a:pt x="36" y="50"/>
                    <a:pt x="36" y="50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54" y="50"/>
                  </a:lnTo>
                  <a:close/>
                  <a:moveTo>
                    <a:pt x="54" y="27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54" y="10"/>
                    <a:pt x="54" y="10"/>
                    <a:pt x="54" y="10"/>
                  </a:cubicBezTo>
                  <a:lnTo>
                    <a:pt x="54" y="27"/>
                  </a:lnTo>
                  <a:close/>
                  <a:moveTo>
                    <a:pt x="101" y="98"/>
                  </a:moveTo>
                  <a:cubicBezTo>
                    <a:pt x="89" y="98"/>
                    <a:pt x="80" y="88"/>
                    <a:pt x="80" y="77"/>
                  </a:cubicBezTo>
                  <a:cubicBezTo>
                    <a:pt x="80" y="65"/>
                    <a:pt x="89" y="56"/>
                    <a:pt x="101" y="56"/>
                  </a:cubicBezTo>
                  <a:cubicBezTo>
                    <a:pt x="113" y="56"/>
                    <a:pt x="122" y="65"/>
                    <a:pt x="122" y="77"/>
                  </a:cubicBezTo>
                  <a:cubicBezTo>
                    <a:pt x="122" y="88"/>
                    <a:pt x="113" y="98"/>
                    <a:pt x="101" y="9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108" name="Овал 107"/>
          <p:cNvSpPr/>
          <p:nvPr/>
        </p:nvSpPr>
        <p:spPr>
          <a:xfrm>
            <a:off x="7243763" y="4178300"/>
            <a:ext cx="777875" cy="776288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09" name="Овал 108"/>
          <p:cNvSpPr/>
          <p:nvPr/>
        </p:nvSpPr>
        <p:spPr>
          <a:xfrm>
            <a:off x="6170613" y="4784725"/>
            <a:ext cx="776287" cy="776288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10" name="Овал 109"/>
          <p:cNvSpPr/>
          <p:nvPr/>
        </p:nvSpPr>
        <p:spPr>
          <a:xfrm>
            <a:off x="5018088" y="4784725"/>
            <a:ext cx="776287" cy="776288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11" name="Овал 110"/>
          <p:cNvSpPr/>
          <p:nvPr/>
        </p:nvSpPr>
        <p:spPr>
          <a:xfrm>
            <a:off x="3943350" y="4178300"/>
            <a:ext cx="776288" cy="776288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12" name="Овал 111"/>
          <p:cNvSpPr/>
          <p:nvPr/>
        </p:nvSpPr>
        <p:spPr>
          <a:xfrm>
            <a:off x="3398838" y="3106738"/>
            <a:ext cx="776287" cy="776287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13" name="Овал 112"/>
          <p:cNvSpPr/>
          <p:nvPr/>
        </p:nvSpPr>
        <p:spPr>
          <a:xfrm>
            <a:off x="3368675" y="2033588"/>
            <a:ext cx="776288" cy="776287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8070850" y="4760913"/>
            <a:ext cx="2851150" cy="70802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ОБСЛУЖЕНО</a:t>
            </a:r>
            <a:r>
              <a:rPr lang="ru-RU" sz="2000" dirty="0">
                <a:latin typeface="PF Din Text Cond Pro Light" panose="02000000000000000000" pitchFamily="2" charset="0"/>
                <a:cs typeface="+mn-cs"/>
              </a:rPr>
              <a:t/>
            </a:r>
            <a:br>
              <a:rPr lang="ru-RU" sz="2000" dirty="0">
                <a:latin typeface="PF Din Text Cond Pro Light" panose="02000000000000000000" pitchFamily="2" charset="0"/>
                <a:cs typeface="+mn-cs"/>
              </a:rPr>
            </a:br>
            <a:r>
              <a:rPr lang="ru-RU" sz="2000" dirty="0">
                <a:solidFill>
                  <a:srgbClr val="446A97"/>
                </a:solidFill>
                <a:latin typeface="PF Din Text Cond Pro Light" panose="02000000000000000000" pitchFamily="2" charset="0"/>
                <a:cs typeface="+mn-cs"/>
              </a:rPr>
              <a:t>6 672 076 ПАЦИЕНТОВ</a:t>
            </a:r>
            <a:endParaRPr lang="ru-RU" sz="1600" i="1" dirty="0">
              <a:solidFill>
                <a:srgbClr val="446A97"/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415088" y="5702300"/>
            <a:ext cx="2849562" cy="70802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ПРОВЕДЕНО</a:t>
            </a:r>
            <a:r>
              <a:rPr lang="ru-RU" sz="2000" dirty="0">
                <a:latin typeface="PF Din Text Cond Pro Light" panose="02000000000000000000" pitchFamily="2" charset="0"/>
                <a:cs typeface="+mn-cs"/>
              </a:rPr>
              <a:t/>
            </a:r>
            <a:br>
              <a:rPr lang="ru-RU" sz="2000" dirty="0">
                <a:latin typeface="PF Din Text Cond Pro Light" panose="02000000000000000000" pitchFamily="2" charset="0"/>
                <a:cs typeface="+mn-cs"/>
              </a:rPr>
            </a:br>
            <a:r>
              <a:rPr lang="ru-RU" sz="2000" dirty="0">
                <a:solidFill>
                  <a:srgbClr val="446A97"/>
                </a:solidFill>
                <a:latin typeface="PF Din Text Cond Pro Light" panose="02000000000000000000" pitchFamily="2" charset="0"/>
                <a:cs typeface="+mn-cs"/>
              </a:rPr>
              <a:t>87 013 356 ЗАПИСЕЙ</a:t>
            </a:r>
            <a:endParaRPr lang="ru-RU" sz="1600" i="1" dirty="0">
              <a:solidFill>
                <a:srgbClr val="446A97"/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555875" y="5702300"/>
            <a:ext cx="3200400" cy="70802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PF Din Text Cond Pro Light" panose="02000000000000000000" pitchFamily="2" charset="0"/>
                <a:cs typeface="+mn-cs"/>
              </a:rPr>
              <a:t>В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СИСТЕМЕ</a:t>
            </a:r>
            <a:r>
              <a:rPr lang="ru-RU" sz="2000" dirty="0">
                <a:latin typeface="PF Din Text Cond Pro Light" panose="02000000000000000000" pitchFamily="2" charset="0"/>
                <a:cs typeface="+mn-cs"/>
              </a:rPr>
              <a:t/>
            </a:r>
            <a:br>
              <a:rPr lang="ru-RU" sz="2000" dirty="0">
                <a:latin typeface="PF Din Text Cond Pro Light" panose="02000000000000000000" pitchFamily="2" charset="0"/>
                <a:cs typeface="+mn-cs"/>
              </a:rPr>
            </a:br>
            <a:r>
              <a:rPr lang="ru-RU" sz="2000" dirty="0">
                <a:solidFill>
                  <a:srgbClr val="446A97"/>
                </a:solidFill>
                <a:latin typeface="PF Din Text Cond Pro Light" panose="02000000000000000000" pitchFamily="2" charset="0"/>
                <a:cs typeface="+mn-cs"/>
              </a:rPr>
              <a:t>23 617 ПОЛЬЗОВАТЕЛЕЙ</a:t>
            </a:r>
            <a:endParaRPr lang="ru-RU" sz="1600" i="1" dirty="0">
              <a:solidFill>
                <a:srgbClr val="446A97"/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093788" y="4760913"/>
            <a:ext cx="2849562" cy="70802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ВЫПИСАН</a:t>
            </a:r>
            <a:r>
              <a:rPr lang="ru-RU" sz="2000" dirty="0">
                <a:latin typeface="PF Din Text Cond Pro Light" panose="02000000000000000000" pitchFamily="2" charset="0"/>
                <a:cs typeface="+mn-cs"/>
              </a:rPr>
              <a:t/>
            </a:r>
            <a:br>
              <a:rPr lang="ru-RU" sz="2000" dirty="0">
                <a:latin typeface="PF Din Text Cond Pro Light" panose="02000000000000000000" pitchFamily="2" charset="0"/>
                <a:cs typeface="+mn-cs"/>
              </a:rPr>
            </a:br>
            <a:r>
              <a:rPr lang="ru-RU" sz="2000" dirty="0">
                <a:solidFill>
                  <a:srgbClr val="446A97"/>
                </a:solidFill>
                <a:latin typeface="PF Din Text Cond Pro Light" panose="02000000000000000000" pitchFamily="2" charset="0"/>
                <a:cs typeface="+mn-cs"/>
              </a:rPr>
              <a:t>38 731 РЕЦЕПТ</a:t>
            </a:r>
            <a:endParaRPr lang="ru-RU" sz="1600" i="1" dirty="0">
              <a:solidFill>
                <a:srgbClr val="446A97"/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22275" y="3489325"/>
            <a:ext cx="2849563" cy="706438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УСТАНОВЛЕНО</a:t>
            </a:r>
            <a:r>
              <a:rPr lang="ru-RU" sz="2000" dirty="0">
                <a:latin typeface="PF Din Text Cond Pro Light" panose="02000000000000000000" pitchFamily="2" charset="0"/>
                <a:cs typeface="+mn-cs"/>
              </a:rPr>
              <a:t/>
            </a:r>
            <a:br>
              <a:rPr lang="ru-RU" sz="2000" dirty="0">
                <a:latin typeface="PF Din Text Cond Pro Light" panose="02000000000000000000" pitchFamily="2" charset="0"/>
                <a:cs typeface="+mn-cs"/>
              </a:rPr>
            </a:br>
            <a:r>
              <a:rPr lang="ru-RU" sz="2000" dirty="0">
                <a:solidFill>
                  <a:srgbClr val="446A97"/>
                </a:solidFill>
                <a:latin typeface="PF Din Text Cond Pro Light" panose="02000000000000000000" pitchFamily="2" charset="0"/>
                <a:cs typeface="+mn-cs"/>
              </a:rPr>
              <a:t>24 184 АРМ</a:t>
            </a:r>
            <a:endParaRPr lang="ru-RU" sz="1600" i="1" dirty="0">
              <a:solidFill>
                <a:srgbClr val="446A97"/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-20638" y="1914525"/>
            <a:ext cx="3317876" cy="10160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ПОЛЬЗУЮТСЯ УСЛУГАМИ</a:t>
            </a:r>
            <a:b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</a:b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СЕТИ ИНТЕРНЕТ</a:t>
            </a:r>
            <a:b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</a:br>
            <a:r>
              <a:rPr lang="ru-RU" sz="2000" dirty="0">
                <a:solidFill>
                  <a:srgbClr val="446A97"/>
                </a:solidFill>
                <a:latin typeface="PF Din Text Cond Pro Light" panose="02000000000000000000" pitchFamily="2" charset="0"/>
                <a:cs typeface="+mn-cs"/>
              </a:rPr>
              <a:t>3 699 ВРАЧЕЙ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PF Din Text Cond Pro Light" panose="02000000000000000000" pitchFamily="2" charset="0"/>
                <a:cs typeface="+mn-cs"/>
              </a:rPr>
              <a:t>(</a:t>
            </a:r>
            <a:r>
              <a:rPr lang="ru-RU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PF Din Text Cond Pro Light" panose="02000000000000000000" pitchFamily="2" charset="0"/>
                <a:cs typeface="+mn-cs"/>
              </a:rPr>
              <a:t>каждый день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PF Din Text Cond Pro Light" panose="02000000000000000000" pitchFamily="2" charset="0"/>
                <a:cs typeface="+mn-cs"/>
              </a:rPr>
              <a:t>)</a:t>
            </a:r>
            <a:endParaRPr lang="ru-RU" sz="1600" i="1" dirty="0">
              <a:solidFill>
                <a:schemeClr val="tx1">
                  <a:lumMod val="50000"/>
                  <a:lumOff val="50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grpSp>
        <p:nvGrpSpPr>
          <p:cNvPr id="120" name="Group 9"/>
          <p:cNvGrpSpPr>
            <a:grpSpLocks noChangeAspect="1"/>
          </p:cNvGrpSpPr>
          <p:nvPr/>
        </p:nvGrpSpPr>
        <p:grpSpPr bwMode="auto">
          <a:xfrm>
            <a:off x="7400556" y="4367046"/>
            <a:ext cx="464192" cy="399681"/>
            <a:chOff x="3360" y="1747"/>
            <a:chExt cx="957" cy="824"/>
          </a:xfrm>
          <a:solidFill>
            <a:schemeClr val="bg1"/>
          </a:solidFill>
        </p:grpSpPr>
        <p:sp>
          <p:nvSpPr>
            <p:cNvPr id="121" name="Oval 10"/>
            <p:cNvSpPr>
              <a:spLocks noChangeArrowheads="1"/>
            </p:cNvSpPr>
            <p:nvPr/>
          </p:nvSpPr>
          <p:spPr bwMode="auto">
            <a:xfrm>
              <a:off x="3486" y="1747"/>
              <a:ext cx="141" cy="14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122" name="Freeform 11"/>
            <p:cNvSpPr>
              <a:spLocks/>
            </p:cNvSpPr>
            <p:nvPr/>
          </p:nvSpPr>
          <p:spPr bwMode="auto">
            <a:xfrm>
              <a:off x="3360" y="1904"/>
              <a:ext cx="393" cy="667"/>
            </a:xfrm>
            <a:custGeom>
              <a:avLst/>
              <a:gdLst>
                <a:gd name="T0" fmla="*/ 86 w 165"/>
                <a:gd name="T1" fmla="*/ 165 h 280"/>
                <a:gd name="T2" fmla="*/ 92 w 165"/>
                <a:gd name="T3" fmla="*/ 273 h 280"/>
                <a:gd name="T4" fmla="*/ 99 w 165"/>
                <a:gd name="T5" fmla="*/ 280 h 280"/>
                <a:gd name="T6" fmla="*/ 106 w 165"/>
                <a:gd name="T7" fmla="*/ 273 h 280"/>
                <a:gd name="T8" fmla="*/ 112 w 165"/>
                <a:gd name="T9" fmla="*/ 165 h 280"/>
                <a:gd name="T10" fmla="*/ 131 w 165"/>
                <a:gd name="T11" fmla="*/ 165 h 280"/>
                <a:gd name="T12" fmla="*/ 111 w 165"/>
                <a:gd name="T13" fmla="*/ 43 h 280"/>
                <a:gd name="T14" fmla="*/ 151 w 165"/>
                <a:gd name="T15" fmla="*/ 123 h 280"/>
                <a:gd name="T16" fmla="*/ 160 w 165"/>
                <a:gd name="T17" fmla="*/ 126 h 280"/>
                <a:gd name="T18" fmla="*/ 163 w 165"/>
                <a:gd name="T19" fmla="*/ 117 h 280"/>
                <a:gd name="T20" fmla="*/ 127 w 165"/>
                <a:gd name="T21" fmla="*/ 24 h 280"/>
                <a:gd name="T22" fmla="*/ 85 w 165"/>
                <a:gd name="T23" fmla="*/ 0 h 280"/>
                <a:gd name="T24" fmla="*/ 80 w 165"/>
                <a:gd name="T25" fmla="*/ 0 h 280"/>
                <a:gd name="T26" fmla="*/ 38 w 165"/>
                <a:gd name="T27" fmla="*/ 24 h 280"/>
                <a:gd name="T28" fmla="*/ 2 w 165"/>
                <a:gd name="T29" fmla="*/ 117 h 280"/>
                <a:gd name="T30" fmla="*/ 5 w 165"/>
                <a:gd name="T31" fmla="*/ 126 h 280"/>
                <a:gd name="T32" fmla="*/ 14 w 165"/>
                <a:gd name="T33" fmla="*/ 123 h 280"/>
                <a:gd name="T34" fmla="*/ 54 w 165"/>
                <a:gd name="T35" fmla="*/ 43 h 280"/>
                <a:gd name="T36" fmla="*/ 34 w 165"/>
                <a:gd name="T37" fmla="*/ 165 h 280"/>
                <a:gd name="T38" fmla="*/ 53 w 165"/>
                <a:gd name="T39" fmla="*/ 165 h 280"/>
                <a:gd name="T40" fmla="*/ 59 w 165"/>
                <a:gd name="T41" fmla="*/ 273 h 280"/>
                <a:gd name="T42" fmla="*/ 66 w 165"/>
                <a:gd name="T43" fmla="*/ 280 h 280"/>
                <a:gd name="T44" fmla="*/ 73 w 165"/>
                <a:gd name="T45" fmla="*/ 273 h 280"/>
                <a:gd name="T46" fmla="*/ 79 w 165"/>
                <a:gd name="T47" fmla="*/ 165 h 280"/>
                <a:gd name="T48" fmla="*/ 86 w 165"/>
                <a:gd name="T49" fmla="*/ 16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280">
                  <a:moveTo>
                    <a:pt x="86" y="165"/>
                  </a:moveTo>
                  <a:cubicBezTo>
                    <a:pt x="92" y="273"/>
                    <a:pt x="92" y="273"/>
                    <a:pt x="92" y="273"/>
                  </a:cubicBezTo>
                  <a:cubicBezTo>
                    <a:pt x="92" y="277"/>
                    <a:pt x="95" y="280"/>
                    <a:pt x="99" y="280"/>
                  </a:cubicBezTo>
                  <a:cubicBezTo>
                    <a:pt x="103" y="280"/>
                    <a:pt x="106" y="277"/>
                    <a:pt x="106" y="273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31" y="165"/>
                    <a:pt x="131" y="165"/>
                    <a:pt x="131" y="165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51" y="123"/>
                    <a:pt x="151" y="123"/>
                    <a:pt x="151" y="123"/>
                  </a:cubicBezTo>
                  <a:cubicBezTo>
                    <a:pt x="152" y="126"/>
                    <a:pt x="156" y="128"/>
                    <a:pt x="160" y="126"/>
                  </a:cubicBezTo>
                  <a:cubicBezTo>
                    <a:pt x="163" y="125"/>
                    <a:pt x="165" y="121"/>
                    <a:pt x="163" y="117"/>
                  </a:cubicBezTo>
                  <a:cubicBezTo>
                    <a:pt x="163" y="117"/>
                    <a:pt x="134" y="38"/>
                    <a:pt x="127" y="24"/>
                  </a:cubicBezTo>
                  <a:cubicBezTo>
                    <a:pt x="120" y="9"/>
                    <a:pt x="113" y="0"/>
                    <a:pt x="85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2" y="0"/>
                    <a:pt x="45" y="9"/>
                    <a:pt x="38" y="24"/>
                  </a:cubicBezTo>
                  <a:cubicBezTo>
                    <a:pt x="31" y="38"/>
                    <a:pt x="2" y="117"/>
                    <a:pt x="2" y="117"/>
                  </a:cubicBezTo>
                  <a:cubicBezTo>
                    <a:pt x="0" y="121"/>
                    <a:pt x="2" y="125"/>
                    <a:pt x="5" y="126"/>
                  </a:cubicBezTo>
                  <a:cubicBezTo>
                    <a:pt x="9" y="128"/>
                    <a:pt x="13" y="126"/>
                    <a:pt x="14" y="12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53" y="165"/>
                    <a:pt x="53" y="165"/>
                    <a:pt x="53" y="165"/>
                  </a:cubicBezTo>
                  <a:cubicBezTo>
                    <a:pt x="59" y="273"/>
                    <a:pt x="59" y="273"/>
                    <a:pt x="59" y="273"/>
                  </a:cubicBezTo>
                  <a:cubicBezTo>
                    <a:pt x="59" y="277"/>
                    <a:pt x="62" y="280"/>
                    <a:pt x="66" y="280"/>
                  </a:cubicBezTo>
                  <a:cubicBezTo>
                    <a:pt x="70" y="280"/>
                    <a:pt x="73" y="277"/>
                    <a:pt x="73" y="273"/>
                  </a:cubicBezTo>
                  <a:cubicBezTo>
                    <a:pt x="79" y="165"/>
                    <a:pt x="79" y="165"/>
                    <a:pt x="79" y="165"/>
                  </a:cubicBezTo>
                  <a:lnTo>
                    <a:pt x="86" y="16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123" name="Oval 12"/>
            <p:cNvSpPr>
              <a:spLocks noChangeArrowheads="1"/>
            </p:cNvSpPr>
            <p:nvPr/>
          </p:nvSpPr>
          <p:spPr bwMode="auto">
            <a:xfrm>
              <a:off x="4051" y="1747"/>
              <a:ext cx="140" cy="14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124" name="Freeform 13"/>
            <p:cNvSpPr>
              <a:spLocks/>
            </p:cNvSpPr>
            <p:nvPr/>
          </p:nvSpPr>
          <p:spPr bwMode="auto">
            <a:xfrm>
              <a:off x="3925" y="1904"/>
              <a:ext cx="392" cy="667"/>
            </a:xfrm>
            <a:custGeom>
              <a:avLst/>
              <a:gdLst>
                <a:gd name="T0" fmla="*/ 113 w 165"/>
                <a:gd name="T1" fmla="*/ 107 h 280"/>
                <a:gd name="T2" fmla="*/ 115 w 165"/>
                <a:gd name="T3" fmla="*/ 43 h 280"/>
                <a:gd name="T4" fmla="*/ 151 w 165"/>
                <a:gd name="T5" fmla="*/ 123 h 280"/>
                <a:gd name="T6" fmla="*/ 160 w 165"/>
                <a:gd name="T7" fmla="*/ 126 h 280"/>
                <a:gd name="T8" fmla="*/ 163 w 165"/>
                <a:gd name="T9" fmla="*/ 117 h 280"/>
                <a:gd name="T10" fmla="*/ 131 w 165"/>
                <a:gd name="T11" fmla="*/ 23 h 280"/>
                <a:gd name="T12" fmla="*/ 85 w 165"/>
                <a:gd name="T13" fmla="*/ 0 h 280"/>
                <a:gd name="T14" fmla="*/ 80 w 165"/>
                <a:gd name="T15" fmla="*/ 0 h 280"/>
                <a:gd name="T16" fmla="*/ 34 w 165"/>
                <a:gd name="T17" fmla="*/ 23 h 280"/>
                <a:gd name="T18" fmla="*/ 2 w 165"/>
                <a:gd name="T19" fmla="*/ 117 h 280"/>
                <a:gd name="T20" fmla="*/ 5 w 165"/>
                <a:gd name="T21" fmla="*/ 126 h 280"/>
                <a:gd name="T22" fmla="*/ 14 w 165"/>
                <a:gd name="T23" fmla="*/ 123 h 280"/>
                <a:gd name="T24" fmla="*/ 50 w 165"/>
                <a:gd name="T25" fmla="*/ 43 h 280"/>
                <a:gd name="T26" fmla="*/ 52 w 165"/>
                <a:gd name="T27" fmla="*/ 107 h 280"/>
                <a:gd name="T28" fmla="*/ 46 w 165"/>
                <a:gd name="T29" fmla="*/ 267 h 280"/>
                <a:gd name="T30" fmla="*/ 57 w 165"/>
                <a:gd name="T31" fmla="*/ 280 h 280"/>
                <a:gd name="T32" fmla="*/ 58 w 165"/>
                <a:gd name="T33" fmla="*/ 280 h 280"/>
                <a:gd name="T34" fmla="*/ 69 w 165"/>
                <a:gd name="T35" fmla="*/ 269 h 280"/>
                <a:gd name="T36" fmla="*/ 82 w 165"/>
                <a:gd name="T37" fmla="*/ 137 h 280"/>
                <a:gd name="T38" fmla="*/ 96 w 165"/>
                <a:gd name="T39" fmla="*/ 269 h 280"/>
                <a:gd name="T40" fmla="*/ 107 w 165"/>
                <a:gd name="T41" fmla="*/ 280 h 280"/>
                <a:gd name="T42" fmla="*/ 108 w 165"/>
                <a:gd name="T43" fmla="*/ 280 h 280"/>
                <a:gd name="T44" fmla="*/ 119 w 165"/>
                <a:gd name="T45" fmla="*/ 267 h 280"/>
                <a:gd name="T46" fmla="*/ 113 w 165"/>
                <a:gd name="T47" fmla="*/ 10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5" h="280">
                  <a:moveTo>
                    <a:pt x="113" y="107"/>
                  </a:moveTo>
                  <a:cubicBezTo>
                    <a:pt x="115" y="43"/>
                    <a:pt x="115" y="43"/>
                    <a:pt x="115" y="43"/>
                  </a:cubicBezTo>
                  <a:cubicBezTo>
                    <a:pt x="151" y="123"/>
                    <a:pt x="151" y="123"/>
                    <a:pt x="151" y="123"/>
                  </a:cubicBezTo>
                  <a:cubicBezTo>
                    <a:pt x="152" y="126"/>
                    <a:pt x="156" y="128"/>
                    <a:pt x="160" y="126"/>
                  </a:cubicBezTo>
                  <a:cubicBezTo>
                    <a:pt x="163" y="125"/>
                    <a:pt x="165" y="121"/>
                    <a:pt x="163" y="117"/>
                  </a:cubicBezTo>
                  <a:cubicBezTo>
                    <a:pt x="163" y="117"/>
                    <a:pt x="138" y="38"/>
                    <a:pt x="131" y="23"/>
                  </a:cubicBezTo>
                  <a:cubicBezTo>
                    <a:pt x="124" y="9"/>
                    <a:pt x="113" y="0"/>
                    <a:pt x="85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2" y="0"/>
                    <a:pt x="41" y="9"/>
                    <a:pt x="34" y="23"/>
                  </a:cubicBezTo>
                  <a:cubicBezTo>
                    <a:pt x="27" y="38"/>
                    <a:pt x="2" y="117"/>
                    <a:pt x="2" y="117"/>
                  </a:cubicBezTo>
                  <a:cubicBezTo>
                    <a:pt x="0" y="121"/>
                    <a:pt x="2" y="125"/>
                    <a:pt x="5" y="126"/>
                  </a:cubicBezTo>
                  <a:cubicBezTo>
                    <a:pt x="9" y="128"/>
                    <a:pt x="13" y="126"/>
                    <a:pt x="14" y="12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46" y="267"/>
                    <a:pt x="46" y="267"/>
                    <a:pt x="46" y="267"/>
                  </a:cubicBezTo>
                  <a:cubicBezTo>
                    <a:pt x="46" y="274"/>
                    <a:pt x="51" y="279"/>
                    <a:pt x="57" y="280"/>
                  </a:cubicBezTo>
                  <a:cubicBezTo>
                    <a:pt x="57" y="280"/>
                    <a:pt x="58" y="280"/>
                    <a:pt x="58" y="280"/>
                  </a:cubicBezTo>
                  <a:cubicBezTo>
                    <a:pt x="64" y="280"/>
                    <a:pt x="69" y="275"/>
                    <a:pt x="69" y="269"/>
                  </a:cubicBezTo>
                  <a:cubicBezTo>
                    <a:pt x="82" y="137"/>
                    <a:pt x="82" y="137"/>
                    <a:pt x="82" y="137"/>
                  </a:cubicBezTo>
                  <a:cubicBezTo>
                    <a:pt x="96" y="269"/>
                    <a:pt x="96" y="269"/>
                    <a:pt x="96" y="269"/>
                  </a:cubicBezTo>
                  <a:cubicBezTo>
                    <a:pt x="96" y="275"/>
                    <a:pt x="101" y="280"/>
                    <a:pt x="107" y="280"/>
                  </a:cubicBezTo>
                  <a:cubicBezTo>
                    <a:pt x="107" y="280"/>
                    <a:pt x="108" y="280"/>
                    <a:pt x="108" y="280"/>
                  </a:cubicBezTo>
                  <a:cubicBezTo>
                    <a:pt x="114" y="279"/>
                    <a:pt x="119" y="274"/>
                    <a:pt x="119" y="267"/>
                  </a:cubicBezTo>
                  <a:cubicBezTo>
                    <a:pt x="113" y="107"/>
                    <a:pt x="113" y="107"/>
                    <a:pt x="113" y="10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125" name="Oval 14"/>
            <p:cNvSpPr>
              <a:spLocks noChangeArrowheads="1"/>
            </p:cNvSpPr>
            <p:nvPr/>
          </p:nvSpPr>
          <p:spPr bwMode="auto">
            <a:xfrm>
              <a:off x="3796" y="2173"/>
              <a:ext cx="86" cy="86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126" name="Freeform 15"/>
            <p:cNvSpPr>
              <a:spLocks/>
            </p:cNvSpPr>
            <p:nvPr/>
          </p:nvSpPr>
          <p:spPr bwMode="auto">
            <a:xfrm>
              <a:off x="3698" y="2199"/>
              <a:ext cx="281" cy="372"/>
            </a:xfrm>
            <a:custGeom>
              <a:avLst/>
              <a:gdLst>
                <a:gd name="T0" fmla="*/ 59 w 118"/>
                <a:gd name="T1" fmla="*/ 95 h 156"/>
                <a:gd name="T2" fmla="*/ 67 w 118"/>
                <a:gd name="T3" fmla="*/ 151 h 156"/>
                <a:gd name="T4" fmla="*/ 74 w 118"/>
                <a:gd name="T5" fmla="*/ 156 h 156"/>
                <a:gd name="T6" fmla="*/ 81 w 118"/>
                <a:gd name="T7" fmla="*/ 151 h 156"/>
                <a:gd name="T8" fmla="*/ 81 w 118"/>
                <a:gd name="T9" fmla="*/ 147 h 156"/>
                <a:gd name="T10" fmla="*/ 78 w 118"/>
                <a:gd name="T11" fmla="*/ 77 h 156"/>
                <a:gd name="T12" fmla="*/ 79 w 118"/>
                <a:gd name="T13" fmla="*/ 54 h 156"/>
                <a:gd name="T14" fmla="*/ 89 w 118"/>
                <a:gd name="T15" fmla="*/ 42 h 156"/>
                <a:gd name="T16" fmla="*/ 115 w 118"/>
                <a:gd name="T17" fmla="*/ 11 h 156"/>
                <a:gd name="T18" fmla="*/ 118 w 118"/>
                <a:gd name="T19" fmla="*/ 6 h 156"/>
                <a:gd name="T20" fmla="*/ 114 w 118"/>
                <a:gd name="T21" fmla="*/ 1 h 156"/>
                <a:gd name="T22" fmla="*/ 109 w 118"/>
                <a:gd name="T23" fmla="*/ 3 h 156"/>
                <a:gd name="T24" fmla="*/ 76 w 118"/>
                <a:gd name="T25" fmla="*/ 31 h 156"/>
                <a:gd name="T26" fmla="*/ 61 w 118"/>
                <a:gd name="T27" fmla="*/ 29 h 156"/>
                <a:gd name="T28" fmla="*/ 57 w 118"/>
                <a:gd name="T29" fmla="*/ 29 h 156"/>
                <a:gd name="T30" fmla="*/ 42 w 118"/>
                <a:gd name="T31" fmla="*/ 31 h 156"/>
                <a:gd name="T32" fmla="*/ 9 w 118"/>
                <a:gd name="T33" fmla="*/ 3 h 156"/>
                <a:gd name="T34" fmla="*/ 4 w 118"/>
                <a:gd name="T35" fmla="*/ 1 h 156"/>
                <a:gd name="T36" fmla="*/ 0 w 118"/>
                <a:gd name="T37" fmla="*/ 6 h 156"/>
                <a:gd name="T38" fmla="*/ 3 w 118"/>
                <a:gd name="T39" fmla="*/ 11 h 156"/>
                <a:gd name="T40" fmla="*/ 29 w 118"/>
                <a:gd name="T41" fmla="*/ 42 h 156"/>
                <a:gd name="T42" fmla="*/ 39 w 118"/>
                <a:gd name="T43" fmla="*/ 54 h 156"/>
                <a:gd name="T44" fmla="*/ 40 w 118"/>
                <a:gd name="T45" fmla="*/ 77 h 156"/>
                <a:gd name="T46" fmla="*/ 37 w 118"/>
                <a:gd name="T47" fmla="*/ 147 h 156"/>
                <a:gd name="T48" fmla="*/ 37 w 118"/>
                <a:gd name="T49" fmla="*/ 151 h 156"/>
                <a:gd name="T50" fmla="*/ 44 w 118"/>
                <a:gd name="T51" fmla="*/ 156 h 156"/>
                <a:gd name="T52" fmla="*/ 51 w 118"/>
                <a:gd name="T53" fmla="*/ 151 h 156"/>
                <a:gd name="T54" fmla="*/ 59 w 118"/>
                <a:gd name="T55" fmla="*/ 9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8" h="156">
                  <a:moveTo>
                    <a:pt x="59" y="95"/>
                  </a:moveTo>
                  <a:cubicBezTo>
                    <a:pt x="59" y="95"/>
                    <a:pt x="67" y="151"/>
                    <a:pt x="67" y="151"/>
                  </a:cubicBezTo>
                  <a:cubicBezTo>
                    <a:pt x="68" y="154"/>
                    <a:pt x="71" y="156"/>
                    <a:pt x="74" y="156"/>
                  </a:cubicBezTo>
                  <a:cubicBezTo>
                    <a:pt x="77" y="156"/>
                    <a:pt x="80" y="154"/>
                    <a:pt x="81" y="151"/>
                  </a:cubicBezTo>
                  <a:cubicBezTo>
                    <a:pt x="81" y="150"/>
                    <a:pt x="81" y="147"/>
                    <a:pt x="81" y="147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46"/>
                    <a:pt x="80" y="48"/>
                    <a:pt x="89" y="42"/>
                  </a:cubicBezTo>
                  <a:cubicBezTo>
                    <a:pt x="98" y="37"/>
                    <a:pt x="114" y="12"/>
                    <a:pt x="115" y="11"/>
                  </a:cubicBezTo>
                  <a:cubicBezTo>
                    <a:pt x="116" y="10"/>
                    <a:pt x="117" y="8"/>
                    <a:pt x="118" y="6"/>
                  </a:cubicBezTo>
                  <a:cubicBezTo>
                    <a:pt x="118" y="4"/>
                    <a:pt x="116" y="1"/>
                    <a:pt x="114" y="1"/>
                  </a:cubicBezTo>
                  <a:cubicBezTo>
                    <a:pt x="112" y="0"/>
                    <a:pt x="110" y="1"/>
                    <a:pt x="109" y="3"/>
                  </a:cubicBezTo>
                  <a:cubicBezTo>
                    <a:pt x="108" y="4"/>
                    <a:pt x="90" y="29"/>
                    <a:pt x="76" y="31"/>
                  </a:cubicBezTo>
                  <a:cubicBezTo>
                    <a:pt x="73" y="30"/>
                    <a:pt x="69" y="29"/>
                    <a:pt x="61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48" y="29"/>
                    <a:pt x="45" y="30"/>
                    <a:pt x="42" y="31"/>
                  </a:cubicBezTo>
                  <a:cubicBezTo>
                    <a:pt x="28" y="29"/>
                    <a:pt x="10" y="4"/>
                    <a:pt x="9" y="3"/>
                  </a:cubicBezTo>
                  <a:cubicBezTo>
                    <a:pt x="7" y="1"/>
                    <a:pt x="6" y="0"/>
                    <a:pt x="4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1" y="8"/>
                    <a:pt x="2" y="10"/>
                    <a:pt x="3" y="11"/>
                  </a:cubicBezTo>
                  <a:cubicBezTo>
                    <a:pt x="4" y="12"/>
                    <a:pt x="20" y="37"/>
                    <a:pt x="29" y="42"/>
                  </a:cubicBezTo>
                  <a:cubicBezTo>
                    <a:pt x="38" y="48"/>
                    <a:pt x="38" y="46"/>
                    <a:pt x="39" y="54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7" y="147"/>
                    <a:pt x="37" y="150"/>
                    <a:pt x="37" y="151"/>
                  </a:cubicBezTo>
                  <a:cubicBezTo>
                    <a:pt x="38" y="154"/>
                    <a:pt x="41" y="156"/>
                    <a:pt x="44" y="156"/>
                  </a:cubicBezTo>
                  <a:cubicBezTo>
                    <a:pt x="47" y="156"/>
                    <a:pt x="50" y="154"/>
                    <a:pt x="51" y="151"/>
                  </a:cubicBezTo>
                  <a:cubicBezTo>
                    <a:pt x="51" y="151"/>
                    <a:pt x="59" y="95"/>
                    <a:pt x="59" y="95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</p:grpSp>
      <p:grpSp>
        <p:nvGrpSpPr>
          <p:cNvPr id="127" name="Group 18"/>
          <p:cNvGrpSpPr>
            <a:grpSpLocks noChangeAspect="1"/>
          </p:cNvGrpSpPr>
          <p:nvPr/>
        </p:nvGrpSpPr>
        <p:grpSpPr bwMode="auto">
          <a:xfrm>
            <a:off x="3511860" y="3371545"/>
            <a:ext cx="528313" cy="307442"/>
            <a:chOff x="3363" y="1882"/>
            <a:chExt cx="952" cy="554"/>
          </a:xfrm>
          <a:solidFill>
            <a:schemeClr val="bg1"/>
          </a:solidFill>
        </p:grpSpPr>
        <p:sp>
          <p:nvSpPr>
            <p:cNvPr id="128" name="Freeform 19"/>
            <p:cNvSpPr>
              <a:spLocks noEditPoints="1"/>
            </p:cNvSpPr>
            <p:nvPr/>
          </p:nvSpPr>
          <p:spPr bwMode="auto">
            <a:xfrm>
              <a:off x="3363" y="1882"/>
              <a:ext cx="666" cy="461"/>
            </a:xfrm>
            <a:custGeom>
              <a:avLst/>
              <a:gdLst>
                <a:gd name="T0" fmla="*/ 280 w 280"/>
                <a:gd name="T1" fmla="*/ 6 h 193"/>
                <a:gd name="T2" fmla="*/ 273 w 280"/>
                <a:gd name="T3" fmla="*/ 0 h 193"/>
                <a:gd name="T4" fmla="*/ 7 w 280"/>
                <a:gd name="T5" fmla="*/ 0 h 193"/>
                <a:gd name="T6" fmla="*/ 0 w 280"/>
                <a:gd name="T7" fmla="*/ 6 h 193"/>
                <a:gd name="T8" fmla="*/ 0 w 280"/>
                <a:gd name="T9" fmla="*/ 186 h 193"/>
                <a:gd name="T10" fmla="*/ 7 w 280"/>
                <a:gd name="T11" fmla="*/ 193 h 193"/>
                <a:gd name="T12" fmla="*/ 273 w 280"/>
                <a:gd name="T13" fmla="*/ 193 h 193"/>
                <a:gd name="T14" fmla="*/ 280 w 280"/>
                <a:gd name="T15" fmla="*/ 186 h 193"/>
                <a:gd name="T16" fmla="*/ 280 w 280"/>
                <a:gd name="T17" fmla="*/ 6 h 193"/>
                <a:gd name="T18" fmla="*/ 12 w 280"/>
                <a:gd name="T19" fmla="*/ 12 h 193"/>
                <a:gd name="T20" fmla="*/ 268 w 280"/>
                <a:gd name="T21" fmla="*/ 12 h 193"/>
                <a:gd name="T22" fmla="*/ 268 w 280"/>
                <a:gd name="T23" fmla="*/ 159 h 193"/>
                <a:gd name="T24" fmla="*/ 12 w 280"/>
                <a:gd name="T25" fmla="*/ 159 h 193"/>
                <a:gd name="T26" fmla="*/ 12 w 280"/>
                <a:gd name="T27" fmla="*/ 1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0" h="193">
                  <a:moveTo>
                    <a:pt x="280" y="6"/>
                  </a:moveTo>
                  <a:cubicBezTo>
                    <a:pt x="280" y="3"/>
                    <a:pt x="277" y="0"/>
                    <a:pt x="27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0"/>
                    <a:pt x="3" y="193"/>
                    <a:pt x="7" y="193"/>
                  </a:cubicBezTo>
                  <a:cubicBezTo>
                    <a:pt x="273" y="193"/>
                    <a:pt x="273" y="193"/>
                    <a:pt x="273" y="193"/>
                  </a:cubicBezTo>
                  <a:cubicBezTo>
                    <a:pt x="277" y="193"/>
                    <a:pt x="280" y="190"/>
                    <a:pt x="280" y="186"/>
                  </a:cubicBezTo>
                  <a:lnTo>
                    <a:pt x="280" y="6"/>
                  </a:lnTo>
                  <a:close/>
                  <a:moveTo>
                    <a:pt x="12" y="12"/>
                  </a:moveTo>
                  <a:cubicBezTo>
                    <a:pt x="268" y="12"/>
                    <a:pt x="268" y="12"/>
                    <a:pt x="268" y="12"/>
                  </a:cubicBezTo>
                  <a:cubicBezTo>
                    <a:pt x="268" y="159"/>
                    <a:pt x="268" y="159"/>
                    <a:pt x="268" y="159"/>
                  </a:cubicBezTo>
                  <a:cubicBezTo>
                    <a:pt x="12" y="159"/>
                    <a:pt x="12" y="159"/>
                    <a:pt x="12" y="159"/>
                  </a:cubicBezTo>
                  <a:lnTo>
                    <a:pt x="12" y="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129" name="Freeform 20"/>
            <p:cNvSpPr>
              <a:spLocks/>
            </p:cNvSpPr>
            <p:nvPr/>
          </p:nvSpPr>
          <p:spPr bwMode="auto">
            <a:xfrm>
              <a:off x="3582" y="2369"/>
              <a:ext cx="228" cy="67"/>
            </a:xfrm>
            <a:custGeom>
              <a:avLst/>
              <a:gdLst>
                <a:gd name="T0" fmla="*/ 93 w 96"/>
                <a:gd name="T1" fmla="*/ 23 h 28"/>
                <a:gd name="T2" fmla="*/ 79 w 96"/>
                <a:gd name="T3" fmla="*/ 0 h 28"/>
                <a:gd name="T4" fmla="*/ 17 w 96"/>
                <a:gd name="T5" fmla="*/ 0 h 28"/>
                <a:gd name="T6" fmla="*/ 3 w 96"/>
                <a:gd name="T7" fmla="*/ 23 h 28"/>
                <a:gd name="T8" fmla="*/ 3 w 96"/>
                <a:gd name="T9" fmla="*/ 28 h 28"/>
                <a:gd name="T10" fmla="*/ 48 w 96"/>
                <a:gd name="T11" fmla="*/ 28 h 28"/>
                <a:gd name="T12" fmla="*/ 93 w 96"/>
                <a:gd name="T13" fmla="*/ 28 h 28"/>
                <a:gd name="T14" fmla="*/ 93 w 96"/>
                <a:gd name="T15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28">
                  <a:moveTo>
                    <a:pt x="93" y="23"/>
                  </a:moveTo>
                  <a:cubicBezTo>
                    <a:pt x="82" y="20"/>
                    <a:pt x="79" y="11"/>
                    <a:pt x="7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1"/>
                    <a:pt x="14" y="20"/>
                    <a:pt x="3" y="23"/>
                  </a:cubicBezTo>
                  <a:cubicBezTo>
                    <a:pt x="0" y="23"/>
                    <a:pt x="0" y="28"/>
                    <a:pt x="3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6" y="28"/>
                    <a:pt x="96" y="23"/>
                    <a:pt x="93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130" name="Freeform 21"/>
            <p:cNvSpPr>
              <a:spLocks noEditPoints="1"/>
            </p:cNvSpPr>
            <p:nvPr/>
          </p:nvSpPr>
          <p:spPr bwMode="auto">
            <a:xfrm>
              <a:off x="4096" y="1882"/>
              <a:ext cx="219" cy="554"/>
            </a:xfrm>
            <a:custGeom>
              <a:avLst/>
              <a:gdLst>
                <a:gd name="T0" fmla="*/ 80 w 92"/>
                <a:gd name="T1" fmla="*/ 0 h 232"/>
                <a:gd name="T2" fmla="*/ 68 w 92"/>
                <a:gd name="T3" fmla="*/ 0 h 232"/>
                <a:gd name="T4" fmla="*/ 24 w 92"/>
                <a:gd name="T5" fmla="*/ 0 h 232"/>
                <a:gd name="T6" fmla="*/ 12 w 92"/>
                <a:gd name="T7" fmla="*/ 0 h 232"/>
                <a:gd name="T8" fmla="*/ 0 w 92"/>
                <a:gd name="T9" fmla="*/ 12 h 232"/>
                <a:gd name="T10" fmla="*/ 0 w 92"/>
                <a:gd name="T11" fmla="*/ 20 h 232"/>
                <a:gd name="T12" fmla="*/ 0 w 92"/>
                <a:gd name="T13" fmla="*/ 24 h 232"/>
                <a:gd name="T14" fmla="*/ 0 w 92"/>
                <a:gd name="T15" fmla="*/ 208 h 232"/>
                <a:gd name="T16" fmla="*/ 0 w 92"/>
                <a:gd name="T17" fmla="*/ 212 h 232"/>
                <a:gd name="T18" fmla="*/ 0 w 92"/>
                <a:gd name="T19" fmla="*/ 220 h 232"/>
                <a:gd name="T20" fmla="*/ 12 w 92"/>
                <a:gd name="T21" fmla="*/ 232 h 232"/>
                <a:gd name="T22" fmla="*/ 24 w 92"/>
                <a:gd name="T23" fmla="*/ 232 h 232"/>
                <a:gd name="T24" fmla="*/ 68 w 92"/>
                <a:gd name="T25" fmla="*/ 232 h 232"/>
                <a:gd name="T26" fmla="*/ 80 w 92"/>
                <a:gd name="T27" fmla="*/ 232 h 232"/>
                <a:gd name="T28" fmla="*/ 92 w 92"/>
                <a:gd name="T29" fmla="*/ 220 h 232"/>
                <a:gd name="T30" fmla="*/ 92 w 92"/>
                <a:gd name="T31" fmla="*/ 212 h 232"/>
                <a:gd name="T32" fmla="*/ 92 w 92"/>
                <a:gd name="T33" fmla="*/ 208 h 232"/>
                <a:gd name="T34" fmla="*/ 92 w 92"/>
                <a:gd name="T35" fmla="*/ 24 h 232"/>
                <a:gd name="T36" fmla="*/ 92 w 92"/>
                <a:gd name="T37" fmla="*/ 20 h 232"/>
                <a:gd name="T38" fmla="*/ 92 w 92"/>
                <a:gd name="T39" fmla="*/ 12 h 232"/>
                <a:gd name="T40" fmla="*/ 80 w 92"/>
                <a:gd name="T41" fmla="*/ 0 h 232"/>
                <a:gd name="T42" fmla="*/ 84 w 92"/>
                <a:gd name="T43" fmla="*/ 220 h 232"/>
                <a:gd name="T44" fmla="*/ 80 w 92"/>
                <a:gd name="T45" fmla="*/ 224 h 232"/>
                <a:gd name="T46" fmla="*/ 68 w 92"/>
                <a:gd name="T47" fmla="*/ 224 h 232"/>
                <a:gd name="T48" fmla="*/ 24 w 92"/>
                <a:gd name="T49" fmla="*/ 224 h 232"/>
                <a:gd name="T50" fmla="*/ 12 w 92"/>
                <a:gd name="T51" fmla="*/ 224 h 232"/>
                <a:gd name="T52" fmla="*/ 8 w 92"/>
                <a:gd name="T53" fmla="*/ 220 h 232"/>
                <a:gd name="T54" fmla="*/ 8 w 92"/>
                <a:gd name="T55" fmla="*/ 212 h 232"/>
                <a:gd name="T56" fmla="*/ 84 w 92"/>
                <a:gd name="T57" fmla="*/ 212 h 232"/>
                <a:gd name="T58" fmla="*/ 84 w 92"/>
                <a:gd name="T59" fmla="*/ 220 h 232"/>
                <a:gd name="T60" fmla="*/ 8 w 92"/>
                <a:gd name="T61" fmla="*/ 20 h 232"/>
                <a:gd name="T62" fmla="*/ 8 w 92"/>
                <a:gd name="T63" fmla="*/ 12 h 232"/>
                <a:gd name="T64" fmla="*/ 12 w 92"/>
                <a:gd name="T65" fmla="*/ 8 h 232"/>
                <a:gd name="T66" fmla="*/ 24 w 92"/>
                <a:gd name="T67" fmla="*/ 8 h 232"/>
                <a:gd name="T68" fmla="*/ 68 w 92"/>
                <a:gd name="T69" fmla="*/ 8 h 232"/>
                <a:gd name="T70" fmla="*/ 80 w 92"/>
                <a:gd name="T71" fmla="*/ 8 h 232"/>
                <a:gd name="T72" fmla="*/ 84 w 92"/>
                <a:gd name="T73" fmla="*/ 12 h 232"/>
                <a:gd name="T74" fmla="*/ 84 w 92"/>
                <a:gd name="T75" fmla="*/ 20 h 232"/>
                <a:gd name="T76" fmla="*/ 8 w 92"/>
                <a:gd name="T77" fmla="*/ 2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" h="232">
                  <a:moveTo>
                    <a:pt x="80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7"/>
                    <a:pt x="0" y="1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5"/>
                    <a:pt x="6" y="232"/>
                    <a:pt x="12" y="232"/>
                  </a:cubicBezTo>
                  <a:cubicBezTo>
                    <a:pt x="24" y="232"/>
                    <a:pt x="24" y="232"/>
                    <a:pt x="24" y="232"/>
                  </a:cubicBezTo>
                  <a:cubicBezTo>
                    <a:pt x="68" y="232"/>
                    <a:pt x="68" y="232"/>
                    <a:pt x="68" y="232"/>
                  </a:cubicBezTo>
                  <a:cubicBezTo>
                    <a:pt x="80" y="232"/>
                    <a:pt x="80" y="232"/>
                    <a:pt x="80" y="232"/>
                  </a:cubicBezTo>
                  <a:cubicBezTo>
                    <a:pt x="86" y="232"/>
                    <a:pt x="92" y="225"/>
                    <a:pt x="92" y="220"/>
                  </a:cubicBezTo>
                  <a:cubicBezTo>
                    <a:pt x="92" y="212"/>
                    <a:pt x="92" y="212"/>
                    <a:pt x="92" y="212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2" y="7"/>
                    <a:pt x="86" y="0"/>
                    <a:pt x="80" y="0"/>
                  </a:cubicBezTo>
                  <a:close/>
                  <a:moveTo>
                    <a:pt x="84" y="220"/>
                  </a:moveTo>
                  <a:cubicBezTo>
                    <a:pt x="84" y="221"/>
                    <a:pt x="81" y="224"/>
                    <a:pt x="80" y="224"/>
                  </a:cubicBezTo>
                  <a:cubicBezTo>
                    <a:pt x="68" y="224"/>
                    <a:pt x="68" y="224"/>
                    <a:pt x="68" y="224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11" y="224"/>
                    <a:pt x="8" y="221"/>
                    <a:pt x="8" y="220"/>
                  </a:cubicBezTo>
                  <a:cubicBezTo>
                    <a:pt x="8" y="212"/>
                    <a:pt x="8" y="212"/>
                    <a:pt x="8" y="212"/>
                  </a:cubicBezTo>
                  <a:cubicBezTo>
                    <a:pt x="84" y="212"/>
                    <a:pt x="84" y="212"/>
                    <a:pt x="84" y="212"/>
                  </a:cubicBezTo>
                  <a:lnTo>
                    <a:pt x="84" y="220"/>
                  </a:lnTo>
                  <a:close/>
                  <a:moveTo>
                    <a:pt x="8" y="2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11" y="8"/>
                    <a:pt x="12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8"/>
                    <a:pt x="84" y="11"/>
                    <a:pt x="84" y="12"/>
                  </a:cubicBezTo>
                  <a:cubicBezTo>
                    <a:pt x="84" y="20"/>
                    <a:pt x="84" y="20"/>
                    <a:pt x="84" y="20"/>
                  </a:cubicBezTo>
                  <a:lnTo>
                    <a:pt x="8" y="2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</p:grpSp>
      <p:grpSp>
        <p:nvGrpSpPr>
          <p:cNvPr id="131" name="Group 24"/>
          <p:cNvGrpSpPr>
            <a:grpSpLocks noChangeAspect="1"/>
          </p:cNvGrpSpPr>
          <p:nvPr/>
        </p:nvGrpSpPr>
        <p:grpSpPr bwMode="auto">
          <a:xfrm>
            <a:off x="5148834" y="4938082"/>
            <a:ext cx="432490" cy="461729"/>
            <a:chOff x="3484" y="1783"/>
            <a:chExt cx="710" cy="758"/>
          </a:xfrm>
          <a:solidFill>
            <a:schemeClr val="bg1"/>
          </a:solidFill>
        </p:grpSpPr>
        <p:sp>
          <p:nvSpPr>
            <p:cNvPr id="132" name="Freeform 25"/>
            <p:cNvSpPr>
              <a:spLocks/>
            </p:cNvSpPr>
            <p:nvPr/>
          </p:nvSpPr>
          <p:spPr bwMode="auto">
            <a:xfrm>
              <a:off x="3484" y="2031"/>
              <a:ext cx="710" cy="510"/>
            </a:xfrm>
            <a:custGeom>
              <a:avLst/>
              <a:gdLst>
                <a:gd name="T0" fmla="*/ 244 w 298"/>
                <a:gd name="T1" fmla="*/ 0 h 214"/>
                <a:gd name="T2" fmla="*/ 298 w 298"/>
                <a:gd name="T3" fmla="*/ 51 h 214"/>
                <a:gd name="T4" fmla="*/ 298 w 298"/>
                <a:gd name="T5" fmla="*/ 194 h 214"/>
                <a:gd name="T6" fmla="*/ 297 w 298"/>
                <a:gd name="T7" fmla="*/ 214 h 214"/>
                <a:gd name="T8" fmla="*/ 257 w 298"/>
                <a:gd name="T9" fmla="*/ 214 h 214"/>
                <a:gd name="T10" fmla="*/ 144 w 298"/>
                <a:gd name="T11" fmla="*/ 214 h 214"/>
                <a:gd name="T12" fmla="*/ 144 w 298"/>
                <a:gd name="T13" fmla="*/ 75 h 214"/>
                <a:gd name="T14" fmla="*/ 137 w 298"/>
                <a:gd name="T15" fmla="*/ 75 h 214"/>
                <a:gd name="T16" fmla="*/ 109 w 298"/>
                <a:gd name="T17" fmla="*/ 117 h 214"/>
                <a:gd name="T18" fmla="*/ 87 w 298"/>
                <a:gd name="T19" fmla="*/ 127 h 214"/>
                <a:gd name="T20" fmla="*/ 20 w 298"/>
                <a:gd name="T21" fmla="*/ 127 h 214"/>
                <a:gd name="T22" fmla="*/ 0 w 298"/>
                <a:gd name="T23" fmla="*/ 107 h 214"/>
                <a:gd name="T24" fmla="*/ 20 w 298"/>
                <a:gd name="T25" fmla="*/ 87 h 214"/>
                <a:gd name="T26" fmla="*/ 81 w 298"/>
                <a:gd name="T27" fmla="*/ 87 h 214"/>
                <a:gd name="T28" fmla="*/ 123 w 298"/>
                <a:gd name="T29" fmla="*/ 23 h 214"/>
                <a:gd name="T30" fmla="*/ 169 w 298"/>
                <a:gd name="T31" fmla="*/ 0 h 214"/>
                <a:gd name="T32" fmla="*/ 201 w 298"/>
                <a:gd name="T33" fmla="*/ 64 h 214"/>
                <a:gd name="T34" fmla="*/ 201 w 298"/>
                <a:gd name="T35" fmla="*/ 139 h 214"/>
                <a:gd name="T36" fmla="*/ 191 w 298"/>
                <a:gd name="T37" fmla="*/ 153 h 214"/>
                <a:gd name="T38" fmla="*/ 207 w 298"/>
                <a:gd name="T39" fmla="*/ 169 h 214"/>
                <a:gd name="T40" fmla="*/ 223 w 298"/>
                <a:gd name="T41" fmla="*/ 153 h 214"/>
                <a:gd name="T42" fmla="*/ 213 w 298"/>
                <a:gd name="T43" fmla="*/ 139 h 214"/>
                <a:gd name="T44" fmla="*/ 213 w 298"/>
                <a:gd name="T45" fmla="*/ 64 h 214"/>
                <a:gd name="T46" fmla="*/ 244 w 298"/>
                <a:gd name="T47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8" h="214">
                  <a:moveTo>
                    <a:pt x="244" y="0"/>
                  </a:moveTo>
                  <a:cubicBezTo>
                    <a:pt x="278" y="0"/>
                    <a:pt x="298" y="20"/>
                    <a:pt x="298" y="51"/>
                  </a:cubicBezTo>
                  <a:cubicBezTo>
                    <a:pt x="298" y="194"/>
                    <a:pt x="298" y="194"/>
                    <a:pt x="298" y="194"/>
                  </a:cubicBezTo>
                  <a:cubicBezTo>
                    <a:pt x="298" y="205"/>
                    <a:pt x="297" y="214"/>
                    <a:pt x="297" y="214"/>
                  </a:cubicBezTo>
                  <a:cubicBezTo>
                    <a:pt x="257" y="214"/>
                    <a:pt x="257" y="214"/>
                    <a:pt x="257" y="214"/>
                  </a:cubicBezTo>
                  <a:cubicBezTo>
                    <a:pt x="144" y="214"/>
                    <a:pt x="144" y="214"/>
                    <a:pt x="144" y="214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4" y="124"/>
                    <a:pt x="95" y="127"/>
                    <a:pt x="87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9" y="127"/>
                    <a:pt x="0" y="118"/>
                    <a:pt x="0" y="107"/>
                  </a:cubicBezTo>
                  <a:cubicBezTo>
                    <a:pt x="0" y="96"/>
                    <a:pt x="9" y="87"/>
                    <a:pt x="20" y="87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123" y="23"/>
                    <a:pt x="123" y="23"/>
                    <a:pt x="123" y="23"/>
                  </a:cubicBezTo>
                  <a:cubicBezTo>
                    <a:pt x="134" y="8"/>
                    <a:pt x="152" y="0"/>
                    <a:pt x="169" y="0"/>
                  </a:cubicBezTo>
                  <a:cubicBezTo>
                    <a:pt x="169" y="45"/>
                    <a:pt x="180" y="64"/>
                    <a:pt x="201" y="64"/>
                  </a:cubicBezTo>
                  <a:cubicBezTo>
                    <a:pt x="201" y="139"/>
                    <a:pt x="201" y="139"/>
                    <a:pt x="201" y="139"/>
                  </a:cubicBezTo>
                  <a:cubicBezTo>
                    <a:pt x="195" y="141"/>
                    <a:pt x="191" y="147"/>
                    <a:pt x="191" y="153"/>
                  </a:cubicBezTo>
                  <a:cubicBezTo>
                    <a:pt x="191" y="162"/>
                    <a:pt x="198" y="169"/>
                    <a:pt x="207" y="169"/>
                  </a:cubicBezTo>
                  <a:cubicBezTo>
                    <a:pt x="216" y="169"/>
                    <a:pt x="223" y="162"/>
                    <a:pt x="223" y="153"/>
                  </a:cubicBezTo>
                  <a:cubicBezTo>
                    <a:pt x="223" y="147"/>
                    <a:pt x="219" y="141"/>
                    <a:pt x="213" y="13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233" y="64"/>
                    <a:pt x="244" y="45"/>
                    <a:pt x="244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133" name="Freeform 26"/>
            <p:cNvSpPr>
              <a:spLocks/>
            </p:cNvSpPr>
            <p:nvPr/>
          </p:nvSpPr>
          <p:spPr bwMode="auto">
            <a:xfrm>
              <a:off x="3917" y="2031"/>
              <a:ext cx="120" cy="124"/>
            </a:xfrm>
            <a:custGeom>
              <a:avLst/>
              <a:gdLst>
                <a:gd name="T0" fmla="*/ 50 w 50"/>
                <a:gd name="T1" fmla="*/ 0 h 52"/>
                <a:gd name="T2" fmla="*/ 25 w 50"/>
                <a:gd name="T3" fmla="*/ 52 h 52"/>
                <a:gd name="T4" fmla="*/ 0 w 50"/>
                <a:gd name="T5" fmla="*/ 0 h 52"/>
                <a:gd name="T6" fmla="*/ 50 w 50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2">
                  <a:moveTo>
                    <a:pt x="50" y="0"/>
                  </a:moveTo>
                  <a:cubicBezTo>
                    <a:pt x="49" y="46"/>
                    <a:pt x="41" y="52"/>
                    <a:pt x="25" y="52"/>
                  </a:cubicBezTo>
                  <a:cubicBezTo>
                    <a:pt x="8" y="52"/>
                    <a:pt x="0" y="46"/>
                    <a:pt x="0" y="0"/>
                  </a:cubicBez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134" name="Oval 27"/>
            <p:cNvSpPr>
              <a:spLocks noChangeArrowheads="1"/>
            </p:cNvSpPr>
            <p:nvPr/>
          </p:nvSpPr>
          <p:spPr bwMode="auto">
            <a:xfrm>
              <a:off x="3867" y="1783"/>
              <a:ext cx="217" cy="22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</p:grpSp>
      <p:grpSp>
        <p:nvGrpSpPr>
          <p:cNvPr id="135" name="Group 30"/>
          <p:cNvGrpSpPr>
            <a:grpSpLocks noChangeAspect="1"/>
          </p:cNvGrpSpPr>
          <p:nvPr/>
        </p:nvGrpSpPr>
        <p:grpSpPr bwMode="auto">
          <a:xfrm>
            <a:off x="4078422" y="4386886"/>
            <a:ext cx="575714" cy="373583"/>
            <a:chOff x="3363" y="1850"/>
            <a:chExt cx="957" cy="621"/>
          </a:xfrm>
          <a:solidFill>
            <a:schemeClr val="bg1"/>
          </a:solidFill>
        </p:grpSpPr>
        <p:sp>
          <p:nvSpPr>
            <p:cNvPr id="136" name="Freeform 31"/>
            <p:cNvSpPr>
              <a:spLocks/>
            </p:cNvSpPr>
            <p:nvPr/>
          </p:nvSpPr>
          <p:spPr bwMode="auto">
            <a:xfrm>
              <a:off x="3427" y="2086"/>
              <a:ext cx="264" cy="57"/>
            </a:xfrm>
            <a:custGeom>
              <a:avLst/>
              <a:gdLst>
                <a:gd name="T0" fmla="*/ 109 w 111"/>
                <a:gd name="T1" fmla="*/ 24 h 24"/>
                <a:gd name="T2" fmla="*/ 2 w 111"/>
                <a:gd name="T3" fmla="*/ 19 h 24"/>
                <a:gd name="T4" fmla="*/ 0 w 111"/>
                <a:gd name="T5" fmla="*/ 14 h 24"/>
                <a:gd name="T6" fmla="*/ 111 w 111"/>
                <a:gd name="T7" fmla="*/ 19 h 24"/>
                <a:gd name="T8" fmla="*/ 109 w 11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">
                  <a:moveTo>
                    <a:pt x="109" y="24"/>
                  </a:moveTo>
                  <a:cubicBezTo>
                    <a:pt x="69" y="7"/>
                    <a:pt x="34" y="6"/>
                    <a:pt x="2" y="1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3" y="0"/>
                    <a:pt x="69" y="2"/>
                    <a:pt x="111" y="19"/>
                  </a:cubicBezTo>
                  <a:lnTo>
                    <a:pt x="109" y="2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137" name="Freeform 32"/>
            <p:cNvSpPr>
              <a:spLocks/>
            </p:cNvSpPr>
            <p:nvPr/>
          </p:nvSpPr>
          <p:spPr bwMode="auto">
            <a:xfrm>
              <a:off x="3427" y="2163"/>
              <a:ext cx="264" cy="54"/>
            </a:xfrm>
            <a:custGeom>
              <a:avLst/>
              <a:gdLst>
                <a:gd name="T0" fmla="*/ 111 w 111"/>
                <a:gd name="T1" fmla="*/ 19 h 23"/>
                <a:gd name="T2" fmla="*/ 0 w 111"/>
                <a:gd name="T3" fmla="*/ 14 h 23"/>
                <a:gd name="T4" fmla="*/ 2 w 111"/>
                <a:gd name="T5" fmla="*/ 19 h 23"/>
                <a:gd name="T6" fmla="*/ 109 w 111"/>
                <a:gd name="T7" fmla="*/ 23 h 23"/>
                <a:gd name="T8" fmla="*/ 111 w 111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3">
                  <a:moveTo>
                    <a:pt x="111" y="19"/>
                  </a:moveTo>
                  <a:cubicBezTo>
                    <a:pt x="70" y="2"/>
                    <a:pt x="33" y="0"/>
                    <a:pt x="0" y="14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4" y="6"/>
                    <a:pt x="69" y="7"/>
                    <a:pt x="109" y="23"/>
                  </a:cubicBezTo>
                  <a:lnTo>
                    <a:pt x="111" y="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138" name="Freeform 33"/>
            <p:cNvSpPr>
              <a:spLocks/>
            </p:cNvSpPr>
            <p:nvPr/>
          </p:nvSpPr>
          <p:spPr bwMode="auto">
            <a:xfrm>
              <a:off x="3427" y="2010"/>
              <a:ext cx="264" cy="57"/>
            </a:xfrm>
            <a:custGeom>
              <a:avLst/>
              <a:gdLst>
                <a:gd name="T0" fmla="*/ 111 w 111"/>
                <a:gd name="T1" fmla="*/ 19 h 24"/>
                <a:gd name="T2" fmla="*/ 0 w 111"/>
                <a:gd name="T3" fmla="*/ 14 h 24"/>
                <a:gd name="T4" fmla="*/ 2 w 111"/>
                <a:gd name="T5" fmla="*/ 19 h 24"/>
                <a:gd name="T6" fmla="*/ 109 w 111"/>
                <a:gd name="T7" fmla="*/ 24 h 24"/>
                <a:gd name="T8" fmla="*/ 111 w 111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">
                  <a:moveTo>
                    <a:pt x="111" y="19"/>
                  </a:moveTo>
                  <a:cubicBezTo>
                    <a:pt x="70" y="2"/>
                    <a:pt x="33" y="0"/>
                    <a:pt x="0" y="14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4" y="6"/>
                    <a:pt x="69" y="7"/>
                    <a:pt x="109" y="24"/>
                  </a:cubicBezTo>
                  <a:lnTo>
                    <a:pt x="111" y="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139" name="Freeform 34"/>
            <p:cNvSpPr>
              <a:spLocks noEditPoints="1"/>
            </p:cNvSpPr>
            <p:nvPr/>
          </p:nvSpPr>
          <p:spPr bwMode="auto">
            <a:xfrm>
              <a:off x="3363" y="1852"/>
              <a:ext cx="788" cy="619"/>
            </a:xfrm>
            <a:custGeom>
              <a:avLst/>
              <a:gdLst>
                <a:gd name="T0" fmla="*/ 315 w 331"/>
                <a:gd name="T1" fmla="*/ 148 h 259"/>
                <a:gd name="T2" fmla="*/ 315 w 331"/>
                <a:gd name="T3" fmla="*/ 236 h 259"/>
                <a:gd name="T4" fmla="*/ 177 w 331"/>
                <a:gd name="T5" fmla="*/ 239 h 259"/>
                <a:gd name="T6" fmla="*/ 177 w 331"/>
                <a:gd name="T7" fmla="*/ 83 h 259"/>
                <a:gd name="T8" fmla="*/ 259 w 331"/>
                <a:gd name="T9" fmla="*/ 41 h 259"/>
                <a:gd name="T10" fmla="*/ 293 w 331"/>
                <a:gd name="T11" fmla="*/ 46 h 259"/>
                <a:gd name="T12" fmla="*/ 308 w 331"/>
                <a:gd name="T13" fmla="*/ 30 h 259"/>
                <a:gd name="T14" fmla="*/ 167 w 331"/>
                <a:gd name="T15" fmla="*/ 49 h 259"/>
                <a:gd name="T16" fmla="*/ 0 w 331"/>
                <a:gd name="T17" fmla="*/ 39 h 259"/>
                <a:gd name="T18" fmla="*/ 0 w 331"/>
                <a:gd name="T19" fmla="*/ 66 h 259"/>
                <a:gd name="T20" fmla="*/ 0 w 331"/>
                <a:gd name="T21" fmla="*/ 253 h 259"/>
                <a:gd name="T22" fmla="*/ 137 w 331"/>
                <a:gd name="T23" fmla="*/ 253 h 259"/>
                <a:gd name="T24" fmla="*/ 165 w 331"/>
                <a:gd name="T25" fmla="*/ 259 h 259"/>
                <a:gd name="T26" fmla="*/ 194 w 331"/>
                <a:gd name="T27" fmla="*/ 253 h 259"/>
                <a:gd name="T28" fmla="*/ 331 w 331"/>
                <a:gd name="T29" fmla="*/ 253 h 259"/>
                <a:gd name="T30" fmla="*/ 331 w 331"/>
                <a:gd name="T31" fmla="*/ 132 h 259"/>
                <a:gd name="T32" fmla="*/ 315 w 331"/>
                <a:gd name="T33" fmla="*/ 148 h 259"/>
                <a:gd name="T34" fmla="*/ 155 w 331"/>
                <a:gd name="T35" fmla="*/ 239 h 259"/>
                <a:gd name="T36" fmla="*/ 17 w 331"/>
                <a:gd name="T37" fmla="*/ 236 h 259"/>
                <a:gd name="T38" fmla="*/ 17 w 331"/>
                <a:gd name="T39" fmla="*/ 54 h 259"/>
                <a:gd name="T40" fmla="*/ 73 w 331"/>
                <a:gd name="T41" fmla="*/ 41 h 259"/>
                <a:gd name="T42" fmla="*/ 155 w 331"/>
                <a:gd name="T43" fmla="*/ 83 h 259"/>
                <a:gd name="T44" fmla="*/ 155 w 331"/>
                <a:gd name="T45" fmla="*/ 23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1" h="259">
                  <a:moveTo>
                    <a:pt x="315" y="148"/>
                  </a:moveTo>
                  <a:cubicBezTo>
                    <a:pt x="315" y="236"/>
                    <a:pt x="315" y="236"/>
                    <a:pt x="315" y="236"/>
                  </a:cubicBezTo>
                  <a:cubicBezTo>
                    <a:pt x="241" y="189"/>
                    <a:pt x="177" y="232"/>
                    <a:pt x="177" y="239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7" y="56"/>
                    <a:pt x="213" y="41"/>
                    <a:pt x="259" y="41"/>
                  </a:cubicBezTo>
                  <a:cubicBezTo>
                    <a:pt x="271" y="41"/>
                    <a:pt x="283" y="43"/>
                    <a:pt x="293" y="46"/>
                  </a:cubicBezTo>
                  <a:cubicBezTo>
                    <a:pt x="308" y="30"/>
                    <a:pt x="308" y="30"/>
                    <a:pt x="308" y="30"/>
                  </a:cubicBezTo>
                  <a:cubicBezTo>
                    <a:pt x="233" y="7"/>
                    <a:pt x="175" y="41"/>
                    <a:pt x="167" y="49"/>
                  </a:cubicBezTo>
                  <a:cubicBezTo>
                    <a:pt x="155" y="38"/>
                    <a:pt x="90" y="0"/>
                    <a:pt x="0" y="39"/>
                  </a:cubicBezTo>
                  <a:cubicBezTo>
                    <a:pt x="0" y="39"/>
                    <a:pt x="0" y="50"/>
                    <a:pt x="0" y="66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137" y="253"/>
                    <a:pt x="137" y="253"/>
                    <a:pt x="137" y="253"/>
                  </a:cubicBezTo>
                  <a:cubicBezTo>
                    <a:pt x="141" y="257"/>
                    <a:pt x="152" y="259"/>
                    <a:pt x="165" y="259"/>
                  </a:cubicBezTo>
                  <a:cubicBezTo>
                    <a:pt x="178" y="259"/>
                    <a:pt x="189" y="257"/>
                    <a:pt x="194" y="253"/>
                  </a:cubicBezTo>
                  <a:cubicBezTo>
                    <a:pt x="331" y="253"/>
                    <a:pt x="331" y="253"/>
                    <a:pt x="331" y="253"/>
                  </a:cubicBezTo>
                  <a:cubicBezTo>
                    <a:pt x="331" y="132"/>
                    <a:pt x="331" y="132"/>
                    <a:pt x="331" y="132"/>
                  </a:cubicBezTo>
                  <a:lnTo>
                    <a:pt x="315" y="148"/>
                  </a:lnTo>
                  <a:close/>
                  <a:moveTo>
                    <a:pt x="155" y="239"/>
                  </a:moveTo>
                  <a:cubicBezTo>
                    <a:pt x="155" y="232"/>
                    <a:pt x="91" y="189"/>
                    <a:pt x="17" y="236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32" y="46"/>
                    <a:pt x="51" y="41"/>
                    <a:pt x="73" y="41"/>
                  </a:cubicBezTo>
                  <a:cubicBezTo>
                    <a:pt x="118" y="41"/>
                    <a:pt x="155" y="56"/>
                    <a:pt x="155" y="83"/>
                  </a:cubicBezTo>
                  <a:lnTo>
                    <a:pt x="155" y="23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140" name="Freeform 35"/>
            <p:cNvSpPr>
              <a:spLocks/>
            </p:cNvSpPr>
            <p:nvPr/>
          </p:nvSpPr>
          <p:spPr bwMode="auto">
            <a:xfrm>
              <a:off x="3808" y="2100"/>
              <a:ext cx="124" cy="43"/>
            </a:xfrm>
            <a:custGeom>
              <a:avLst/>
              <a:gdLst>
                <a:gd name="T0" fmla="*/ 0 w 52"/>
                <a:gd name="T1" fmla="*/ 13 h 18"/>
                <a:gd name="T2" fmla="*/ 2 w 52"/>
                <a:gd name="T3" fmla="*/ 18 h 18"/>
                <a:gd name="T4" fmla="*/ 50 w 52"/>
                <a:gd name="T5" fmla="*/ 6 h 18"/>
                <a:gd name="T6" fmla="*/ 52 w 52"/>
                <a:gd name="T7" fmla="*/ 0 h 18"/>
                <a:gd name="T8" fmla="*/ 0 w 52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8">
                  <a:moveTo>
                    <a:pt x="0" y="13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18" y="11"/>
                    <a:pt x="34" y="8"/>
                    <a:pt x="50" y="6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35" y="2"/>
                    <a:pt x="17" y="6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141" name="Freeform 36"/>
            <p:cNvSpPr>
              <a:spLocks/>
            </p:cNvSpPr>
            <p:nvPr/>
          </p:nvSpPr>
          <p:spPr bwMode="auto">
            <a:xfrm>
              <a:off x="3808" y="2182"/>
              <a:ext cx="93" cy="35"/>
            </a:xfrm>
            <a:custGeom>
              <a:avLst/>
              <a:gdLst>
                <a:gd name="T0" fmla="*/ 0 w 39"/>
                <a:gd name="T1" fmla="*/ 11 h 15"/>
                <a:gd name="T2" fmla="*/ 2 w 39"/>
                <a:gd name="T3" fmla="*/ 15 h 15"/>
                <a:gd name="T4" fmla="*/ 36 w 39"/>
                <a:gd name="T5" fmla="*/ 5 h 15"/>
                <a:gd name="T6" fmla="*/ 39 w 39"/>
                <a:gd name="T7" fmla="*/ 0 h 15"/>
                <a:gd name="T8" fmla="*/ 0 w 39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5">
                  <a:moveTo>
                    <a:pt x="0" y="11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3" y="11"/>
                    <a:pt x="25" y="8"/>
                    <a:pt x="36" y="5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6" y="2"/>
                    <a:pt x="13" y="5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142" name="Freeform 37"/>
            <p:cNvSpPr>
              <a:spLocks/>
            </p:cNvSpPr>
            <p:nvPr/>
          </p:nvSpPr>
          <p:spPr bwMode="auto">
            <a:xfrm>
              <a:off x="3808" y="2019"/>
              <a:ext cx="190" cy="48"/>
            </a:xfrm>
            <a:custGeom>
              <a:avLst/>
              <a:gdLst>
                <a:gd name="T0" fmla="*/ 0 w 80"/>
                <a:gd name="T1" fmla="*/ 15 h 20"/>
                <a:gd name="T2" fmla="*/ 2 w 80"/>
                <a:gd name="T3" fmla="*/ 20 h 20"/>
                <a:gd name="T4" fmla="*/ 75 w 80"/>
                <a:gd name="T5" fmla="*/ 7 h 20"/>
                <a:gd name="T6" fmla="*/ 80 w 80"/>
                <a:gd name="T7" fmla="*/ 2 h 20"/>
                <a:gd name="T8" fmla="*/ 0 w 80"/>
                <a:gd name="T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0">
                  <a:moveTo>
                    <a:pt x="0" y="15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26" y="10"/>
                    <a:pt x="51" y="6"/>
                    <a:pt x="75" y="7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54" y="0"/>
                    <a:pt x="27" y="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143" name="Freeform 38"/>
            <p:cNvSpPr>
              <a:spLocks noEditPoints="1"/>
            </p:cNvSpPr>
            <p:nvPr/>
          </p:nvSpPr>
          <p:spPr bwMode="auto">
            <a:xfrm>
              <a:off x="3896" y="1850"/>
              <a:ext cx="424" cy="425"/>
            </a:xfrm>
            <a:custGeom>
              <a:avLst/>
              <a:gdLst>
                <a:gd name="T0" fmla="*/ 174 w 178"/>
                <a:gd name="T1" fmla="*/ 34 h 178"/>
                <a:gd name="T2" fmla="*/ 144 w 178"/>
                <a:gd name="T3" fmla="*/ 4 h 178"/>
                <a:gd name="T4" fmla="*/ 125 w 178"/>
                <a:gd name="T5" fmla="*/ 7 h 178"/>
                <a:gd name="T6" fmla="*/ 28 w 178"/>
                <a:gd name="T7" fmla="*/ 104 h 178"/>
                <a:gd name="T8" fmla="*/ 18 w 178"/>
                <a:gd name="T9" fmla="*/ 129 h 178"/>
                <a:gd name="T10" fmla="*/ 10 w 178"/>
                <a:gd name="T11" fmla="*/ 150 h 178"/>
                <a:gd name="T12" fmla="*/ 7 w 178"/>
                <a:gd name="T13" fmla="*/ 155 h 178"/>
                <a:gd name="T14" fmla="*/ 3 w 178"/>
                <a:gd name="T15" fmla="*/ 167 h 178"/>
                <a:gd name="T16" fmla="*/ 10 w 178"/>
                <a:gd name="T17" fmla="*/ 175 h 178"/>
                <a:gd name="T18" fmla="*/ 22 w 178"/>
                <a:gd name="T19" fmla="*/ 170 h 178"/>
                <a:gd name="T20" fmla="*/ 28 w 178"/>
                <a:gd name="T21" fmla="*/ 168 h 178"/>
                <a:gd name="T22" fmla="*/ 49 w 178"/>
                <a:gd name="T23" fmla="*/ 159 h 178"/>
                <a:gd name="T24" fmla="*/ 73 w 178"/>
                <a:gd name="T25" fmla="*/ 149 h 178"/>
                <a:gd name="T26" fmla="*/ 170 w 178"/>
                <a:gd name="T27" fmla="*/ 52 h 178"/>
                <a:gd name="T28" fmla="*/ 174 w 178"/>
                <a:gd name="T29" fmla="*/ 34 h 178"/>
                <a:gd name="T30" fmla="*/ 46 w 178"/>
                <a:gd name="T31" fmla="*/ 152 h 178"/>
                <a:gd name="T32" fmla="*/ 30 w 178"/>
                <a:gd name="T33" fmla="*/ 158 h 178"/>
                <a:gd name="T34" fmla="*/ 19 w 178"/>
                <a:gd name="T35" fmla="*/ 148 h 178"/>
                <a:gd name="T36" fmla="*/ 22 w 178"/>
                <a:gd name="T37" fmla="*/ 140 h 178"/>
                <a:gd name="T38" fmla="*/ 26 w 178"/>
                <a:gd name="T39" fmla="*/ 132 h 178"/>
                <a:gd name="T40" fmla="*/ 31 w 178"/>
                <a:gd name="T41" fmla="*/ 118 h 178"/>
                <a:gd name="T42" fmla="*/ 59 w 178"/>
                <a:gd name="T43" fmla="*/ 146 h 178"/>
                <a:gd name="T44" fmla="*/ 46 w 178"/>
                <a:gd name="T45" fmla="*/ 15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178">
                  <a:moveTo>
                    <a:pt x="174" y="34"/>
                  </a:moveTo>
                  <a:cubicBezTo>
                    <a:pt x="144" y="4"/>
                    <a:pt x="144" y="4"/>
                    <a:pt x="144" y="4"/>
                  </a:cubicBezTo>
                  <a:cubicBezTo>
                    <a:pt x="139" y="0"/>
                    <a:pt x="131" y="1"/>
                    <a:pt x="125" y="7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16" y="135"/>
                    <a:pt x="13" y="143"/>
                    <a:pt x="10" y="150"/>
                  </a:cubicBezTo>
                  <a:cubicBezTo>
                    <a:pt x="9" y="152"/>
                    <a:pt x="8" y="154"/>
                    <a:pt x="7" y="155"/>
                  </a:cubicBezTo>
                  <a:cubicBezTo>
                    <a:pt x="3" y="167"/>
                    <a:pt x="3" y="167"/>
                    <a:pt x="3" y="167"/>
                  </a:cubicBezTo>
                  <a:cubicBezTo>
                    <a:pt x="0" y="174"/>
                    <a:pt x="3" y="178"/>
                    <a:pt x="10" y="175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4" y="169"/>
                    <a:pt x="26" y="169"/>
                    <a:pt x="28" y="168"/>
                  </a:cubicBezTo>
                  <a:cubicBezTo>
                    <a:pt x="35" y="165"/>
                    <a:pt x="43" y="162"/>
                    <a:pt x="49" y="159"/>
                  </a:cubicBezTo>
                  <a:cubicBezTo>
                    <a:pt x="73" y="149"/>
                    <a:pt x="73" y="149"/>
                    <a:pt x="73" y="149"/>
                  </a:cubicBezTo>
                  <a:cubicBezTo>
                    <a:pt x="170" y="52"/>
                    <a:pt x="170" y="52"/>
                    <a:pt x="170" y="52"/>
                  </a:cubicBezTo>
                  <a:cubicBezTo>
                    <a:pt x="176" y="46"/>
                    <a:pt x="178" y="38"/>
                    <a:pt x="174" y="34"/>
                  </a:cubicBezTo>
                  <a:close/>
                  <a:moveTo>
                    <a:pt x="46" y="152"/>
                  </a:moveTo>
                  <a:cubicBezTo>
                    <a:pt x="30" y="158"/>
                    <a:pt x="30" y="158"/>
                    <a:pt x="30" y="158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59" y="146"/>
                    <a:pt x="59" y="146"/>
                    <a:pt x="59" y="146"/>
                  </a:cubicBezTo>
                  <a:lnTo>
                    <a:pt x="46" y="15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PF Din Text Cond Pro Light" panose="02000000000000000000" pitchFamily="2" charset="0"/>
                <a:cs typeface="+mn-cs"/>
              </a:endParaRPr>
            </a:p>
          </p:txBody>
        </p:sp>
      </p:grpSp>
      <p:sp>
        <p:nvSpPr>
          <p:cNvPr id="30742" name="Freeform 42"/>
          <p:cNvSpPr>
            <a:spLocks noEditPoints="1"/>
          </p:cNvSpPr>
          <p:nvPr/>
        </p:nvSpPr>
        <p:spPr bwMode="auto">
          <a:xfrm>
            <a:off x="6332538" y="4938713"/>
            <a:ext cx="488950" cy="487362"/>
          </a:xfrm>
          <a:custGeom>
            <a:avLst/>
            <a:gdLst>
              <a:gd name="T0" fmla="*/ 580930958 w 402"/>
              <a:gd name="T1" fmla="*/ 365401519 h 402"/>
              <a:gd name="T2" fmla="*/ 580930958 w 402"/>
              <a:gd name="T3" fmla="*/ 415497953 h 402"/>
              <a:gd name="T4" fmla="*/ 416851794 w 402"/>
              <a:gd name="T5" fmla="*/ 579044224 h 402"/>
              <a:gd name="T6" fmla="*/ 366592128 w 402"/>
              <a:gd name="T7" fmla="*/ 579044224 h 402"/>
              <a:gd name="T8" fmla="*/ 7391416 w 402"/>
              <a:gd name="T9" fmla="*/ 222483186 h 402"/>
              <a:gd name="T10" fmla="*/ 0 w 402"/>
              <a:gd name="T11" fmla="*/ 204802377 h 402"/>
              <a:gd name="T12" fmla="*/ 0 w 402"/>
              <a:gd name="T13" fmla="*/ 176806954 h 402"/>
              <a:gd name="T14" fmla="*/ 2956810 w 402"/>
              <a:gd name="T15" fmla="*/ 173860961 h 402"/>
              <a:gd name="T16" fmla="*/ 44346068 w 402"/>
              <a:gd name="T17" fmla="*/ 173860961 h 402"/>
              <a:gd name="T18" fmla="*/ 44346068 w 402"/>
              <a:gd name="T19" fmla="*/ 134079103 h 402"/>
              <a:gd name="T20" fmla="*/ 45823864 w 402"/>
              <a:gd name="T21" fmla="*/ 131131897 h 402"/>
              <a:gd name="T22" fmla="*/ 87213123 w 402"/>
              <a:gd name="T23" fmla="*/ 131131897 h 402"/>
              <a:gd name="T24" fmla="*/ 87213123 w 402"/>
              <a:gd name="T25" fmla="*/ 89877080 h 402"/>
              <a:gd name="T26" fmla="*/ 90169932 w 402"/>
              <a:gd name="T27" fmla="*/ 86929874 h 402"/>
              <a:gd name="T28" fmla="*/ 131559172 w 402"/>
              <a:gd name="T29" fmla="*/ 86929874 h 402"/>
              <a:gd name="T30" fmla="*/ 131559172 w 402"/>
              <a:gd name="T31" fmla="*/ 45675038 h 402"/>
              <a:gd name="T32" fmla="*/ 134515980 w 402"/>
              <a:gd name="T33" fmla="*/ 44202042 h 402"/>
              <a:gd name="T34" fmla="*/ 174427462 w 402"/>
              <a:gd name="T35" fmla="*/ 44202042 h 402"/>
              <a:gd name="T36" fmla="*/ 174427462 w 402"/>
              <a:gd name="T37" fmla="*/ 2947207 h 402"/>
              <a:gd name="T38" fmla="*/ 177383055 w 402"/>
              <a:gd name="T39" fmla="*/ 0 h 402"/>
              <a:gd name="T40" fmla="*/ 205469696 w 402"/>
              <a:gd name="T41" fmla="*/ 0 h 402"/>
              <a:gd name="T42" fmla="*/ 223208116 w 402"/>
              <a:gd name="T43" fmla="*/ 7367410 h 402"/>
              <a:gd name="T44" fmla="*/ 580930958 w 402"/>
              <a:gd name="T45" fmla="*/ 365401519 h 402"/>
              <a:gd name="T46" fmla="*/ 258683739 w 402"/>
              <a:gd name="T47" fmla="*/ 175333958 h 402"/>
              <a:gd name="T48" fmla="*/ 175905258 w 402"/>
              <a:gd name="T49" fmla="*/ 175333958 h 402"/>
              <a:gd name="T50" fmla="*/ 175905258 w 402"/>
              <a:gd name="T51" fmla="*/ 257843592 h 402"/>
              <a:gd name="T52" fmla="*/ 258683739 w 402"/>
              <a:gd name="T53" fmla="*/ 257843592 h 402"/>
              <a:gd name="T54" fmla="*/ 258683739 w 402"/>
              <a:gd name="T55" fmla="*/ 175333958 h 40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402"/>
              <a:gd name="T85" fmla="*/ 0 h 402"/>
              <a:gd name="T86" fmla="*/ 402 w 402"/>
              <a:gd name="T87" fmla="*/ 402 h 40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402" h="402">
                <a:moveTo>
                  <a:pt x="393" y="248"/>
                </a:moveTo>
                <a:cubicBezTo>
                  <a:pt x="402" y="256"/>
                  <a:pt x="402" y="274"/>
                  <a:pt x="393" y="282"/>
                </a:cubicBezTo>
                <a:cubicBezTo>
                  <a:pt x="282" y="393"/>
                  <a:pt x="282" y="393"/>
                  <a:pt x="282" y="393"/>
                </a:cubicBezTo>
                <a:cubicBezTo>
                  <a:pt x="274" y="402"/>
                  <a:pt x="256" y="402"/>
                  <a:pt x="248" y="393"/>
                </a:cubicBezTo>
                <a:cubicBezTo>
                  <a:pt x="5" y="151"/>
                  <a:pt x="5" y="151"/>
                  <a:pt x="5" y="151"/>
                </a:cubicBezTo>
                <a:cubicBezTo>
                  <a:pt x="3" y="148"/>
                  <a:pt x="0" y="142"/>
                  <a:pt x="0" y="139"/>
                </a:cubicBezTo>
                <a:cubicBezTo>
                  <a:pt x="0" y="120"/>
                  <a:pt x="0" y="120"/>
                  <a:pt x="0" y="120"/>
                </a:cubicBezTo>
                <a:cubicBezTo>
                  <a:pt x="2" y="118"/>
                  <a:pt x="2" y="118"/>
                  <a:pt x="2" y="118"/>
                </a:cubicBezTo>
                <a:cubicBezTo>
                  <a:pt x="30" y="118"/>
                  <a:pt x="30" y="118"/>
                  <a:pt x="30" y="118"/>
                </a:cubicBezTo>
                <a:cubicBezTo>
                  <a:pt x="30" y="91"/>
                  <a:pt x="30" y="91"/>
                  <a:pt x="30" y="91"/>
                </a:cubicBezTo>
                <a:cubicBezTo>
                  <a:pt x="31" y="89"/>
                  <a:pt x="31" y="89"/>
                  <a:pt x="31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61"/>
                  <a:pt x="59" y="61"/>
                  <a:pt x="59" y="61"/>
                </a:cubicBezTo>
                <a:cubicBezTo>
                  <a:pt x="61" y="59"/>
                  <a:pt x="61" y="59"/>
                  <a:pt x="61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31"/>
                  <a:pt x="89" y="31"/>
                  <a:pt x="89" y="31"/>
                </a:cubicBezTo>
                <a:cubicBezTo>
                  <a:pt x="91" y="30"/>
                  <a:pt x="91" y="30"/>
                  <a:pt x="91" y="30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18" y="2"/>
                  <a:pt x="118" y="2"/>
                  <a:pt x="118" y="2"/>
                </a:cubicBezTo>
                <a:cubicBezTo>
                  <a:pt x="120" y="0"/>
                  <a:pt x="120" y="0"/>
                  <a:pt x="120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2" y="0"/>
                  <a:pt x="148" y="3"/>
                  <a:pt x="151" y="5"/>
                </a:cubicBezTo>
                <a:lnTo>
                  <a:pt x="393" y="248"/>
                </a:lnTo>
                <a:close/>
                <a:moveTo>
                  <a:pt x="175" y="119"/>
                </a:moveTo>
                <a:cubicBezTo>
                  <a:pt x="159" y="104"/>
                  <a:pt x="134" y="104"/>
                  <a:pt x="119" y="119"/>
                </a:cubicBezTo>
                <a:cubicBezTo>
                  <a:pt x="104" y="134"/>
                  <a:pt x="104" y="159"/>
                  <a:pt x="119" y="175"/>
                </a:cubicBezTo>
                <a:cubicBezTo>
                  <a:pt x="134" y="190"/>
                  <a:pt x="159" y="190"/>
                  <a:pt x="175" y="175"/>
                </a:cubicBezTo>
                <a:cubicBezTo>
                  <a:pt x="190" y="159"/>
                  <a:pt x="190" y="134"/>
                  <a:pt x="175" y="1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43" name="Freeform 46"/>
          <p:cNvSpPr>
            <a:spLocks noEditPoints="1"/>
          </p:cNvSpPr>
          <p:nvPr/>
        </p:nvSpPr>
        <p:spPr bwMode="auto">
          <a:xfrm>
            <a:off x="3519488" y="2187575"/>
            <a:ext cx="484187" cy="485775"/>
          </a:xfrm>
          <a:custGeom>
            <a:avLst/>
            <a:gdLst>
              <a:gd name="T0" fmla="*/ 0 w 400"/>
              <a:gd name="T1" fmla="*/ 294792545 h 400"/>
              <a:gd name="T2" fmla="*/ 587660155 w 400"/>
              <a:gd name="T3" fmla="*/ 294792545 h 400"/>
              <a:gd name="T4" fmla="*/ 534771214 w 400"/>
              <a:gd name="T5" fmla="*/ 333115399 h 400"/>
              <a:gd name="T6" fmla="*/ 481881064 w 400"/>
              <a:gd name="T7" fmla="*/ 296266871 h 400"/>
              <a:gd name="T8" fmla="*/ 484820078 w 400"/>
              <a:gd name="T9" fmla="*/ 185719088 h 400"/>
              <a:gd name="T10" fmla="*/ 508326139 w 400"/>
              <a:gd name="T11" fmla="*/ 176875557 h 400"/>
              <a:gd name="T12" fmla="*/ 534771214 w 400"/>
              <a:gd name="T13" fmla="*/ 333115399 h 400"/>
              <a:gd name="T14" fmla="*/ 408423866 w 400"/>
              <a:gd name="T15" fmla="*/ 495251256 h 400"/>
              <a:gd name="T16" fmla="*/ 339373979 w 400"/>
              <a:gd name="T17" fmla="*/ 452506713 h 400"/>
              <a:gd name="T18" fmla="*/ 327620343 w 400"/>
              <a:gd name="T19" fmla="*/ 334589725 h 400"/>
              <a:gd name="T20" fmla="*/ 371694662 w 400"/>
              <a:gd name="T21" fmla="*/ 324271867 h 400"/>
              <a:gd name="T22" fmla="*/ 442214056 w 400"/>
              <a:gd name="T23" fmla="*/ 386177800 h 400"/>
              <a:gd name="T24" fmla="*/ 192458297 w 400"/>
              <a:gd name="T25" fmla="*/ 518834411 h 400"/>
              <a:gd name="T26" fmla="*/ 157198562 w 400"/>
              <a:gd name="T27" fmla="*/ 308057841 h 400"/>
              <a:gd name="T28" fmla="*/ 221841176 w 400"/>
              <a:gd name="T29" fmla="*/ 428923558 h 400"/>
              <a:gd name="T30" fmla="*/ 255632577 w 400"/>
              <a:gd name="T31" fmla="*/ 509990880 h 400"/>
              <a:gd name="T32" fmla="*/ 192458297 w 400"/>
              <a:gd name="T33" fmla="*/ 518834411 h 400"/>
              <a:gd name="T34" fmla="*/ 217433865 w 400"/>
              <a:gd name="T35" fmla="*/ 104651729 h 400"/>
              <a:gd name="T36" fmla="*/ 192458297 w 400"/>
              <a:gd name="T37" fmla="*/ 70750697 h 400"/>
              <a:gd name="T38" fmla="*/ 336434965 w 400"/>
              <a:gd name="T39" fmla="*/ 72223809 h 400"/>
              <a:gd name="T40" fmla="*/ 387855608 w 400"/>
              <a:gd name="T41" fmla="*/ 185719088 h 400"/>
              <a:gd name="T42" fmla="*/ 359942236 w 400"/>
              <a:gd name="T43" fmla="*/ 216672662 h 400"/>
              <a:gd name="T44" fmla="*/ 307052010 w 400"/>
              <a:gd name="T45" fmla="*/ 221094427 h 400"/>
              <a:gd name="T46" fmla="*/ 336434965 w 400"/>
              <a:gd name="T47" fmla="*/ 72223809 h 400"/>
              <a:gd name="T48" fmla="*/ 398139737 w 400"/>
              <a:gd name="T49" fmla="*/ 274156829 h 400"/>
              <a:gd name="T50" fmla="*/ 406954359 w 400"/>
              <a:gd name="T51" fmla="*/ 224041866 h 400"/>
              <a:gd name="T52" fmla="*/ 445153070 w 400"/>
              <a:gd name="T53" fmla="*/ 297739984 h 400"/>
              <a:gd name="T54" fmla="*/ 395201933 w 400"/>
              <a:gd name="T55" fmla="*/ 294792545 h 400"/>
              <a:gd name="T56" fmla="*/ 248286252 w 400"/>
              <a:gd name="T57" fmla="*/ 400917424 h 400"/>
              <a:gd name="T58" fmla="*/ 192458297 w 400"/>
              <a:gd name="T59" fmla="*/ 291845106 h 400"/>
              <a:gd name="T60" fmla="*/ 196865608 w 400"/>
              <a:gd name="T61" fmla="*/ 193089507 h 400"/>
              <a:gd name="T62" fmla="*/ 282076442 w 400"/>
              <a:gd name="T63" fmla="*/ 247626235 h 400"/>
              <a:gd name="T64" fmla="*/ 293830077 w 400"/>
              <a:gd name="T65" fmla="*/ 316902587 h 400"/>
              <a:gd name="T66" fmla="*/ 486288374 w 400"/>
              <a:gd name="T67" fmla="*/ 142974507 h 400"/>
              <a:gd name="T68" fmla="*/ 436337238 w 400"/>
              <a:gd name="T69" fmla="*/ 135604088 h 400"/>
              <a:gd name="T70" fmla="*/ 386386101 w 400"/>
              <a:gd name="T71" fmla="*/ 67802044 h 400"/>
              <a:gd name="T72" fmla="*/ 295299584 w 400"/>
              <a:gd name="T73" fmla="*/ 48640655 h 400"/>
              <a:gd name="T74" fmla="*/ 248286252 w 400"/>
              <a:gd name="T75" fmla="*/ 53062420 h 400"/>
              <a:gd name="T76" fmla="*/ 295299584 w 400"/>
              <a:gd name="T77" fmla="*/ 48640655 h 400"/>
              <a:gd name="T78" fmla="*/ 143976630 w 400"/>
              <a:gd name="T79" fmla="*/ 101703075 h 400"/>
              <a:gd name="T80" fmla="*/ 96964507 w 400"/>
              <a:gd name="T81" fmla="*/ 240255817 h 400"/>
              <a:gd name="T82" fmla="*/ 130754697 w 400"/>
              <a:gd name="T83" fmla="*/ 477564194 h 400"/>
              <a:gd name="T84" fmla="*/ 292360570 w 400"/>
              <a:gd name="T85" fmla="*/ 540944453 h 400"/>
              <a:gd name="T86" fmla="*/ 293830077 w 400"/>
              <a:gd name="T87" fmla="*/ 512939533 h 400"/>
              <a:gd name="T88" fmla="*/ 371694662 w 400"/>
              <a:gd name="T89" fmla="*/ 527679157 h 400"/>
              <a:gd name="T90" fmla="*/ 292360570 w 400"/>
              <a:gd name="T91" fmla="*/ 540944453 h 400"/>
              <a:gd name="T92" fmla="*/ 478943260 w 400"/>
              <a:gd name="T93" fmla="*/ 389126453 h 400"/>
              <a:gd name="T94" fmla="*/ 527424889 w 400"/>
              <a:gd name="T95" fmla="*/ 368490738 h 4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00"/>
              <a:gd name="T145" fmla="*/ 0 h 400"/>
              <a:gd name="T146" fmla="*/ 400 w 400"/>
              <a:gd name="T147" fmla="*/ 400 h 4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00" h="400">
                <a:moveTo>
                  <a:pt x="200" y="0"/>
                </a:moveTo>
                <a:cubicBezTo>
                  <a:pt x="90" y="0"/>
                  <a:pt x="0" y="90"/>
                  <a:pt x="0" y="200"/>
                </a:cubicBezTo>
                <a:cubicBezTo>
                  <a:pt x="0" y="310"/>
                  <a:pt x="90" y="400"/>
                  <a:pt x="200" y="400"/>
                </a:cubicBezTo>
                <a:cubicBezTo>
                  <a:pt x="310" y="400"/>
                  <a:pt x="400" y="310"/>
                  <a:pt x="400" y="200"/>
                </a:cubicBezTo>
                <a:cubicBezTo>
                  <a:pt x="400" y="90"/>
                  <a:pt x="310" y="0"/>
                  <a:pt x="200" y="0"/>
                </a:cubicBezTo>
                <a:close/>
                <a:moveTo>
                  <a:pt x="364" y="226"/>
                </a:moveTo>
                <a:cubicBezTo>
                  <a:pt x="359" y="225"/>
                  <a:pt x="354" y="225"/>
                  <a:pt x="349" y="224"/>
                </a:cubicBezTo>
                <a:cubicBezTo>
                  <a:pt x="346" y="214"/>
                  <a:pt x="338" y="205"/>
                  <a:pt x="328" y="201"/>
                </a:cubicBezTo>
                <a:cubicBezTo>
                  <a:pt x="327" y="183"/>
                  <a:pt x="323" y="166"/>
                  <a:pt x="319" y="150"/>
                </a:cubicBezTo>
                <a:cubicBezTo>
                  <a:pt x="326" y="144"/>
                  <a:pt x="330" y="136"/>
                  <a:pt x="330" y="126"/>
                </a:cubicBezTo>
                <a:cubicBezTo>
                  <a:pt x="330" y="125"/>
                  <a:pt x="330" y="124"/>
                  <a:pt x="330" y="124"/>
                </a:cubicBezTo>
                <a:cubicBezTo>
                  <a:pt x="337" y="122"/>
                  <a:pt x="343" y="121"/>
                  <a:pt x="346" y="120"/>
                </a:cubicBezTo>
                <a:cubicBezTo>
                  <a:pt x="359" y="144"/>
                  <a:pt x="367" y="171"/>
                  <a:pt x="367" y="200"/>
                </a:cubicBezTo>
                <a:cubicBezTo>
                  <a:pt x="367" y="209"/>
                  <a:pt x="366" y="217"/>
                  <a:pt x="364" y="226"/>
                </a:cubicBezTo>
                <a:close/>
                <a:moveTo>
                  <a:pt x="279" y="335"/>
                </a:moveTo>
                <a:cubicBezTo>
                  <a:pt x="278" y="336"/>
                  <a:pt x="278" y="336"/>
                  <a:pt x="278" y="336"/>
                </a:cubicBezTo>
                <a:cubicBezTo>
                  <a:pt x="260" y="333"/>
                  <a:pt x="243" y="328"/>
                  <a:pt x="229" y="321"/>
                </a:cubicBezTo>
                <a:cubicBezTo>
                  <a:pt x="230" y="317"/>
                  <a:pt x="231" y="312"/>
                  <a:pt x="231" y="307"/>
                </a:cubicBezTo>
                <a:cubicBezTo>
                  <a:pt x="231" y="291"/>
                  <a:pt x="222" y="278"/>
                  <a:pt x="209" y="271"/>
                </a:cubicBezTo>
                <a:cubicBezTo>
                  <a:pt x="213" y="254"/>
                  <a:pt x="218" y="240"/>
                  <a:pt x="223" y="227"/>
                </a:cubicBezTo>
                <a:cubicBezTo>
                  <a:pt x="225" y="227"/>
                  <a:pt x="227" y="227"/>
                  <a:pt x="230" y="227"/>
                </a:cubicBezTo>
                <a:cubicBezTo>
                  <a:pt x="238" y="227"/>
                  <a:pt x="246" y="225"/>
                  <a:pt x="253" y="220"/>
                </a:cubicBezTo>
                <a:cubicBezTo>
                  <a:pt x="262" y="225"/>
                  <a:pt x="272" y="230"/>
                  <a:pt x="283" y="234"/>
                </a:cubicBezTo>
                <a:cubicBezTo>
                  <a:pt x="284" y="246"/>
                  <a:pt x="291" y="257"/>
                  <a:pt x="301" y="262"/>
                </a:cubicBezTo>
                <a:cubicBezTo>
                  <a:pt x="298" y="285"/>
                  <a:pt x="291" y="309"/>
                  <a:pt x="279" y="335"/>
                </a:cubicBezTo>
                <a:close/>
                <a:moveTo>
                  <a:pt x="131" y="352"/>
                </a:moveTo>
                <a:cubicBezTo>
                  <a:pt x="129" y="349"/>
                  <a:pt x="129" y="349"/>
                  <a:pt x="129" y="349"/>
                </a:cubicBezTo>
                <a:cubicBezTo>
                  <a:pt x="113" y="329"/>
                  <a:pt x="98" y="272"/>
                  <a:pt x="107" y="209"/>
                </a:cubicBezTo>
                <a:cubicBezTo>
                  <a:pt x="112" y="223"/>
                  <a:pt x="118" y="237"/>
                  <a:pt x="125" y="251"/>
                </a:cubicBezTo>
                <a:cubicBezTo>
                  <a:pt x="131" y="264"/>
                  <a:pt x="140" y="278"/>
                  <a:pt x="151" y="291"/>
                </a:cubicBezTo>
                <a:cubicBezTo>
                  <a:pt x="149" y="296"/>
                  <a:pt x="148" y="302"/>
                  <a:pt x="148" y="307"/>
                </a:cubicBezTo>
                <a:cubicBezTo>
                  <a:pt x="148" y="325"/>
                  <a:pt x="159" y="340"/>
                  <a:pt x="174" y="346"/>
                </a:cubicBezTo>
                <a:cubicBezTo>
                  <a:pt x="174" y="352"/>
                  <a:pt x="173" y="358"/>
                  <a:pt x="173" y="364"/>
                </a:cubicBezTo>
                <a:cubicBezTo>
                  <a:pt x="159" y="362"/>
                  <a:pt x="145" y="358"/>
                  <a:pt x="131" y="352"/>
                </a:cubicBezTo>
                <a:close/>
                <a:moveTo>
                  <a:pt x="144" y="43"/>
                </a:moveTo>
                <a:cubicBezTo>
                  <a:pt x="145" y="50"/>
                  <a:pt x="146" y="60"/>
                  <a:pt x="148" y="71"/>
                </a:cubicBezTo>
                <a:cubicBezTo>
                  <a:pt x="137" y="82"/>
                  <a:pt x="127" y="94"/>
                  <a:pt x="119" y="106"/>
                </a:cubicBezTo>
                <a:cubicBezTo>
                  <a:pt x="120" y="83"/>
                  <a:pt x="124" y="63"/>
                  <a:pt x="131" y="48"/>
                </a:cubicBezTo>
                <a:cubicBezTo>
                  <a:pt x="135" y="46"/>
                  <a:pt x="140" y="45"/>
                  <a:pt x="144" y="43"/>
                </a:cubicBezTo>
                <a:close/>
                <a:moveTo>
                  <a:pt x="229" y="49"/>
                </a:moveTo>
                <a:cubicBezTo>
                  <a:pt x="238" y="54"/>
                  <a:pt x="256" y="72"/>
                  <a:pt x="273" y="103"/>
                </a:cubicBezTo>
                <a:cubicBezTo>
                  <a:pt x="267" y="109"/>
                  <a:pt x="264" y="117"/>
                  <a:pt x="264" y="126"/>
                </a:cubicBezTo>
                <a:cubicBezTo>
                  <a:pt x="264" y="127"/>
                  <a:pt x="264" y="128"/>
                  <a:pt x="264" y="130"/>
                </a:cubicBezTo>
                <a:cubicBezTo>
                  <a:pt x="258" y="135"/>
                  <a:pt x="251" y="140"/>
                  <a:pt x="245" y="147"/>
                </a:cubicBezTo>
                <a:cubicBezTo>
                  <a:pt x="240" y="145"/>
                  <a:pt x="235" y="144"/>
                  <a:pt x="230" y="144"/>
                </a:cubicBezTo>
                <a:cubicBezTo>
                  <a:pt x="222" y="144"/>
                  <a:pt x="215" y="146"/>
                  <a:pt x="209" y="150"/>
                </a:cubicBezTo>
                <a:cubicBezTo>
                  <a:pt x="191" y="127"/>
                  <a:pt x="181" y="102"/>
                  <a:pt x="176" y="81"/>
                </a:cubicBezTo>
                <a:cubicBezTo>
                  <a:pt x="190" y="69"/>
                  <a:pt x="208" y="58"/>
                  <a:pt x="229" y="49"/>
                </a:cubicBezTo>
                <a:close/>
                <a:moveTo>
                  <a:pt x="269" y="200"/>
                </a:moveTo>
                <a:cubicBezTo>
                  <a:pt x="270" y="196"/>
                  <a:pt x="271" y="191"/>
                  <a:pt x="271" y="186"/>
                </a:cubicBezTo>
                <a:cubicBezTo>
                  <a:pt x="271" y="177"/>
                  <a:pt x="269" y="169"/>
                  <a:pt x="264" y="163"/>
                </a:cubicBezTo>
                <a:cubicBezTo>
                  <a:pt x="268" y="159"/>
                  <a:pt x="272" y="155"/>
                  <a:pt x="277" y="152"/>
                </a:cubicBezTo>
                <a:cubicBezTo>
                  <a:pt x="282" y="156"/>
                  <a:pt x="288" y="158"/>
                  <a:pt x="295" y="159"/>
                </a:cubicBezTo>
                <a:cubicBezTo>
                  <a:pt x="299" y="172"/>
                  <a:pt x="302" y="186"/>
                  <a:pt x="303" y="202"/>
                </a:cubicBezTo>
                <a:cubicBezTo>
                  <a:pt x="299" y="204"/>
                  <a:pt x="295" y="207"/>
                  <a:pt x="291" y="210"/>
                </a:cubicBezTo>
                <a:cubicBezTo>
                  <a:pt x="283" y="207"/>
                  <a:pt x="276" y="204"/>
                  <a:pt x="269" y="200"/>
                </a:cubicBezTo>
                <a:close/>
                <a:moveTo>
                  <a:pt x="184" y="266"/>
                </a:moveTo>
                <a:cubicBezTo>
                  <a:pt x="178" y="267"/>
                  <a:pt x="173" y="269"/>
                  <a:pt x="169" y="272"/>
                </a:cubicBezTo>
                <a:cubicBezTo>
                  <a:pt x="160" y="261"/>
                  <a:pt x="153" y="249"/>
                  <a:pt x="148" y="239"/>
                </a:cubicBezTo>
                <a:cubicBezTo>
                  <a:pt x="141" y="226"/>
                  <a:pt x="135" y="212"/>
                  <a:pt x="131" y="198"/>
                </a:cubicBezTo>
                <a:cubicBezTo>
                  <a:pt x="142" y="190"/>
                  <a:pt x="150" y="178"/>
                  <a:pt x="150" y="163"/>
                </a:cubicBezTo>
                <a:cubicBezTo>
                  <a:pt x="150" y="150"/>
                  <a:pt x="144" y="139"/>
                  <a:pt x="134" y="131"/>
                </a:cubicBezTo>
                <a:cubicBezTo>
                  <a:pt x="140" y="120"/>
                  <a:pt x="148" y="110"/>
                  <a:pt x="156" y="100"/>
                </a:cubicBezTo>
                <a:cubicBezTo>
                  <a:pt x="163" y="122"/>
                  <a:pt x="175" y="146"/>
                  <a:pt x="192" y="168"/>
                </a:cubicBezTo>
                <a:cubicBezTo>
                  <a:pt x="190" y="173"/>
                  <a:pt x="188" y="179"/>
                  <a:pt x="188" y="186"/>
                </a:cubicBezTo>
                <a:cubicBezTo>
                  <a:pt x="188" y="197"/>
                  <a:pt x="193" y="207"/>
                  <a:pt x="200" y="215"/>
                </a:cubicBezTo>
                <a:cubicBezTo>
                  <a:pt x="194" y="230"/>
                  <a:pt x="188" y="247"/>
                  <a:pt x="184" y="266"/>
                </a:cubicBezTo>
                <a:close/>
                <a:moveTo>
                  <a:pt x="331" y="97"/>
                </a:moveTo>
                <a:cubicBezTo>
                  <a:pt x="327" y="98"/>
                  <a:pt x="323" y="99"/>
                  <a:pt x="319" y="101"/>
                </a:cubicBezTo>
                <a:cubicBezTo>
                  <a:pt x="313" y="95"/>
                  <a:pt x="305" y="92"/>
                  <a:pt x="297" y="92"/>
                </a:cubicBezTo>
                <a:cubicBezTo>
                  <a:pt x="297" y="92"/>
                  <a:pt x="296" y="92"/>
                  <a:pt x="296" y="92"/>
                </a:cubicBezTo>
                <a:cubicBezTo>
                  <a:pt x="285" y="73"/>
                  <a:pt x="274" y="57"/>
                  <a:pt x="263" y="46"/>
                </a:cubicBezTo>
                <a:cubicBezTo>
                  <a:pt x="290" y="57"/>
                  <a:pt x="313" y="75"/>
                  <a:pt x="331" y="97"/>
                </a:cubicBezTo>
                <a:close/>
                <a:moveTo>
                  <a:pt x="201" y="33"/>
                </a:moveTo>
                <a:cubicBezTo>
                  <a:pt x="190" y="39"/>
                  <a:pt x="179" y="46"/>
                  <a:pt x="170" y="53"/>
                </a:cubicBezTo>
                <a:cubicBezTo>
                  <a:pt x="169" y="46"/>
                  <a:pt x="169" y="40"/>
                  <a:pt x="169" y="36"/>
                </a:cubicBezTo>
                <a:cubicBezTo>
                  <a:pt x="179" y="34"/>
                  <a:pt x="189" y="33"/>
                  <a:pt x="200" y="33"/>
                </a:cubicBezTo>
                <a:cubicBezTo>
                  <a:pt x="200" y="33"/>
                  <a:pt x="201" y="33"/>
                  <a:pt x="201" y="33"/>
                </a:cubicBezTo>
                <a:close/>
                <a:moveTo>
                  <a:pt x="33" y="200"/>
                </a:moveTo>
                <a:cubicBezTo>
                  <a:pt x="33" y="147"/>
                  <a:pt x="59" y="99"/>
                  <a:pt x="98" y="69"/>
                </a:cubicBezTo>
                <a:cubicBezTo>
                  <a:pt x="94" y="85"/>
                  <a:pt x="92" y="104"/>
                  <a:pt x="93" y="124"/>
                </a:cubicBezTo>
                <a:cubicBezTo>
                  <a:pt x="77" y="130"/>
                  <a:pt x="66" y="145"/>
                  <a:pt x="66" y="163"/>
                </a:cubicBezTo>
                <a:cubicBezTo>
                  <a:pt x="66" y="177"/>
                  <a:pt x="73" y="189"/>
                  <a:pt x="83" y="196"/>
                </a:cubicBezTo>
                <a:cubicBezTo>
                  <a:pt x="75" y="243"/>
                  <a:pt x="79" y="290"/>
                  <a:pt x="89" y="324"/>
                </a:cubicBezTo>
                <a:cubicBezTo>
                  <a:pt x="55" y="293"/>
                  <a:pt x="33" y="249"/>
                  <a:pt x="33" y="200"/>
                </a:cubicBezTo>
                <a:close/>
                <a:moveTo>
                  <a:pt x="199" y="367"/>
                </a:moveTo>
                <a:cubicBezTo>
                  <a:pt x="199" y="366"/>
                  <a:pt x="199" y="366"/>
                  <a:pt x="199" y="366"/>
                </a:cubicBezTo>
                <a:cubicBezTo>
                  <a:pt x="199" y="360"/>
                  <a:pt x="200" y="354"/>
                  <a:pt x="200" y="348"/>
                </a:cubicBezTo>
                <a:cubicBezTo>
                  <a:pt x="204" y="347"/>
                  <a:pt x="209" y="345"/>
                  <a:pt x="213" y="342"/>
                </a:cubicBezTo>
                <a:cubicBezTo>
                  <a:pt x="225" y="349"/>
                  <a:pt x="238" y="354"/>
                  <a:pt x="253" y="358"/>
                </a:cubicBezTo>
                <a:cubicBezTo>
                  <a:pt x="237" y="363"/>
                  <a:pt x="219" y="367"/>
                  <a:pt x="200" y="367"/>
                </a:cubicBezTo>
                <a:cubicBezTo>
                  <a:pt x="200" y="367"/>
                  <a:pt x="200" y="367"/>
                  <a:pt x="199" y="367"/>
                </a:cubicBezTo>
                <a:close/>
                <a:moveTo>
                  <a:pt x="310" y="325"/>
                </a:moveTo>
                <a:cubicBezTo>
                  <a:pt x="318" y="303"/>
                  <a:pt x="324" y="283"/>
                  <a:pt x="326" y="264"/>
                </a:cubicBezTo>
                <a:cubicBezTo>
                  <a:pt x="334" y="261"/>
                  <a:pt x="341" y="256"/>
                  <a:pt x="345" y="249"/>
                </a:cubicBezTo>
                <a:cubicBezTo>
                  <a:pt x="349" y="250"/>
                  <a:pt x="354" y="250"/>
                  <a:pt x="359" y="250"/>
                </a:cubicBezTo>
                <a:cubicBezTo>
                  <a:pt x="350" y="279"/>
                  <a:pt x="333" y="305"/>
                  <a:pt x="310" y="3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6" name="TextBox 145"/>
          <p:cNvSpPr txBox="1"/>
          <p:nvPr/>
        </p:nvSpPr>
        <p:spPr>
          <a:xfrm>
            <a:off x="3133725" y="393700"/>
            <a:ext cx="5467350" cy="9239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chemeClr val="bg1">
                    <a:lumMod val="6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НОЯ 2014</a:t>
            </a:r>
            <a:endParaRPr lang="ru-RU" sz="4400" i="1" dirty="0">
              <a:solidFill>
                <a:schemeClr val="bg1">
                  <a:lumMod val="6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grpSp>
        <p:nvGrpSpPr>
          <p:cNvPr id="30745" name="Группа 235"/>
          <p:cNvGrpSpPr>
            <a:grpSpLocks/>
          </p:cNvGrpSpPr>
          <p:nvPr/>
        </p:nvGrpSpPr>
        <p:grpSpPr bwMode="auto">
          <a:xfrm>
            <a:off x="5378450" y="2525713"/>
            <a:ext cx="1422400" cy="1220787"/>
            <a:chOff x="1802712" y="887749"/>
            <a:chExt cx="2158108" cy="1849334"/>
          </a:xfrm>
        </p:grpSpPr>
        <p:sp>
          <p:nvSpPr>
            <p:cNvPr id="237" name="Шестиугольник 236"/>
            <p:cNvSpPr/>
            <p:nvPr/>
          </p:nvSpPr>
          <p:spPr>
            <a:xfrm rot="459022">
              <a:off x="1802712" y="887749"/>
              <a:ext cx="2146066" cy="1849334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38" name="Шестиугольник 237"/>
            <p:cNvSpPr/>
            <p:nvPr/>
          </p:nvSpPr>
          <p:spPr>
            <a:xfrm rot="1800000">
              <a:off x="1814756" y="887749"/>
              <a:ext cx="2146064" cy="1849334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39" name="Шестиугольник 238"/>
            <p:cNvSpPr/>
            <p:nvPr/>
          </p:nvSpPr>
          <p:spPr>
            <a:xfrm>
              <a:off x="1978541" y="1039254"/>
              <a:ext cx="1792000" cy="1546324"/>
            </a:xfrm>
            <a:prstGeom prst="hexagon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40" name="Равнобедренный треугольник 11"/>
            <p:cNvSpPr/>
            <p:nvPr/>
          </p:nvSpPr>
          <p:spPr>
            <a:xfrm>
              <a:off x="2404863" y="1039254"/>
              <a:ext cx="1365678" cy="774364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0746" name="Группа 240"/>
          <p:cNvGrpSpPr>
            <a:grpSpLocks/>
          </p:cNvGrpSpPr>
          <p:nvPr/>
        </p:nvGrpSpPr>
        <p:grpSpPr bwMode="auto">
          <a:xfrm>
            <a:off x="5788025" y="2719388"/>
            <a:ext cx="700088" cy="833437"/>
            <a:chOff x="12185285" y="1671169"/>
            <a:chExt cx="669901" cy="795890"/>
          </a:xfrm>
        </p:grpSpPr>
        <p:sp>
          <p:nvSpPr>
            <p:cNvPr id="30937" name="Freeform 70"/>
            <p:cNvSpPr>
              <a:spLocks/>
            </p:cNvSpPr>
            <p:nvPr/>
          </p:nvSpPr>
          <p:spPr bwMode="auto">
            <a:xfrm>
              <a:off x="12529741" y="1926047"/>
              <a:ext cx="132756" cy="44145"/>
            </a:xfrm>
            <a:custGeom>
              <a:avLst/>
              <a:gdLst>
                <a:gd name="T0" fmla="*/ 28241263 w 412"/>
                <a:gd name="T1" fmla="*/ 415350 h 137"/>
                <a:gd name="T2" fmla="*/ 42777084 w 412"/>
                <a:gd name="T3" fmla="*/ 14224678 h 137"/>
                <a:gd name="T4" fmla="*/ 14743650 w 412"/>
                <a:gd name="T5" fmla="*/ 13497736 h 137"/>
                <a:gd name="T6" fmla="*/ 0 w 412"/>
                <a:gd name="T7" fmla="*/ 0 h 137"/>
                <a:gd name="T8" fmla="*/ 28241263 w 412"/>
                <a:gd name="T9" fmla="*/ 415350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2"/>
                <a:gd name="T16" fmla="*/ 0 h 137"/>
                <a:gd name="T17" fmla="*/ 412 w 412"/>
                <a:gd name="T18" fmla="*/ 137 h 1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2" h="137">
                  <a:moveTo>
                    <a:pt x="272" y="4"/>
                  </a:moveTo>
                  <a:lnTo>
                    <a:pt x="412" y="137"/>
                  </a:lnTo>
                  <a:lnTo>
                    <a:pt x="142" y="130"/>
                  </a:lnTo>
                  <a:lnTo>
                    <a:pt x="0" y="0"/>
                  </a:lnTo>
                  <a:lnTo>
                    <a:pt x="272" y="4"/>
                  </a:lnTo>
                  <a:close/>
                </a:path>
              </a:pathLst>
            </a:custGeom>
            <a:solidFill>
              <a:srgbClr val="216C7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38" name="Freeform 71"/>
            <p:cNvSpPr>
              <a:spLocks/>
            </p:cNvSpPr>
            <p:nvPr/>
          </p:nvSpPr>
          <p:spPr bwMode="auto">
            <a:xfrm>
              <a:off x="12722751" y="1748825"/>
              <a:ext cx="63800" cy="132111"/>
            </a:xfrm>
            <a:custGeom>
              <a:avLst/>
              <a:gdLst>
                <a:gd name="T0" fmla="*/ 6125767 w 198"/>
                <a:gd name="T1" fmla="*/ 0 h 410"/>
                <a:gd name="T2" fmla="*/ 20557776 w 198"/>
                <a:gd name="T3" fmla="*/ 13497556 h 410"/>
                <a:gd name="T4" fmla="*/ 14743600 w 198"/>
                <a:gd name="T5" fmla="*/ 42569072 h 410"/>
                <a:gd name="T6" fmla="*/ 0 w 198"/>
                <a:gd name="T7" fmla="*/ 29071510 h 410"/>
                <a:gd name="T8" fmla="*/ 6125767 w 198"/>
                <a:gd name="T9" fmla="*/ 0 h 4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8"/>
                <a:gd name="T16" fmla="*/ 0 h 410"/>
                <a:gd name="T17" fmla="*/ 198 w 198"/>
                <a:gd name="T18" fmla="*/ 410 h 4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8" h="410">
                  <a:moveTo>
                    <a:pt x="59" y="0"/>
                  </a:moveTo>
                  <a:lnTo>
                    <a:pt x="198" y="130"/>
                  </a:lnTo>
                  <a:lnTo>
                    <a:pt x="142" y="410"/>
                  </a:lnTo>
                  <a:lnTo>
                    <a:pt x="0" y="28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3998A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39" name="Freeform 72"/>
            <p:cNvSpPr>
              <a:spLocks/>
            </p:cNvSpPr>
            <p:nvPr/>
          </p:nvSpPr>
          <p:spPr bwMode="auto">
            <a:xfrm>
              <a:off x="12686018" y="1929913"/>
              <a:ext cx="64122" cy="132756"/>
            </a:xfrm>
            <a:custGeom>
              <a:avLst/>
              <a:gdLst>
                <a:gd name="T0" fmla="*/ 5918236 w 199"/>
                <a:gd name="T1" fmla="*/ 0 h 412"/>
                <a:gd name="T2" fmla="*/ 20661460 w 199"/>
                <a:gd name="T3" fmla="*/ 13497613 h 412"/>
                <a:gd name="T4" fmla="*/ 14535717 w 199"/>
                <a:gd name="T5" fmla="*/ 42777084 h 412"/>
                <a:gd name="T6" fmla="*/ 0 w 199"/>
                <a:gd name="T7" fmla="*/ 28967876 h 412"/>
                <a:gd name="T8" fmla="*/ 5918236 w 199"/>
                <a:gd name="T9" fmla="*/ 0 h 4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9"/>
                <a:gd name="T16" fmla="*/ 0 h 412"/>
                <a:gd name="T17" fmla="*/ 199 w 199"/>
                <a:gd name="T18" fmla="*/ 412 h 4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9" h="412">
                  <a:moveTo>
                    <a:pt x="57" y="0"/>
                  </a:moveTo>
                  <a:lnTo>
                    <a:pt x="199" y="130"/>
                  </a:lnTo>
                  <a:lnTo>
                    <a:pt x="140" y="412"/>
                  </a:lnTo>
                  <a:lnTo>
                    <a:pt x="0" y="27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998A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40" name="Freeform 73"/>
            <p:cNvSpPr>
              <a:spLocks/>
            </p:cNvSpPr>
            <p:nvPr/>
          </p:nvSpPr>
          <p:spPr bwMode="auto">
            <a:xfrm>
              <a:off x="12598374" y="2018203"/>
              <a:ext cx="132756" cy="44467"/>
            </a:xfrm>
            <a:custGeom>
              <a:avLst/>
              <a:gdLst>
                <a:gd name="T0" fmla="*/ 28241263 w 412"/>
                <a:gd name="T1" fmla="*/ 519104 h 138"/>
                <a:gd name="T2" fmla="*/ 42777084 w 412"/>
                <a:gd name="T3" fmla="*/ 14328362 h 138"/>
                <a:gd name="T4" fmla="*/ 14743650 w 412"/>
                <a:gd name="T5" fmla="*/ 13601423 h 138"/>
                <a:gd name="T6" fmla="*/ 0 w 412"/>
                <a:gd name="T7" fmla="*/ 0 h 138"/>
                <a:gd name="T8" fmla="*/ 28241263 w 412"/>
                <a:gd name="T9" fmla="*/ 519104 h 1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2"/>
                <a:gd name="T16" fmla="*/ 0 h 138"/>
                <a:gd name="T17" fmla="*/ 412 w 412"/>
                <a:gd name="T18" fmla="*/ 138 h 1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2" h="138">
                  <a:moveTo>
                    <a:pt x="272" y="5"/>
                  </a:moveTo>
                  <a:lnTo>
                    <a:pt x="412" y="138"/>
                  </a:lnTo>
                  <a:lnTo>
                    <a:pt x="142" y="131"/>
                  </a:lnTo>
                  <a:lnTo>
                    <a:pt x="0" y="0"/>
                  </a:lnTo>
                  <a:lnTo>
                    <a:pt x="272" y="5"/>
                  </a:lnTo>
                  <a:close/>
                </a:path>
              </a:pathLst>
            </a:custGeom>
            <a:solidFill>
              <a:srgbClr val="216C7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41" name="Freeform 74"/>
            <p:cNvSpPr>
              <a:spLocks/>
            </p:cNvSpPr>
            <p:nvPr/>
          </p:nvSpPr>
          <p:spPr bwMode="auto">
            <a:xfrm>
              <a:off x="12704385" y="1929913"/>
              <a:ext cx="132756" cy="43500"/>
            </a:xfrm>
            <a:custGeom>
              <a:avLst/>
              <a:gdLst>
                <a:gd name="T0" fmla="*/ 28033429 w 412"/>
                <a:gd name="T1" fmla="*/ 415344 h 135"/>
                <a:gd name="T2" fmla="*/ 42777084 w 412"/>
                <a:gd name="T3" fmla="*/ 14016665 h 135"/>
                <a:gd name="T4" fmla="*/ 14743650 w 412"/>
                <a:gd name="T5" fmla="*/ 13497566 h 135"/>
                <a:gd name="T6" fmla="*/ 0 w 412"/>
                <a:gd name="T7" fmla="*/ 0 h 135"/>
                <a:gd name="T8" fmla="*/ 28033429 w 412"/>
                <a:gd name="T9" fmla="*/ 415344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2"/>
                <a:gd name="T16" fmla="*/ 0 h 135"/>
                <a:gd name="T17" fmla="*/ 412 w 412"/>
                <a:gd name="T18" fmla="*/ 135 h 1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2" h="135">
                  <a:moveTo>
                    <a:pt x="270" y="4"/>
                  </a:moveTo>
                  <a:lnTo>
                    <a:pt x="412" y="135"/>
                  </a:lnTo>
                  <a:lnTo>
                    <a:pt x="142" y="130"/>
                  </a:lnTo>
                  <a:lnTo>
                    <a:pt x="0" y="0"/>
                  </a:lnTo>
                  <a:lnTo>
                    <a:pt x="270" y="4"/>
                  </a:lnTo>
                  <a:close/>
                </a:path>
              </a:pathLst>
            </a:custGeom>
            <a:solidFill>
              <a:srgbClr val="216C7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42" name="Freeform 75"/>
            <p:cNvSpPr>
              <a:spLocks/>
            </p:cNvSpPr>
            <p:nvPr/>
          </p:nvSpPr>
          <p:spPr bwMode="auto">
            <a:xfrm>
              <a:off x="12791386" y="1840336"/>
              <a:ext cx="63800" cy="133078"/>
            </a:xfrm>
            <a:custGeom>
              <a:avLst/>
              <a:gdLst>
                <a:gd name="T0" fmla="*/ 6125767 w 198"/>
                <a:gd name="T1" fmla="*/ 0 h 413"/>
                <a:gd name="T2" fmla="*/ 20557776 w 198"/>
                <a:gd name="T3" fmla="*/ 13809180 h 413"/>
                <a:gd name="T4" fmla="*/ 14743600 w 198"/>
                <a:gd name="T5" fmla="*/ 42880768 h 413"/>
                <a:gd name="T6" fmla="*/ 0 w 198"/>
                <a:gd name="T7" fmla="*/ 29279417 h 413"/>
                <a:gd name="T8" fmla="*/ 6125767 w 198"/>
                <a:gd name="T9" fmla="*/ 0 h 4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8"/>
                <a:gd name="T16" fmla="*/ 0 h 413"/>
                <a:gd name="T17" fmla="*/ 198 w 198"/>
                <a:gd name="T18" fmla="*/ 413 h 4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8" h="413">
                  <a:moveTo>
                    <a:pt x="59" y="0"/>
                  </a:moveTo>
                  <a:lnTo>
                    <a:pt x="198" y="133"/>
                  </a:lnTo>
                  <a:lnTo>
                    <a:pt x="142" y="413"/>
                  </a:lnTo>
                  <a:lnTo>
                    <a:pt x="0" y="282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3998A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43" name="Freeform 76"/>
            <p:cNvSpPr>
              <a:spLocks/>
            </p:cNvSpPr>
            <p:nvPr/>
          </p:nvSpPr>
          <p:spPr bwMode="auto">
            <a:xfrm>
              <a:off x="12529748" y="1746569"/>
              <a:ext cx="280656" cy="273245"/>
            </a:xfrm>
            <a:custGeom>
              <a:avLst/>
              <a:gdLst>
                <a:gd name="T0" fmla="*/ 40077418 w 871"/>
                <a:gd name="T1" fmla="*/ 0 h 848"/>
                <a:gd name="T2" fmla="*/ 68318631 w 871"/>
                <a:gd name="T3" fmla="*/ 726935 h 848"/>
                <a:gd name="T4" fmla="*/ 62192535 w 871"/>
                <a:gd name="T5" fmla="*/ 29798529 h 848"/>
                <a:gd name="T6" fmla="*/ 90433758 w 871"/>
                <a:gd name="T7" fmla="*/ 30213874 h 848"/>
                <a:gd name="T8" fmla="*/ 84307963 w 871"/>
                <a:gd name="T9" fmla="*/ 59493302 h 848"/>
                <a:gd name="T10" fmla="*/ 56274593 w 871"/>
                <a:gd name="T11" fmla="*/ 59077957 h 848"/>
                <a:gd name="T12" fmla="*/ 50356330 w 871"/>
                <a:gd name="T13" fmla="*/ 88045805 h 848"/>
                <a:gd name="T14" fmla="*/ 22115117 w 871"/>
                <a:gd name="T15" fmla="*/ 87526704 h 848"/>
                <a:gd name="T16" fmla="*/ 28241214 w 871"/>
                <a:gd name="T17" fmla="*/ 58247266 h 848"/>
                <a:gd name="T18" fmla="*/ 0 w 871"/>
                <a:gd name="T19" fmla="*/ 57831921 h 848"/>
                <a:gd name="T20" fmla="*/ 6229533 w 871"/>
                <a:gd name="T21" fmla="*/ 28760327 h 848"/>
                <a:gd name="T22" fmla="*/ 34159155 w 871"/>
                <a:gd name="T23" fmla="*/ 29279428 h 848"/>
                <a:gd name="T24" fmla="*/ 40077418 w 871"/>
                <a:gd name="T25" fmla="*/ 0 h 8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71"/>
                <a:gd name="T40" fmla="*/ 0 h 848"/>
                <a:gd name="T41" fmla="*/ 871 w 871"/>
                <a:gd name="T42" fmla="*/ 848 h 8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71" h="848">
                  <a:moveTo>
                    <a:pt x="386" y="0"/>
                  </a:moveTo>
                  <a:lnTo>
                    <a:pt x="658" y="7"/>
                  </a:lnTo>
                  <a:lnTo>
                    <a:pt x="599" y="287"/>
                  </a:lnTo>
                  <a:lnTo>
                    <a:pt x="871" y="291"/>
                  </a:lnTo>
                  <a:lnTo>
                    <a:pt x="812" y="573"/>
                  </a:lnTo>
                  <a:lnTo>
                    <a:pt x="542" y="569"/>
                  </a:lnTo>
                  <a:lnTo>
                    <a:pt x="485" y="848"/>
                  </a:lnTo>
                  <a:lnTo>
                    <a:pt x="213" y="843"/>
                  </a:lnTo>
                  <a:lnTo>
                    <a:pt x="272" y="561"/>
                  </a:lnTo>
                  <a:lnTo>
                    <a:pt x="0" y="557"/>
                  </a:lnTo>
                  <a:lnTo>
                    <a:pt x="60" y="277"/>
                  </a:lnTo>
                  <a:lnTo>
                    <a:pt x="329" y="282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39A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44" name="Freeform 77"/>
            <p:cNvSpPr>
              <a:spLocks/>
            </p:cNvSpPr>
            <p:nvPr/>
          </p:nvSpPr>
          <p:spPr bwMode="auto">
            <a:xfrm>
              <a:off x="12288403" y="2047203"/>
              <a:ext cx="68633" cy="199456"/>
            </a:xfrm>
            <a:custGeom>
              <a:avLst/>
              <a:gdLst>
                <a:gd name="T0" fmla="*/ 22114974 w 213"/>
                <a:gd name="T1" fmla="*/ 35197697 h 619"/>
                <a:gd name="T2" fmla="*/ 9032812 w 213"/>
                <a:gd name="T3" fmla="*/ 64269294 h 619"/>
                <a:gd name="T4" fmla="*/ 0 w 213"/>
                <a:gd name="T5" fmla="*/ 29071597 h 619"/>
                <a:gd name="T6" fmla="*/ 12978405 w 213"/>
                <a:gd name="T7" fmla="*/ 0 h 619"/>
                <a:gd name="T8" fmla="*/ 22114974 w 213"/>
                <a:gd name="T9" fmla="*/ 35197697 h 6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3"/>
                <a:gd name="T16" fmla="*/ 0 h 619"/>
                <a:gd name="T17" fmla="*/ 213 w 213"/>
                <a:gd name="T18" fmla="*/ 619 h 6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3" h="619">
                  <a:moveTo>
                    <a:pt x="213" y="339"/>
                  </a:moveTo>
                  <a:lnTo>
                    <a:pt x="87" y="619"/>
                  </a:lnTo>
                  <a:lnTo>
                    <a:pt x="0" y="280"/>
                  </a:lnTo>
                  <a:lnTo>
                    <a:pt x="125" y="0"/>
                  </a:lnTo>
                  <a:lnTo>
                    <a:pt x="213" y="339"/>
                  </a:lnTo>
                  <a:close/>
                </a:path>
              </a:pathLst>
            </a:custGeom>
            <a:solidFill>
              <a:srgbClr val="F5AE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45" name="Freeform 78"/>
            <p:cNvSpPr>
              <a:spLocks/>
            </p:cNvSpPr>
            <p:nvPr/>
          </p:nvSpPr>
          <p:spPr bwMode="auto">
            <a:xfrm>
              <a:off x="12475933" y="2267924"/>
              <a:ext cx="170456" cy="92478"/>
            </a:xfrm>
            <a:custGeom>
              <a:avLst/>
              <a:gdLst>
                <a:gd name="T0" fmla="*/ 54924849 w 529"/>
                <a:gd name="T1" fmla="*/ 934447 h 287"/>
                <a:gd name="T2" fmla="*/ 42154178 w 529"/>
                <a:gd name="T3" fmla="*/ 29798536 h 287"/>
                <a:gd name="T4" fmla="*/ 0 w 529"/>
                <a:gd name="T5" fmla="*/ 29071601 h 287"/>
                <a:gd name="T6" fmla="*/ 12770666 w 529"/>
                <a:gd name="T7" fmla="*/ 0 h 287"/>
                <a:gd name="T8" fmla="*/ 54924849 w 529"/>
                <a:gd name="T9" fmla="*/ 934447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9"/>
                <a:gd name="T16" fmla="*/ 0 h 287"/>
                <a:gd name="T17" fmla="*/ 529 w 529"/>
                <a:gd name="T18" fmla="*/ 287 h 2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9" h="287">
                  <a:moveTo>
                    <a:pt x="529" y="9"/>
                  </a:moveTo>
                  <a:lnTo>
                    <a:pt x="406" y="287"/>
                  </a:lnTo>
                  <a:lnTo>
                    <a:pt x="0" y="280"/>
                  </a:lnTo>
                  <a:lnTo>
                    <a:pt x="123" y="0"/>
                  </a:lnTo>
                  <a:lnTo>
                    <a:pt x="529" y="9"/>
                  </a:lnTo>
                  <a:close/>
                </a:path>
              </a:pathLst>
            </a:custGeom>
            <a:solidFill>
              <a:srgbClr val="DF5A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46" name="Freeform 79"/>
            <p:cNvSpPr>
              <a:spLocks/>
            </p:cNvSpPr>
            <p:nvPr/>
          </p:nvSpPr>
          <p:spPr bwMode="auto">
            <a:xfrm>
              <a:off x="12213643" y="2263414"/>
              <a:ext cx="171423" cy="92156"/>
            </a:xfrm>
            <a:custGeom>
              <a:avLst/>
              <a:gdLst>
                <a:gd name="T0" fmla="*/ 55236545 w 532"/>
                <a:gd name="T1" fmla="*/ 726937 h 286"/>
                <a:gd name="T2" fmla="*/ 42258026 w 532"/>
                <a:gd name="T3" fmla="*/ 29694852 h 286"/>
                <a:gd name="T4" fmla="*/ 0 w 532"/>
                <a:gd name="T5" fmla="*/ 28760403 h 286"/>
                <a:gd name="T6" fmla="*/ 12978525 w 532"/>
                <a:gd name="T7" fmla="*/ 0 h 286"/>
                <a:gd name="T8" fmla="*/ 55236545 w 532"/>
                <a:gd name="T9" fmla="*/ 726937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2"/>
                <a:gd name="T16" fmla="*/ 0 h 286"/>
                <a:gd name="T17" fmla="*/ 532 w 532"/>
                <a:gd name="T18" fmla="*/ 286 h 2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2" h="286">
                  <a:moveTo>
                    <a:pt x="532" y="7"/>
                  </a:moveTo>
                  <a:lnTo>
                    <a:pt x="407" y="286"/>
                  </a:lnTo>
                  <a:lnTo>
                    <a:pt x="0" y="277"/>
                  </a:lnTo>
                  <a:lnTo>
                    <a:pt x="125" y="0"/>
                  </a:lnTo>
                  <a:lnTo>
                    <a:pt x="532" y="7"/>
                  </a:lnTo>
                  <a:close/>
                </a:path>
              </a:pathLst>
            </a:custGeom>
            <a:solidFill>
              <a:srgbClr val="DF5A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47" name="Freeform 80"/>
            <p:cNvSpPr>
              <a:spLocks/>
            </p:cNvSpPr>
            <p:nvPr/>
          </p:nvSpPr>
          <p:spPr bwMode="auto">
            <a:xfrm>
              <a:off x="12185285" y="2154181"/>
              <a:ext cx="68632" cy="198489"/>
            </a:xfrm>
            <a:custGeom>
              <a:avLst/>
              <a:gdLst>
                <a:gd name="T0" fmla="*/ 22114330 w 213"/>
                <a:gd name="T1" fmla="*/ 35197316 h 616"/>
                <a:gd name="T2" fmla="*/ 9136434 w 213"/>
                <a:gd name="T3" fmla="*/ 63957597 h 616"/>
                <a:gd name="T4" fmla="*/ 0 w 213"/>
                <a:gd name="T5" fmla="*/ 28760281 h 616"/>
                <a:gd name="T6" fmla="*/ 13081647 w 213"/>
                <a:gd name="T7" fmla="*/ 0 h 616"/>
                <a:gd name="T8" fmla="*/ 22114330 w 213"/>
                <a:gd name="T9" fmla="*/ 35197316 h 6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3"/>
                <a:gd name="T16" fmla="*/ 0 h 616"/>
                <a:gd name="T17" fmla="*/ 213 w 213"/>
                <a:gd name="T18" fmla="*/ 616 h 6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3" h="616">
                  <a:moveTo>
                    <a:pt x="213" y="339"/>
                  </a:moveTo>
                  <a:lnTo>
                    <a:pt x="88" y="616"/>
                  </a:lnTo>
                  <a:lnTo>
                    <a:pt x="0" y="277"/>
                  </a:lnTo>
                  <a:lnTo>
                    <a:pt x="126" y="0"/>
                  </a:lnTo>
                  <a:lnTo>
                    <a:pt x="213" y="339"/>
                  </a:lnTo>
                  <a:close/>
                </a:path>
              </a:pathLst>
            </a:custGeom>
            <a:solidFill>
              <a:srgbClr val="F5AE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48" name="Freeform 81"/>
            <p:cNvSpPr>
              <a:spLocks/>
            </p:cNvSpPr>
            <p:nvPr/>
          </p:nvSpPr>
          <p:spPr bwMode="auto">
            <a:xfrm>
              <a:off x="12344784" y="2265670"/>
              <a:ext cx="68632" cy="199135"/>
            </a:xfrm>
            <a:custGeom>
              <a:avLst/>
              <a:gdLst>
                <a:gd name="T0" fmla="*/ 22114330 w 213"/>
                <a:gd name="T1" fmla="*/ 35197913 h 618"/>
                <a:gd name="T2" fmla="*/ 9032680 w 213"/>
                <a:gd name="T3" fmla="*/ 64166254 h 618"/>
                <a:gd name="T4" fmla="*/ 0 w 213"/>
                <a:gd name="T5" fmla="*/ 28968341 h 618"/>
                <a:gd name="T6" fmla="*/ 12977894 w 213"/>
                <a:gd name="T7" fmla="*/ 0 h 618"/>
                <a:gd name="T8" fmla="*/ 22114330 w 213"/>
                <a:gd name="T9" fmla="*/ 35197913 h 6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3"/>
                <a:gd name="T16" fmla="*/ 0 h 618"/>
                <a:gd name="T17" fmla="*/ 213 w 213"/>
                <a:gd name="T18" fmla="*/ 618 h 6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3" h="618">
                  <a:moveTo>
                    <a:pt x="213" y="339"/>
                  </a:moveTo>
                  <a:lnTo>
                    <a:pt x="87" y="618"/>
                  </a:lnTo>
                  <a:lnTo>
                    <a:pt x="0" y="279"/>
                  </a:lnTo>
                  <a:lnTo>
                    <a:pt x="125" y="0"/>
                  </a:lnTo>
                  <a:lnTo>
                    <a:pt x="213" y="339"/>
                  </a:lnTo>
                  <a:close/>
                </a:path>
              </a:pathLst>
            </a:custGeom>
            <a:solidFill>
              <a:srgbClr val="F5AE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49" name="Freeform 82"/>
            <p:cNvSpPr>
              <a:spLocks/>
            </p:cNvSpPr>
            <p:nvPr/>
          </p:nvSpPr>
          <p:spPr bwMode="auto">
            <a:xfrm>
              <a:off x="12372818" y="2374903"/>
              <a:ext cx="170777" cy="92156"/>
            </a:xfrm>
            <a:custGeom>
              <a:avLst/>
              <a:gdLst>
                <a:gd name="T0" fmla="*/ 55027889 w 530"/>
                <a:gd name="T1" fmla="*/ 726937 h 286"/>
                <a:gd name="T2" fmla="*/ 42257319 w 530"/>
                <a:gd name="T3" fmla="*/ 29694852 h 286"/>
                <a:gd name="T4" fmla="*/ 0 w 530"/>
                <a:gd name="T5" fmla="*/ 28967915 h 286"/>
                <a:gd name="T6" fmla="*/ 13082162 w 530"/>
                <a:gd name="T7" fmla="*/ 0 h 286"/>
                <a:gd name="T8" fmla="*/ 55027889 w 530"/>
                <a:gd name="T9" fmla="*/ 726937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0"/>
                <a:gd name="T16" fmla="*/ 0 h 286"/>
                <a:gd name="T17" fmla="*/ 530 w 530"/>
                <a:gd name="T18" fmla="*/ 286 h 2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0" h="286">
                  <a:moveTo>
                    <a:pt x="530" y="7"/>
                  </a:moveTo>
                  <a:lnTo>
                    <a:pt x="407" y="286"/>
                  </a:lnTo>
                  <a:lnTo>
                    <a:pt x="0" y="279"/>
                  </a:lnTo>
                  <a:lnTo>
                    <a:pt x="126" y="0"/>
                  </a:lnTo>
                  <a:lnTo>
                    <a:pt x="530" y="7"/>
                  </a:lnTo>
                  <a:close/>
                </a:path>
              </a:pathLst>
            </a:custGeom>
            <a:solidFill>
              <a:srgbClr val="DF5A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50" name="Freeform 83"/>
            <p:cNvSpPr>
              <a:spLocks/>
            </p:cNvSpPr>
            <p:nvPr/>
          </p:nvSpPr>
          <p:spPr bwMode="auto">
            <a:xfrm>
              <a:off x="12225878" y="2047203"/>
              <a:ext cx="420499" cy="329956"/>
            </a:xfrm>
            <a:custGeom>
              <a:avLst/>
              <a:gdLst>
                <a:gd name="T0" fmla="*/ 75170391 w 1305"/>
                <a:gd name="T1" fmla="*/ 726934 h 1024"/>
                <a:gd name="T2" fmla="*/ 84203544 w 1305"/>
                <a:gd name="T3" fmla="*/ 35924275 h 1024"/>
                <a:gd name="T4" fmla="*/ 126460959 w 1305"/>
                <a:gd name="T5" fmla="*/ 36962476 h 1024"/>
                <a:gd name="T6" fmla="*/ 135493790 w 1305"/>
                <a:gd name="T7" fmla="*/ 72056383 h 1024"/>
                <a:gd name="T8" fmla="*/ 93340150 w 1305"/>
                <a:gd name="T9" fmla="*/ 71121938 h 1024"/>
                <a:gd name="T10" fmla="*/ 102372981 w 1305"/>
                <a:gd name="T11" fmla="*/ 106319288 h 1024"/>
                <a:gd name="T12" fmla="*/ 60427154 w 1305"/>
                <a:gd name="T13" fmla="*/ 105592354 h 1024"/>
                <a:gd name="T14" fmla="*/ 51290246 w 1305"/>
                <a:gd name="T15" fmla="*/ 70395004 h 1024"/>
                <a:gd name="T16" fmla="*/ 9032833 w 1305"/>
                <a:gd name="T17" fmla="*/ 69668070 h 1024"/>
                <a:gd name="T18" fmla="*/ 0 w 1305"/>
                <a:gd name="T19" fmla="*/ 34470729 h 1024"/>
                <a:gd name="T20" fmla="*/ 42257415 w 1305"/>
                <a:gd name="T21" fmla="*/ 35197341 h 1024"/>
                <a:gd name="T22" fmla="*/ 33120819 w 1305"/>
                <a:gd name="T23" fmla="*/ 0 h 1024"/>
                <a:gd name="T24" fmla="*/ 75170391 w 1305"/>
                <a:gd name="T25" fmla="*/ 726934 h 10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05"/>
                <a:gd name="T40" fmla="*/ 0 h 1024"/>
                <a:gd name="T41" fmla="*/ 1305 w 1305"/>
                <a:gd name="T42" fmla="*/ 1024 h 10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05" h="1024">
                  <a:moveTo>
                    <a:pt x="724" y="7"/>
                  </a:moveTo>
                  <a:lnTo>
                    <a:pt x="811" y="346"/>
                  </a:lnTo>
                  <a:lnTo>
                    <a:pt x="1218" y="356"/>
                  </a:lnTo>
                  <a:lnTo>
                    <a:pt x="1305" y="694"/>
                  </a:lnTo>
                  <a:lnTo>
                    <a:pt x="899" y="685"/>
                  </a:lnTo>
                  <a:lnTo>
                    <a:pt x="986" y="1024"/>
                  </a:lnTo>
                  <a:lnTo>
                    <a:pt x="582" y="1017"/>
                  </a:lnTo>
                  <a:lnTo>
                    <a:pt x="494" y="678"/>
                  </a:lnTo>
                  <a:lnTo>
                    <a:pt x="87" y="671"/>
                  </a:lnTo>
                  <a:lnTo>
                    <a:pt x="0" y="332"/>
                  </a:lnTo>
                  <a:lnTo>
                    <a:pt x="407" y="339"/>
                  </a:lnTo>
                  <a:lnTo>
                    <a:pt x="319" y="0"/>
                  </a:lnTo>
                  <a:lnTo>
                    <a:pt x="724" y="7"/>
                  </a:lnTo>
                  <a:close/>
                </a:path>
              </a:pathLst>
            </a:custGeom>
            <a:solidFill>
              <a:srgbClr val="F7C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51" name="Freeform 84"/>
            <p:cNvSpPr>
              <a:spLocks/>
            </p:cNvSpPr>
            <p:nvPr/>
          </p:nvSpPr>
          <p:spPr bwMode="auto">
            <a:xfrm>
              <a:off x="12330278" y="1671169"/>
              <a:ext cx="63800" cy="82168"/>
            </a:xfrm>
            <a:custGeom>
              <a:avLst/>
              <a:gdLst>
                <a:gd name="T0" fmla="*/ 0 w 198"/>
                <a:gd name="T1" fmla="*/ 0 h 255"/>
                <a:gd name="T2" fmla="*/ 12770634 w 198"/>
                <a:gd name="T3" fmla="*/ 8098865 h 255"/>
                <a:gd name="T4" fmla="*/ 20557776 w 198"/>
                <a:gd name="T5" fmla="*/ 26476789 h 255"/>
                <a:gd name="T6" fmla="*/ 7787145 w 198"/>
                <a:gd name="T7" fmla="*/ 18170407 h 255"/>
                <a:gd name="T8" fmla="*/ 0 w 198"/>
                <a:gd name="T9" fmla="*/ 0 h 2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8"/>
                <a:gd name="T16" fmla="*/ 0 h 255"/>
                <a:gd name="T17" fmla="*/ 198 w 198"/>
                <a:gd name="T18" fmla="*/ 255 h 2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8" h="255">
                  <a:moveTo>
                    <a:pt x="0" y="0"/>
                  </a:moveTo>
                  <a:lnTo>
                    <a:pt x="123" y="78"/>
                  </a:lnTo>
                  <a:lnTo>
                    <a:pt x="198" y="255"/>
                  </a:lnTo>
                  <a:lnTo>
                    <a:pt x="75" y="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BF3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52" name="Freeform 85"/>
            <p:cNvSpPr>
              <a:spLocks/>
            </p:cNvSpPr>
            <p:nvPr/>
          </p:nvSpPr>
          <p:spPr bwMode="auto">
            <a:xfrm>
              <a:off x="12262289" y="1824547"/>
              <a:ext cx="98278" cy="66378"/>
            </a:xfrm>
            <a:custGeom>
              <a:avLst/>
              <a:gdLst>
                <a:gd name="T0" fmla="*/ 18896762 w 305"/>
                <a:gd name="T1" fmla="*/ 0 h 206"/>
                <a:gd name="T2" fmla="*/ 31667425 w 305"/>
                <a:gd name="T3" fmla="*/ 8306272 h 206"/>
                <a:gd name="T4" fmla="*/ 12770662 w 305"/>
                <a:gd name="T5" fmla="*/ 21388542 h 206"/>
                <a:gd name="T6" fmla="*/ 0 w 305"/>
                <a:gd name="T7" fmla="*/ 12978511 h 206"/>
                <a:gd name="T8" fmla="*/ 18896762 w 305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5"/>
                <a:gd name="T16" fmla="*/ 0 h 206"/>
                <a:gd name="T17" fmla="*/ 305 w 305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5" h="206">
                  <a:moveTo>
                    <a:pt x="182" y="0"/>
                  </a:moveTo>
                  <a:lnTo>
                    <a:pt x="305" y="80"/>
                  </a:lnTo>
                  <a:lnTo>
                    <a:pt x="123" y="206"/>
                  </a:lnTo>
                  <a:lnTo>
                    <a:pt x="0" y="125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68A7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53" name="Freeform 86"/>
            <p:cNvSpPr>
              <a:spLocks/>
            </p:cNvSpPr>
            <p:nvPr/>
          </p:nvSpPr>
          <p:spPr bwMode="auto">
            <a:xfrm>
              <a:off x="12412447" y="1686958"/>
              <a:ext cx="64122" cy="82489"/>
            </a:xfrm>
            <a:custGeom>
              <a:avLst/>
              <a:gdLst>
                <a:gd name="T0" fmla="*/ 0 w 199"/>
                <a:gd name="T1" fmla="*/ 0 h 256"/>
                <a:gd name="T2" fmla="*/ 12770590 w 199"/>
                <a:gd name="T3" fmla="*/ 8410010 h 256"/>
                <a:gd name="T4" fmla="*/ 20661460 w 199"/>
                <a:gd name="T5" fmla="*/ 26579822 h 256"/>
                <a:gd name="T6" fmla="*/ 8098383 w 199"/>
                <a:gd name="T7" fmla="*/ 18273565 h 256"/>
                <a:gd name="T8" fmla="*/ 0 w 199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9"/>
                <a:gd name="T16" fmla="*/ 0 h 256"/>
                <a:gd name="T17" fmla="*/ 199 w 199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9" h="256">
                  <a:moveTo>
                    <a:pt x="0" y="0"/>
                  </a:moveTo>
                  <a:lnTo>
                    <a:pt x="123" y="81"/>
                  </a:lnTo>
                  <a:lnTo>
                    <a:pt x="199" y="256"/>
                  </a:lnTo>
                  <a:lnTo>
                    <a:pt x="78" y="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BF3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54" name="Freeform 87"/>
            <p:cNvSpPr>
              <a:spLocks/>
            </p:cNvSpPr>
            <p:nvPr/>
          </p:nvSpPr>
          <p:spPr bwMode="auto">
            <a:xfrm>
              <a:off x="12378923" y="1743669"/>
              <a:ext cx="97633" cy="66378"/>
            </a:xfrm>
            <a:custGeom>
              <a:avLst/>
              <a:gdLst>
                <a:gd name="T0" fmla="*/ 18688823 w 303"/>
                <a:gd name="T1" fmla="*/ 0 h 206"/>
                <a:gd name="T2" fmla="*/ 31459412 w 303"/>
                <a:gd name="T3" fmla="*/ 8306272 h 206"/>
                <a:gd name="T4" fmla="*/ 12770590 w 303"/>
                <a:gd name="T5" fmla="*/ 21388542 h 206"/>
                <a:gd name="T6" fmla="*/ 0 w 303"/>
                <a:gd name="T7" fmla="*/ 12978511 h 206"/>
                <a:gd name="T8" fmla="*/ 18688823 w 303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3"/>
                <a:gd name="T16" fmla="*/ 0 h 206"/>
                <a:gd name="T17" fmla="*/ 303 w 303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3" h="206">
                  <a:moveTo>
                    <a:pt x="180" y="0"/>
                  </a:moveTo>
                  <a:lnTo>
                    <a:pt x="303" y="80"/>
                  </a:lnTo>
                  <a:lnTo>
                    <a:pt x="123" y="206"/>
                  </a:lnTo>
                  <a:lnTo>
                    <a:pt x="0" y="125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68A7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55" name="Freeform 88"/>
            <p:cNvSpPr>
              <a:spLocks/>
            </p:cNvSpPr>
            <p:nvPr/>
          </p:nvSpPr>
          <p:spPr bwMode="auto">
            <a:xfrm>
              <a:off x="12345412" y="1841299"/>
              <a:ext cx="97633" cy="66378"/>
            </a:xfrm>
            <a:custGeom>
              <a:avLst/>
              <a:gdLst>
                <a:gd name="T0" fmla="*/ 18688823 w 303"/>
                <a:gd name="T1" fmla="*/ 0 h 206"/>
                <a:gd name="T2" fmla="*/ 31459412 w 303"/>
                <a:gd name="T3" fmla="*/ 8306272 h 206"/>
                <a:gd name="T4" fmla="*/ 12770590 w 303"/>
                <a:gd name="T5" fmla="*/ 21388542 h 206"/>
                <a:gd name="T6" fmla="*/ 0 w 303"/>
                <a:gd name="T7" fmla="*/ 12978511 h 206"/>
                <a:gd name="T8" fmla="*/ 18688823 w 303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3"/>
                <a:gd name="T16" fmla="*/ 0 h 206"/>
                <a:gd name="T17" fmla="*/ 303 w 303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3" h="206">
                  <a:moveTo>
                    <a:pt x="180" y="0"/>
                  </a:moveTo>
                  <a:lnTo>
                    <a:pt x="303" y="80"/>
                  </a:lnTo>
                  <a:lnTo>
                    <a:pt x="123" y="206"/>
                  </a:lnTo>
                  <a:lnTo>
                    <a:pt x="0" y="125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68A7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56" name="Freeform 89"/>
            <p:cNvSpPr>
              <a:spLocks/>
            </p:cNvSpPr>
            <p:nvPr/>
          </p:nvSpPr>
          <p:spPr bwMode="auto">
            <a:xfrm>
              <a:off x="12378956" y="1783943"/>
              <a:ext cx="64122" cy="83133"/>
            </a:xfrm>
            <a:custGeom>
              <a:avLst/>
              <a:gdLst>
                <a:gd name="T0" fmla="*/ 0 w 199"/>
                <a:gd name="T1" fmla="*/ 0 h 258"/>
                <a:gd name="T2" fmla="*/ 12770590 w 199"/>
                <a:gd name="T3" fmla="*/ 8409965 h 258"/>
                <a:gd name="T4" fmla="*/ 20661460 w 199"/>
                <a:gd name="T5" fmla="*/ 26787190 h 258"/>
                <a:gd name="T6" fmla="*/ 7890873 w 199"/>
                <a:gd name="T7" fmla="*/ 18480978 h 258"/>
                <a:gd name="T8" fmla="*/ 0 w 199"/>
                <a:gd name="T9" fmla="*/ 0 h 2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9"/>
                <a:gd name="T16" fmla="*/ 0 h 258"/>
                <a:gd name="T17" fmla="*/ 199 w 199"/>
                <a:gd name="T18" fmla="*/ 258 h 2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9" h="258">
                  <a:moveTo>
                    <a:pt x="0" y="0"/>
                  </a:moveTo>
                  <a:lnTo>
                    <a:pt x="123" y="81"/>
                  </a:lnTo>
                  <a:lnTo>
                    <a:pt x="199" y="258"/>
                  </a:lnTo>
                  <a:lnTo>
                    <a:pt x="76" y="1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BF3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57" name="Freeform 90"/>
            <p:cNvSpPr>
              <a:spLocks/>
            </p:cNvSpPr>
            <p:nvPr/>
          </p:nvSpPr>
          <p:spPr bwMode="auto">
            <a:xfrm>
              <a:off x="12238174" y="1671169"/>
              <a:ext cx="198811" cy="210410"/>
            </a:xfrm>
            <a:custGeom>
              <a:avLst/>
              <a:gdLst>
                <a:gd name="T0" fmla="*/ 64061281 w 617"/>
                <a:gd name="T1" fmla="*/ 23360989 h 653"/>
                <a:gd name="T2" fmla="*/ 45372410 w 617"/>
                <a:gd name="T3" fmla="*/ 36339060 h 653"/>
                <a:gd name="T4" fmla="*/ 53263303 w 617"/>
                <a:gd name="T5" fmla="*/ 54820021 h 653"/>
                <a:gd name="T6" fmla="*/ 34574422 w 617"/>
                <a:gd name="T7" fmla="*/ 67798415 h 653"/>
                <a:gd name="T8" fmla="*/ 26683529 w 617"/>
                <a:gd name="T9" fmla="*/ 49421218 h 653"/>
                <a:gd name="T10" fmla="*/ 7787140 w 617"/>
                <a:gd name="T11" fmla="*/ 62399612 h 653"/>
                <a:gd name="T12" fmla="*/ 0 w 617"/>
                <a:gd name="T13" fmla="*/ 44229926 h 653"/>
                <a:gd name="T14" fmla="*/ 18896387 w 617"/>
                <a:gd name="T15" fmla="*/ 31147767 h 653"/>
                <a:gd name="T16" fmla="*/ 11005817 w 617"/>
                <a:gd name="T17" fmla="*/ 12978398 h 653"/>
                <a:gd name="T18" fmla="*/ 29694693 w 617"/>
                <a:gd name="T19" fmla="*/ 0 h 653"/>
                <a:gd name="T20" fmla="*/ 37481508 w 617"/>
                <a:gd name="T21" fmla="*/ 18169691 h 653"/>
                <a:gd name="T22" fmla="*/ 56170389 w 617"/>
                <a:gd name="T23" fmla="*/ 5087539 h 653"/>
                <a:gd name="T24" fmla="*/ 64061281 w 617"/>
                <a:gd name="T25" fmla="*/ 23360989 h 6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17"/>
                <a:gd name="T40" fmla="*/ 0 h 653"/>
                <a:gd name="T41" fmla="*/ 617 w 617"/>
                <a:gd name="T42" fmla="*/ 653 h 6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17" h="653">
                  <a:moveTo>
                    <a:pt x="617" y="225"/>
                  </a:moveTo>
                  <a:lnTo>
                    <a:pt x="437" y="350"/>
                  </a:lnTo>
                  <a:lnTo>
                    <a:pt x="513" y="528"/>
                  </a:lnTo>
                  <a:lnTo>
                    <a:pt x="333" y="653"/>
                  </a:lnTo>
                  <a:lnTo>
                    <a:pt x="257" y="476"/>
                  </a:lnTo>
                  <a:lnTo>
                    <a:pt x="75" y="601"/>
                  </a:lnTo>
                  <a:lnTo>
                    <a:pt x="0" y="426"/>
                  </a:lnTo>
                  <a:lnTo>
                    <a:pt x="182" y="300"/>
                  </a:lnTo>
                  <a:lnTo>
                    <a:pt x="106" y="125"/>
                  </a:lnTo>
                  <a:lnTo>
                    <a:pt x="286" y="0"/>
                  </a:lnTo>
                  <a:lnTo>
                    <a:pt x="361" y="175"/>
                  </a:lnTo>
                  <a:lnTo>
                    <a:pt x="541" y="49"/>
                  </a:lnTo>
                  <a:lnTo>
                    <a:pt x="617" y="225"/>
                  </a:lnTo>
                  <a:close/>
                </a:path>
              </a:pathLst>
            </a:custGeom>
            <a:solidFill>
              <a:srgbClr val="C8DA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30747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48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30749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50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51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52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53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54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55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56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57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58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59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60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61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62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63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64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65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66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67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68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69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70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71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72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73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74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75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76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77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78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79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80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81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82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83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84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85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86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87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88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0789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90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91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92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93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94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95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96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97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98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99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00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01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02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0803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0804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05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06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07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08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09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10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11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12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13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14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15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16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17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18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19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20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21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22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23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24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25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26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27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28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29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30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31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32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0833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34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35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36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37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38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39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40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41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42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43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0844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45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46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47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48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49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50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51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52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0853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54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55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56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0857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58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59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60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61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62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63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64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65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66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67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68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69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70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71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72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73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74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75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76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0877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78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79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80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81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82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83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84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85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86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87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88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89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90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91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92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93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94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95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96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97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98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99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00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01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0902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03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04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05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06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07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08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09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10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11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12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13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14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0915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16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17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0918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0919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0920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0921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22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0923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24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25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26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27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28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29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30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31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32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33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34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35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36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746" name="Группа 79"/>
          <p:cNvGrpSpPr>
            <a:grpSpLocks/>
          </p:cNvGrpSpPr>
          <p:nvPr/>
        </p:nvGrpSpPr>
        <p:grpSpPr bwMode="auto">
          <a:xfrm>
            <a:off x="331788" y="-336550"/>
            <a:ext cx="11309350" cy="7351713"/>
            <a:chOff x="288421" y="2147645"/>
            <a:chExt cx="8583498" cy="5580380"/>
          </a:xfrm>
        </p:grpSpPr>
        <p:grpSp>
          <p:nvGrpSpPr>
            <p:cNvPr id="32009" name="Группа 80"/>
            <p:cNvGrpSpPr>
              <a:grpSpLocks/>
            </p:cNvGrpSpPr>
            <p:nvPr/>
          </p:nvGrpSpPr>
          <p:grpSpPr bwMode="auto">
            <a:xfrm>
              <a:off x="7589435" y="3280219"/>
              <a:ext cx="1282484" cy="3247581"/>
              <a:chOff x="7497610" y="3280219"/>
              <a:chExt cx="1282484" cy="3247581"/>
            </a:xfrm>
          </p:grpSpPr>
          <p:sp>
            <p:nvSpPr>
              <p:cNvPr id="87" name="Нашивка 86"/>
              <p:cNvSpPr/>
              <p:nvPr/>
            </p:nvSpPr>
            <p:spPr>
              <a:xfrm>
                <a:off x="7498112" y="3280350"/>
                <a:ext cx="1281982" cy="3247490"/>
              </a:xfrm>
              <a:prstGeom prst="chevron">
                <a:avLst>
                  <a:gd name="adj" fmla="val 29301"/>
                </a:avLst>
              </a:prstGeom>
              <a:solidFill>
                <a:schemeClr val="tx1">
                  <a:lumMod val="75000"/>
                  <a:lumOff val="2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4000">
                  <a:solidFill>
                    <a:schemeClr val="bg1"/>
                  </a:solidFill>
                  <a:latin typeface="PF Din Text Cond Pro Light" panose="02000000000000000000" pitchFamily="2" charset="0"/>
                </a:endParaRPr>
              </a:p>
            </p:txBody>
          </p:sp>
          <p:sp>
            <p:nvSpPr>
              <p:cNvPr id="88" name="Прямоугольный треугольник 146"/>
              <p:cNvSpPr/>
              <p:nvPr/>
            </p:nvSpPr>
            <p:spPr>
              <a:xfrm>
                <a:off x="7498112" y="3280350"/>
                <a:ext cx="884375" cy="580813"/>
              </a:xfrm>
              <a:custGeom>
                <a:avLst/>
                <a:gdLst>
                  <a:gd name="connsiteX0" fmla="*/ 0 w 884390"/>
                  <a:gd name="connsiteY0" fmla="*/ 308419 h 308419"/>
                  <a:gd name="connsiteX1" fmla="*/ 0 w 884390"/>
                  <a:gd name="connsiteY1" fmla="*/ 0 h 308419"/>
                  <a:gd name="connsiteX2" fmla="*/ 884390 w 884390"/>
                  <a:gd name="connsiteY2" fmla="*/ 308419 h 308419"/>
                  <a:gd name="connsiteX3" fmla="*/ 0 w 884390"/>
                  <a:gd name="connsiteY3" fmla="*/ 308419 h 308419"/>
                  <a:gd name="connsiteX0" fmla="*/ 0 w 884390"/>
                  <a:gd name="connsiteY0" fmla="*/ 0 h 580581"/>
                  <a:gd name="connsiteX1" fmla="*/ 152400 w 884390"/>
                  <a:gd name="connsiteY1" fmla="*/ 580581 h 580581"/>
                  <a:gd name="connsiteX2" fmla="*/ 884390 w 884390"/>
                  <a:gd name="connsiteY2" fmla="*/ 0 h 580581"/>
                  <a:gd name="connsiteX3" fmla="*/ 0 w 884390"/>
                  <a:gd name="connsiteY3" fmla="*/ 0 h 5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4390" h="580581">
                    <a:moveTo>
                      <a:pt x="0" y="0"/>
                    </a:moveTo>
                    <a:lnTo>
                      <a:pt x="152400" y="580581"/>
                    </a:lnTo>
                    <a:lnTo>
                      <a:pt x="88439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4000">
                  <a:solidFill>
                    <a:schemeClr val="bg1"/>
                  </a:solidFill>
                  <a:latin typeface="PF Din Text Cond Pro Light" panose="02000000000000000000" pitchFamily="2" charset="0"/>
                </a:endParaRPr>
              </a:p>
            </p:txBody>
          </p:sp>
        </p:grpSp>
        <p:grpSp>
          <p:nvGrpSpPr>
            <p:cNvPr id="32010" name="Группа 81"/>
            <p:cNvGrpSpPr>
              <a:grpSpLocks/>
            </p:cNvGrpSpPr>
            <p:nvPr/>
          </p:nvGrpSpPr>
          <p:grpSpPr bwMode="auto">
            <a:xfrm flipH="1">
              <a:off x="288421" y="3280219"/>
              <a:ext cx="1282484" cy="3247581"/>
              <a:chOff x="7497610" y="3280219"/>
              <a:chExt cx="1282484" cy="3247581"/>
            </a:xfrm>
          </p:grpSpPr>
          <p:sp>
            <p:nvSpPr>
              <p:cNvPr id="85" name="Нашивка 84"/>
              <p:cNvSpPr/>
              <p:nvPr/>
            </p:nvSpPr>
            <p:spPr>
              <a:xfrm>
                <a:off x="7498112" y="3280350"/>
                <a:ext cx="1281982" cy="3247490"/>
              </a:xfrm>
              <a:prstGeom prst="chevron">
                <a:avLst>
                  <a:gd name="adj" fmla="val 29301"/>
                </a:avLst>
              </a:prstGeom>
              <a:solidFill>
                <a:schemeClr val="tx1">
                  <a:lumMod val="75000"/>
                  <a:lumOff val="2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4000">
                  <a:solidFill>
                    <a:schemeClr val="bg1"/>
                  </a:solidFill>
                  <a:latin typeface="PF Din Text Cond Pro Light" panose="02000000000000000000" pitchFamily="2" charset="0"/>
                </a:endParaRPr>
              </a:p>
            </p:txBody>
          </p:sp>
          <p:sp>
            <p:nvSpPr>
              <p:cNvPr id="86" name="Прямоугольный треугольник 146"/>
              <p:cNvSpPr/>
              <p:nvPr/>
            </p:nvSpPr>
            <p:spPr>
              <a:xfrm>
                <a:off x="7498112" y="3280350"/>
                <a:ext cx="884375" cy="580813"/>
              </a:xfrm>
              <a:custGeom>
                <a:avLst/>
                <a:gdLst>
                  <a:gd name="connsiteX0" fmla="*/ 0 w 884390"/>
                  <a:gd name="connsiteY0" fmla="*/ 308419 h 308419"/>
                  <a:gd name="connsiteX1" fmla="*/ 0 w 884390"/>
                  <a:gd name="connsiteY1" fmla="*/ 0 h 308419"/>
                  <a:gd name="connsiteX2" fmla="*/ 884390 w 884390"/>
                  <a:gd name="connsiteY2" fmla="*/ 308419 h 308419"/>
                  <a:gd name="connsiteX3" fmla="*/ 0 w 884390"/>
                  <a:gd name="connsiteY3" fmla="*/ 308419 h 308419"/>
                  <a:gd name="connsiteX0" fmla="*/ 0 w 884390"/>
                  <a:gd name="connsiteY0" fmla="*/ 0 h 580581"/>
                  <a:gd name="connsiteX1" fmla="*/ 152400 w 884390"/>
                  <a:gd name="connsiteY1" fmla="*/ 580581 h 580581"/>
                  <a:gd name="connsiteX2" fmla="*/ 884390 w 884390"/>
                  <a:gd name="connsiteY2" fmla="*/ 0 h 580581"/>
                  <a:gd name="connsiteX3" fmla="*/ 0 w 884390"/>
                  <a:gd name="connsiteY3" fmla="*/ 0 h 58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4390" h="580581">
                    <a:moveTo>
                      <a:pt x="0" y="0"/>
                    </a:moveTo>
                    <a:lnTo>
                      <a:pt x="152400" y="580581"/>
                    </a:lnTo>
                    <a:lnTo>
                      <a:pt x="88439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4000">
                  <a:solidFill>
                    <a:schemeClr val="bg1"/>
                  </a:solidFill>
                  <a:latin typeface="PF Din Text Cond Pro Light" panose="02000000000000000000" pitchFamily="2" charset="0"/>
                </a:endParaRPr>
              </a:p>
            </p:txBody>
          </p:sp>
        </p:grpSp>
        <p:sp>
          <p:nvSpPr>
            <p:cNvPr id="83" name="Прямоугольник 82"/>
            <p:cNvSpPr/>
            <p:nvPr/>
          </p:nvSpPr>
          <p:spPr>
            <a:xfrm rot="16200000">
              <a:off x="734841" y="2277964"/>
              <a:ext cx="5580378" cy="5319739"/>
            </a:xfrm>
            <a:prstGeom prst="rect">
              <a:avLst/>
            </a:prstGeom>
          </p:spPr>
          <p:txBody>
            <a:bodyPr spcFirstLastPara="1" anchor="ctr">
              <a:prstTxWarp prst="textArchUp">
                <a:avLst/>
              </a:prstTxWarp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dirty="0">
                  <a:solidFill>
                    <a:schemeClr val="bg1"/>
                  </a:solidFill>
                  <a:latin typeface="PF Din Text Cond Pro Light" panose="02000000000000000000" pitchFamily="2" charset="0"/>
                  <a:cs typeface="+mn-cs"/>
                </a:rPr>
                <a:t>ОСНОВНЫЕ СЕРВИСЫ</a:t>
              </a:r>
              <a:endParaRPr lang="en-US" dirty="0">
                <a:solidFill>
                  <a:schemeClr val="bg1"/>
                </a:solidFill>
                <a:latin typeface="PF Din Text Cond Pro Light" panose="02000000000000000000" pitchFamily="2" charset="0"/>
                <a:cs typeface="+mn-cs"/>
              </a:endParaRPr>
            </a:p>
          </p:txBody>
        </p:sp>
        <p:sp>
          <p:nvSpPr>
            <p:cNvPr id="84" name="Прямоугольник 83"/>
            <p:cNvSpPr/>
            <p:nvPr/>
          </p:nvSpPr>
          <p:spPr>
            <a:xfrm rot="5400000">
              <a:off x="2853663" y="2277966"/>
              <a:ext cx="5580378" cy="5319739"/>
            </a:xfrm>
            <a:prstGeom prst="rect">
              <a:avLst/>
            </a:prstGeom>
          </p:spPr>
          <p:txBody>
            <a:bodyPr spcFirstLastPara="1" anchor="ctr">
              <a:prstTxWarp prst="textArchUp">
                <a:avLst/>
              </a:prstTxWarp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dirty="0">
                  <a:solidFill>
                    <a:schemeClr val="bg1"/>
                  </a:solidFill>
                  <a:latin typeface="PF Din Text Cond Pro Light" panose="02000000000000000000" pitchFamily="2" charset="0"/>
                  <a:cs typeface="+mn-cs"/>
                </a:rPr>
                <a:t>ОСНОВНЫЕ СЕРВИСЫ</a:t>
              </a:r>
              <a:endParaRPr lang="en-US" dirty="0">
                <a:solidFill>
                  <a:schemeClr val="bg1"/>
                </a:solidFill>
                <a:latin typeface="PF Din Text Cond Pro Light" panose="02000000000000000000" pitchFamily="2" charset="0"/>
                <a:cs typeface="+mn-cs"/>
              </a:endParaRPr>
            </a:p>
          </p:txBody>
        </p:sp>
      </p:grpSp>
      <p:sp>
        <p:nvSpPr>
          <p:cNvPr id="89" name="Восьмиугольник 88"/>
          <p:cNvSpPr/>
          <p:nvPr/>
        </p:nvSpPr>
        <p:spPr>
          <a:xfrm>
            <a:off x="4833938" y="1943100"/>
            <a:ext cx="2509837" cy="2509838"/>
          </a:xfrm>
          <a:prstGeom prst="octagon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1748" name="Группа 89"/>
          <p:cNvGrpSpPr>
            <a:grpSpLocks/>
          </p:cNvGrpSpPr>
          <p:nvPr/>
        </p:nvGrpSpPr>
        <p:grpSpPr bwMode="auto">
          <a:xfrm>
            <a:off x="5173663" y="1704975"/>
            <a:ext cx="582612" cy="503238"/>
            <a:chOff x="1374049" y="1984390"/>
            <a:chExt cx="1587500" cy="1368535"/>
          </a:xfrm>
        </p:grpSpPr>
        <p:sp>
          <p:nvSpPr>
            <p:cNvPr id="91" name="Шестиугольник 90"/>
            <p:cNvSpPr/>
            <p:nvPr/>
          </p:nvSpPr>
          <p:spPr>
            <a:xfrm>
              <a:off x="1374049" y="1984390"/>
              <a:ext cx="1587500" cy="1368535"/>
            </a:xfrm>
            <a:prstGeom prst="hexag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dirty="0">
                  <a:solidFill>
                    <a:schemeClr val="bg1"/>
                  </a:solidFill>
                  <a:latin typeface="PF Din Text Cond Pro Light" panose="02000000000000000000" pitchFamily="2" charset="0"/>
                </a:rPr>
                <a:t>8</a:t>
              </a:r>
            </a:p>
          </p:txBody>
        </p:sp>
        <p:sp>
          <p:nvSpPr>
            <p:cNvPr id="92" name="Равнобедренный треугольник 11"/>
            <p:cNvSpPr/>
            <p:nvPr/>
          </p:nvSpPr>
          <p:spPr>
            <a:xfrm>
              <a:off x="1750376" y="1984390"/>
              <a:ext cx="1211173" cy="686427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grpSp>
        <p:nvGrpSpPr>
          <p:cNvPr id="31749" name="Группа 92"/>
          <p:cNvGrpSpPr>
            <a:grpSpLocks/>
          </p:cNvGrpSpPr>
          <p:nvPr/>
        </p:nvGrpSpPr>
        <p:grpSpPr bwMode="auto">
          <a:xfrm>
            <a:off x="6399213" y="1704975"/>
            <a:ext cx="584200" cy="503238"/>
            <a:chOff x="1374049" y="1984390"/>
            <a:chExt cx="1587500" cy="1368535"/>
          </a:xfrm>
        </p:grpSpPr>
        <p:sp>
          <p:nvSpPr>
            <p:cNvPr id="94" name="Шестиугольник 93"/>
            <p:cNvSpPr/>
            <p:nvPr/>
          </p:nvSpPr>
          <p:spPr>
            <a:xfrm>
              <a:off x="1374049" y="1984390"/>
              <a:ext cx="1587500" cy="1368535"/>
            </a:xfrm>
            <a:prstGeom prst="hexag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dirty="0">
                  <a:solidFill>
                    <a:schemeClr val="bg1"/>
                  </a:solidFill>
                  <a:latin typeface="PF Din Text Cond Pro Light" panose="02000000000000000000" pitchFamily="2" charset="0"/>
                </a:rPr>
                <a:t>1</a:t>
              </a:r>
            </a:p>
          </p:txBody>
        </p:sp>
        <p:sp>
          <p:nvSpPr>
            <p:cNvPr id="95" name="Равнобедренный треугольник 11"/>
            <p:cNvSpPr/>
            <p:nvPr/>
          </p:nvSpPr>
          <p:spPr>
            <a:xfrm>
              <a:off x="1749353" y="1984390"/>
              <a:ext cx="1212196" cy="686427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grpSp>
        <p:nvGrpSpPr>
          <p:cNvPr id="31750" name="Группа 95"/>
          <p:cNvGrpSpPr>
            <a:grpSpLocks/>
          </p:cNvGrpSpPr>
          <p:nvPr/>
        </p:nvGrpSpPr>
        <p:grpSpPr bwMode="auto">
          <a:xfrm>
            <a:off x="6996113" y="2409825"/>
            <a:ext cx="582612" cy="503238"/>
            <a:chOff x="1374049" y="1984390"/>
            <a:chExt cx="1587500" cy="1368535"/>
          </a:xfrm>
        </p:grpSpPr>
        <p:sp>
          <p:nvSpPr>
            <p:cNvPr id="97" name="Шестиугольник 96"/>
            <p:cNvSpPr/>
            <p:nvPr/>
          </p:nvSpPr>
          <p:spPr>
            <a:xfrm>
              <a:off x="1374049" y="1984390"/>
              <a:ext cx="1587500" cy="1368535"/>
            </a:xfrm>
            <a:prstGeom prst="hexag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dirty="0">
                  <a:solidFill>
                    <a:schemeClr val="bg1"/>
                  </a:solidFill>
                  <a:latin typeface="PF Din Text Cond Pro Light" panose="02000000000000000000" pitchFamily="2" charset="0"/>
                </a:rPr>
                <a:t>2</a:t>
              </a:r>
            </a:p>
          </p:txBody>
        </p:sp>
        <p:sp>
          <p:nvSpPr>
            <p:cNvPr id="98" name="Равнобедренный треугольник 11"/>
            <p:cNvSpPr/>
            <p:nvPr/>
          </p:nvSpPr>
          <p:spPr>
            <a:xfrm>
              <a:off x="1750376" y="1984390"/>
              <a:ext cx="1211173" cy="686427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grpSp>
        <p:nvGrpSpPr>
          <p:cNvPr id="31751" name="Группа 146"/>
          <p:cNvGrpSpPr>
            <a:grpSpLocks/>
          </p:cNvGrpSpPr>
          <p:nvPr/>
        </p:nvGrpSpPr>
        <p:grpSpPr bwMode="auto">
          <a:xfrm>
            <a:off x="6996113" y="3397250"/>
            <a:ext cx="582612" cy="503238"/>
            <a:chOff x="1374049" y="1984390"/>
            <a:chExt cx="1587500" cy="1368535"/>
          </a:xfrm>
        </p:grpSpPr>
        <p:sp>
          <p:nvSpPr>
            <p:cNvPr id="148" name="Шестиугольник 147"/>
            <p:cNvSpPr/>
            <p:nvPr/>
          </p:nvSpPr>
          <p:spPr>
            <a:xfrm>
              <a:off x="1374049" y="1984390"/>
              <a:ext cx="1587500" cy="1368535"/>
            </a:xfrm>
            <a:prstGeom prst="hexag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dirty="0">
                  <a:solidFill>
                    <a:schemeClr val="bg1"/>
                  </a:solidFill>
                  <a:latin typeface="PF Din Text Cond Pro Light" panose="02000000000000000000" pitchFamily="2" charset="0"/>
                </a:rPr>
                <a:t>3</a:t>
              </a:r>
            </a:p>
          </p:txBody>
        </p:sp>
        <p:sp>
          <p:nvSpPr>
            <p:cNvPr id="149" name="Равнобедренный треугольник 11"/>
            <p:cNvSpPr/>
            <p:nvPr/>
          </p:nvSpPr>
          <p:spPr>
            <a:xfrm>
              <a:off x="1750376" y="1984390"/>
              <a:ext cx="1211173" cy="686427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grpSp>
        <p:nvGrpSpPr>
          <p:cNvPr id="31752" name="Группа 149"/>
          <p:cNvGrpSpPr>
            <a:grpSpLocks/>
          </p:cNvGrpSpPr>
          <p:nvPr/>
        </p:nvGrpSpPr>
        <p:grpSpPr bwMode="auto">
          <a:xfrm>
            <a:off x="4613275" y="2409825"/>
            <a:ext cx="584200" cy="503238"/>
            <a:chOff x="1374049" y="1984390"/>
            <a:chExt cx="1587500" cy="1368535"/>
          </a:xfrm>
        </p:grpSpPr>
        <p:sp>
          <p:nvSpPr>
            <p:cNvPr id="151" name="Шестиугольник 150"/>
            <p:cNvSpPr/>
            <p:nvPr/>
          </p:nvSpPr>
          <p:spPr>
            <a:xfrm>
              <a:off x="1374049" y="1984390"/>
              <a:ext cx="1587500" cy="1368535"/>
            </a:xfrm>
            <a:prstGeom prst="hexag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dirty="0">
                  <a:solidFill>
                    <a:schemeClr val="bg1"/>
                  </a:solidFill>
                  <a:latin typeface="PF Din Text Cond Pro Light" panose="02000000000000000000" pitchFamily="2" charset="0"/>
                </a:rPr>
                <a:t>7</a:t>
              </a:r>
            </a:p>
          </p:txBody>
        </p:sp>
        <p:sp>
          <p:nvSpPr>
            <p:cNvPr id="152" name="Равнобедренный треугольник 11"/>
            <p:cNvSpPr/>
            <p:nvPr/>
          </p:nvSpPr>
          <p:spPr>
            <a:xfrm>
              <a:off x="1749356" y="1984390"/>
              <a:ext cx="1212193" cy="686427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grpSp>
        <p:nvGrpSpPr>
          <p:cNvPr id="31753" name="Группа 152"/>
          <p:cNvGrpSpPr>
            <a:grpSpLocks/>
          </p:cNvGrpSpPr>
          <p:nvPr/>
        </p:nvGrpSpPr>
        <p:grpSpPr bwMode="auto">
          <a:xfrm>
            <a:off x="4613275" y="3397250"/>
            <a:ext cx="584200" cy="503238"/>
            <a:chOff x="1374049" y="1984390"/>
            <a:chExt cx="1587500" cy="1368535"/>
          </a:xfrm>
        </p:grpSpPr>
        <p:sp>
          <p:nvSpPr>
            <p:cNvPr id="154" name="Шестиугольник 153"/>
            <p:cNvSpPr/>
            <p:nvPr/>
          </p:nvSpPr>
          <p:spPr>
            <a:xfrm>
              <a:off x="1374049" y="1984390"/>
              <a:ext cx="1587500" cy="1368535"/>
            </a:xfrm>
            <a:prstGeom prst="hexag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dirty="0">
                  <a:solidFill>
                    <a:schemeClr val="bg1"/>
                  </a:solidFill>
                  <a:latin typeface="PF Din Text Cond Pro Light" panose="02000000000000000000" pitchFamily="2" charset="0"/>
                </a:rPr>
                <a:t>6</a:t>
              </a:r>
            </a:p>
          </p:txBody>
        </p:sp>
        <p:sp>
          <p:nvSpPr>
            <p:cNvPr id="155" name="Равнобедренный треугольник 11"/>
            <p:cNvSpPr/>
            <p:nvPr/>
          </p:nvSpPr>
          <p:spPr>
            <a:xfrm>
              <a:off x="1749356" y="1984390"/>
              <a:ext cx="1212193" cy="686427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grpSp>
        <p:nvGrpSpPr>
          <p:cNvPr id="31754" name="Группа 155"/>
          <p:cNvGrpSpPr>
            <a:grpSpLocks/>
          </p:cNvGrpSpPr>
          <p:nvPr/>
        </p:nvGrpSpPr>
        <p:grpSpPr bwMode="auto">
          <a:xfrm>
            <a:off x="5173663" y="4159250"/>
            <a:ext cx="582612" cy="503238"/>
            <a:chOff x="1374049" y="1984390"/>
            <a:chExt cx="1587500" cy="1368535"/>
          </a:xfrm>
        </p:grpSpPr>
        <p:sp>
          <p:nvSpPr>
            <p:cNvPr id="157" name="Шестиугольник 156"/>
            <p:cNvSpPr/>
            <p:nvPr/>
          </p:nvSpPr>
          <p:spPr>
            <a:xfrm>
              <a:off x="1374049" y="1984390"/>
              <a:ext cx="1587500" cy="1368535"/>
            </a:xfrm>
            <a:prstGeom prst="hexag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dirty="0">
                  <a:solidFill>
                    <a:schemeClr val="bg1"/>
                  </a:solidFill>
                  <a:latin typeface="PF Din Text Cond Pro Light" panose="02000000000000000000" pitchFamily="2" charset="0"/>
                </a:rPr>
                <a:t>5</a:t>
              </a:r>
            </a:p>
          </p:txBody>
        </p:sp>
        <p:sp>
          <p:nvSpPr>
            <p:cNvPr id="158" name="Равнобедренный треугольник 11"/>
            <p:cNvSpPr/>
            <p:nvPr/>
          </p:nvSpPr>
          <p:spPr>
            <a:xfrm>
              <a:off x="1750376" y="1984390"/>
              <a:ext cx="1211173" cy="686427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grpSp>
        <p:nvGrpSpPr>
          <p:cNvPr id="31755" name="Группа 158"/>
          <p:cNvGrpSpPr>
            <a:grpSpLocks/>
          </p:cNvGrpSpPr>
          <p:nvPr/>
        </p:nvGrpSpPr>
        <p:grpSpPr bwMode="auto">
          <a:xfrm>
            <a:off x="6399213" y="4159250"/>
            <a:ext cx="584200" cy="503238"/>
            <a:chOff x="1374049" y="1984390"/>
            <a:chExt cx="1587500" cy="1368535"/>
          </a:xfrm>
        </p:grpSpPr>
        <p:sp>
          <p:nvSpPr>
            <p:cNvPr id="160" name="Шестиугольник 159"/>
            <p:cNvSpPr/>
            <p:nvPr/>
          </p:nvSpPr>
          <p:spPr>
            <a:xfrm>
              <a:off x="1374049" y="1984390"/>
              <a:ext cx="1587500" cy="1368535"/>
            </a:xfrm>
            <a:prstGeom prst="hexag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dirty="0">
                  <a:solidFill>
                    <a:schemeClr val="bg1"/>
                  </a:solidFill>
                  <a:latin typeface="PF Din Text Cond Pro Light" panose="02000000000000000000" pitchFamily="2" charset="0"/>
                </a:rPr>
                <a:t>4</a:t>
              </a:r>
            </a:p>
          </p:txBody>
        </p:sp>
        <p:sp>
          <p:nvSpPr>
            <p:cNvPr id="161" name="Равнобедренный треугольник 11"/>
            <p:cNvSpPr/>
            <p:nvPr/>
          </p:nvSpPr>
          <p:spPr>
            <a:xfrm>
              <a:off x="1749353" y="1984390"/>
              <a:ext cx="1212196" cy="686427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162" name="TextBox 161"/>
          <p:cNvSpPr txBox="1"/>
          <p:nvPr/>
        </p:nvSpPr>
        <p:spPr>
          <a:xfrm>
            <a:off x="6618288" y="1282700"/>
            <a:ext cx="2655887" cy="323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" panose="02000000000000000000" pitchFamily="2" charset="0"/>
                <a:cs typeface="+mn-cs"/>
              </a:rPr>
              <a:t>ЭЛЕКТРОННАЯ РЕГИСТРАТУРА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7583488" y="3521075"/>
            <a:ext cx="2101850" cy="322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" panose="02000000000000000000" pitchFamily="2" charset="0"/>
                <a:cs typeface="+mn-cs"/>
              </a:rPr>
              <a:t>ЭЛЕКТРОННЫЙ РЕЦЕПТ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7583488" y="2487613"/>
            <a:ext cx="1919287" cy="323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" panose="02000000000000000000" pitchFamily="2" charset="0"/>
                <a:cs typeface="+mn-cs"/>
              </a:rPr>
              <a:t>ПЕРСУЧЕТ (БИЛЛИНГ)</a:t>
            </a:r>
          </a:p>
        </p:txBody>
      </p:sp>
      <p:cxnSp>
        <p:nvCxnSpPr>
          <p:cNvPr id="165" name="Прямая соединительная линия 164"/>
          <p:cNvCxnSpPr/>
          <p:nvPr/>
        </p:nvCxnSpPr>
        <p:spPr>
          <a:xfrm flipH="1">
            <a:off x="6705600" y="1598613"/>
            <a:ext cx="249555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 flipH="1">
            <a:off x="7670800" y="3838575"/>
            <a:ext cx="19812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единительная линия 166"/>
          <p:cNvCxnSpPr/>
          <p:nvPr/>
        </p:nvCxnSpPr>
        <p:spPr>
          <a:xfrm flipH="1">
            <a:off x="7670800" y="2806700"/>
            <a:ext cx="191293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TextBox 167"/>
          <p:cNvSpPr txBox="1"/>
          <p:nvPr/>
        </p:nvSpPr>
        <p:spPr>
          <a:xfrm>
            <a:off x="3740150" y="1282700"/>
            <a:ext cx="1701800" cy="323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" panose="02000000000000000000" pitchFamily="2" charset="0"/>
                <a:cs typeface="+mn-cs"/>
              </a:rPr>
              <a:t>ПРОЧИЕ СЕРВИСЫ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6618288" y="4740275"/>
            <a:ext cx="2867025" cy="322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" panose="02000000000000000000" pitchFamily="2" charset="0"/>
                <a:cs typeface="+mn-cs"/>
              </a:rPr>
              <a:t>ЛИСТКИ НЕТРУДОСПОСОБНОСТИ</a:t>
            </a:r>
          </a:p>
        </p:txBody>
      </p:sp>
      <p:sp>
        <p:nvSpPr>
          <p:cNvPr id="170" name="TextBox 169"/>
          <p:cNvSpPr txBox="1"/>
          <p:nvPr/>
        </p:nvSpPr>
        <p:spPr>
          <a:xfrm>
            <a:off x="2014538" y="2487613"/>
            <a:ext cx="2514600" cy="323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" panose="02000000000000000000" pitchFamily="2" charset="0"/>
                <a:cs typeface="+mn-cs"/>
              </a:rPr>
              <a:t>РАДИОЛОГИЧЕСКИЙ СЕРВИС</a:t>
            </a:r>
          </a:p>
        </p:txBody>
      </p:sp>
      <p:cxnSp>
        <p:nvCxnSpPr>
          <p:cNvPr id="171" name="Прямая соединительная линия 170"/>
          <p:cNvCxnSpPr/>
          <p:nvPr/>
        </p:nvCxnSpPr>
        <p:spPr>
          <a:xfrm flipH="1">
            <a:off x="3825875" y="1598613"/>
            <a:ext cx="151765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Прямая соединительная линия 171"/>
          <p:cNvCxnSpPr/>
          <p:nvPr/>
        </p:nvCxnSpPr>
        <p:spPr>
          <a:xfrm flipH="1">
            <a:off x="6681788" y="5057775"/>
            <a:ext cx="28225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Прямая соединительная линия 172"/>
          <p:cNvCxnSpPr/>
          <p:nvPr/>
        </p:nvCxnSpPr>
        <p:spPr>
          <a:xfrm flipH="1">
            <a:off x="2054225" y="2806700"/>
            <a:ext cx="24130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TextBox 173"/>
          <p:cNvSpPr txBox="1"/>
          <p:nvPr/>
        </p:nvSpPr>
        <p:spPr>
          <a:xfrm>
            <a:off x="2633663" y="3517900"/>
            <a:ext cx="1920875" cy="323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" panose="02000000000000000000" pitchFamily="2" charset="0"/>
                <a:cs typeface="+mn-cs"/>
              </a:rPr>
              <a:t>ЭЛЕКТРОННАЯ КАРТА</a:t>
            </a:r>
          </a:p>
        </p:txBody>
      </p:sp>
      <p:cxnSp>
        <p:nvCxnSpPr>
          <p:cNvPr id="175" name="Прямая соединительная линия 174"/>
          <p:cNvCxnSpPr/>
          <p:nvPr/>
        </p:nvCxnSpPr>
        <p:spPr>
          <a:xfrm flipH="1">
            <a:off x="2693988" y="3835400"/>
            <a:ext cx="177323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TextBox 175"/>
          <p:cNvSpPr txBox="1"/>
          <p:nvPr/>
        </p:nvSpPr>
        <p:spPr>
          <a:xfrm>
            <a:off x="3201988" y="4740275"/>
            <a:ext cx="2236787" cy="322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" panose="02000000000000000000" pitchFamily="2" charset="0"/>
                <a:cs typeface="+mn-cs"/>
              </a:rPr>
              <a:t>ЛАБОРАТОРНЫЙ СЕРВИС</a:t>
            </a:r>
          </a:p>
        </p:txBody>
      </p:sp>
      <p:cxnSp>
        <p:nvCxnSpPr>
          <p:cNvPr id="177" name="Прямая соединительная линия 176"/>
          <p:cNvCxnSpPr/>
          <p:nvPr/>
        </p:nvCxnSpPr>
        <p:spPr>
          <a:xfrm flipH="1">
            <a:off x="3257550" y="5057775"/>
            <a:ext cx="210343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772" name="Группа 177"/>
          <p:cNvGrpSpPr>
            <a:grpSpLocks/>
          </p:cNvGrpSpPr>
          <p:nvPr/>
        </p:nvGrpSpPr>
        <p:grpSpPr bwMode="auto">
          <a:xfrm>
            <a:off x="5378450" y="2525713"/>
            <a:ext cx="1422400" cy="1220787"/>
            <a:chOff x="1802712" y="887749"/>
            <a:chExt cx="2158108" cy="1849334"/>
          </a:xfrm>
        </p:grpSpPr>
        <p:sp>
          <p:nvSpPr>
            <p:cNvPr id="179" name="Шестиугольник 178"/>
            <p:cNvSpPr/>
            <p:nvPr/>
          </p:nvSpPr>
          <p:spPr>
            <a:xfrm rot="459022">
              <a:off x="1802712" y="887749"/>
              <a:ext cx="2146066" cy="1849334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80" name="Шестиугольник 179"/>
            <p:cNvSpPr/>
            <p:nvPr/>
          </p:nvSpPr>
          <p:spPr>
            <a:xfrm rot="1800000">
              <a:off x="1814756" y="887749"/>
              <a:ext cx="2146064" cy="1849334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81" name="Шестиугольник 180"/>
            <p:cNvSpPr/>
            <p:nvPr/>
          </p:nvSpPr>
          <p:spPr>
            <a:xfrm>
              <a:off x="1978541" y="1039254"/>
              <a:ext cx="1792000" cy="1546324"/>
            </a:xfrm>
            <a:prstGeom prst="hexagon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82" name="Равнобедренный треугольник 11"/>
            <p:cNvSpPr/>
            <p:nvPr/>
          </p:nvSpPr>
          <p:spPr>
            <a:xfrm>
              <a:off x="2404863" y="1039254"/>
              <a:ext cx="1365678" cy="774364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1773" name="Группа 182"/>
          <p:cNvGrpSpPr>
            <a:grpSpLocks/>
          </p:cNvGrpSpPr>
          <p:nvPr/>
        </p:nvGrpSpPr>
        <p:grpSpPr bwMode="auto">
          <a:xfrm>
            <a:off x="5788025" y="2719388"/>
            <a:ext cx="700088" cy="833437"/>
            <a:chOff x="12185285" y="1671169"/>
            <a:chExt cx="669901" cy="795890"/>
          </a:xfrm>
        </p:grpSpPr>
        <p:sp>
          <p:nvSpPr>
            <p:cNvPr id="31968" name="Freeform 70"/>
            <p:cNvSpPr>
              <a:spLocks/>
            </p:cNvSpPr>
            <p:nvPr/>
          </p:nvSpPr>
          <p:spPr bwMode="auto">
            <a:xfrm>
              <a:off x="12529741" y="1926047"/>
              <a:ext cx="132756" cy="44145"/>
            </a:xfrm>
            <a:custGeom>
              <a:avLst/>
              <a:gdLst>
                <a:gd name="T0" fmla="*/ 28241263 w 412"/>
                <a:gd name="T1" fmla="*/ 415350 h 137"/>
                <a:gd name="T2" fmla="*/ 42777084 w 412"/>
                <a:gd name="T3" fmla="*/ 14224678 h 137"/>
                <a:gd name="T4" fmla="*/ 14743650 w 412"/>
                <a:gd name="T5" fmla="*/ 13497736 h 137"/>
                <a:gd name="T6" fmla="*/ 0 w 412"/>
                <a:gd name="T7" fmla="*/ 0 h 137"/>
                <a:gd name="T8" fmla="*/ 28241263 w 412"/>
                <a:gd name="T9" fmla="*/ 415350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2"/>
                <a:gd name="T16" fmla="*/ 0 h 137"/>
                <a:gd name="T17" fmla="*/ 412 w 412"/>
                <a:gd name="T18" fmla="*/ 137 h 1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2" h="137">
                  <a:moveTo>
                    <a:pt x="272" y="4"/>
                  </a:moveTo>
                  <a:lnTo>
                    <a:pt x="412" y="137"/>
                  </a:lnTo>
                  <a:lnTo>
                    <a:pt x="142" y="130"/>
                  </a:lnTo>
                  <a:lnTo>
                    <a:pt x="0" y="0"/>
                  </a:lnTo>
                  <a:lnTo>
                    <a:pt x="272" y="4"/>
                  </a:lnTo>
                  <a:close/>
                </a:path>
              </a:pathLst>
            </a:custGeom>
            <a:solidFill>
              <a:srgbClr val="216C7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69" name="Freeform 71"/>
            <p:cNvSpPr>
              <a:spLocks/>
            </p:cNvSpPr>
            <p:nvPr/>
          </p:nvSpPr>
          <p:spPr bwMode="auto">
            <a:xfrm>
              <a:off x="12722751" y="1748825"/>
              <a:ext cx="63800" cy="132111"/>
            </a:xfrm>
            <a:custGeom>
              <a:avLst/>
              <a:gdLst>
                <a:gd name="T0" fmla="*/ 6125767 w 198"/>
                <a:gd name="T1" fmla="*/ 0 h 410"/>
                <a:gd name="T2" fmla="*/ 20557776 w 198"/>
                <a:gd name="T3" fmla="*/ 13497556 h 410"/>
                <a:gd name="T4" fmla="*/ 14743600 w 198"/>
                <a:gd name="T5" fmla="*/ 42569072 h 410"/>
                <a:gd name="T6" fmla="*/ 0 w 198"/>
                <a:gd name="T7" fmla="*/ 29071510 h 410"/>
                <a:gd name="T8" fmla="*/ 6125767 w 198"/>
                <a:gd name="T9" fmla="*/ 0 h 4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8"/>
                <a:gd name="T16" fmla="*/ 0 h 410"/>
                <a:gd name="T17" fmla="*/ 198 w 198"/>
                <a:gd name="T18" fmla="*/ 410 h 4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8" h="410">
                  <a:moveTo>
                    <a:pt x="59" y="0"/>
                  </a:moveTo>
                  <a:lnTo>
                    <a:pt x="198" y="130"/>
                  </a:lnTo>
                  <a:lnTo>
                    <a:pt x="142" y="410"/>
                  </a:lnTo>
                  <a:lnTo>
                    <a:pt x="0" y="28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3998A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70" name="Freeform 72"/>
            <p:cNvSpPr>
              <a:spLocks/>
            </p:cNvSpPr>
            <p:nvPr/>
          </p:nvSpPr>
          <p:spPr bwMode="auto">
            <a:xfrm>
              <a:off x="12686018" y="1929913"/>
              <a:ext cx="64122" cy="132756"/>
            </a:xfrm>
            <a:custGeom>
              <a:avLst/>
              <a:gdLst>
                <a:gd name="T0" fmla="*/ 5918236 w 199"/>
                <a:gd name="T1" fmla="*/ 0 h 412"/>
                <a:gd name="T2" fmla="*/ 20661460 w 199"/>
                <a:gd name="T3" fmla="*/ 13497613 h 412"/>
                <a:gd name="T4" fmla="*/ 14535717 w 199"/>
                <a:gd name="T5" fmla="*/ 42777084 h 412"/>
                <a:gd name="T6" fmla="*/ 0 w 199"/>
                <a:gd name="T7" fmla="*/ 28967876 h 412"/>
                <a:gd name="T8" fmla="*/ 5918236 w 199"/>
                <a:gd name="T9" fmla="*/ 0 h 4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9"/>
                <a:gd name="T16" fmla="*/ 0 h 412"/>
                <a:gd name="T17" fmla="*/ 199 w 199"/>
                <a:gd name="T18" fmla="*/ 412 h 4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9" h="412">
                  <a:moveTo>
                    <a:pt x="57" y="0"/>
                  </a:moveTo>
                  <a:lnTo>
                    <a:pt x="199" y="130"/>
                  </a:lnTo>
                  <a:lnTo>
                    <a:pt x="140" y="412"/>
                  </a:lnTo>
                  <a:lnTo>
                    <a:pt x="0" y="27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998A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71" name="Freeform 73"/>
            <p:cNvSpPr>
              <a:spLocks/>
            </p:cNvSpPr>
            <p:nvPr/>
          </p:nvSpPr>
          <p:spPr bwMode="auto">
            <a:xfrm>
              <a:off x="12598374" y="2018203"/>
              <a:ext cx="132756" cy="44467"/>
            </a:xfrm>
            <a:custGeom>
              <a:avLst/>
              <a:gdLst>
                <a:gd name="T0" fmla="*/ 28241263 w 412"/>
                <a:gd name="T1" fmla="*/ 519104 h 138"/>
                <a:gd name="T2" fmla="*/ 42777084 w 412"/>
                <a:gd name="T3" fmla="*/ 14328362 h 138"/>
                <a:gd name="T4" fmla="*/ 14743650 w 412"/>
                <a:gd name="T5" fmla="*/ 13601423 h 138"/>
                <a:gd name="T6" fmla="*/ 0 w 412"/>
                <a:gd name="T7" fmla="*/ 0 h 138"/>
                <a:gd name="T8" fmla="*/ 28241263 w 412"/>
                <a:gd name="T9" fmla="*/ 519104 h 1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2"/>
                <a:gd name="T16" fmla="*/ 0 h 138"/>
                <a:gd name="T17" fmla="*/ 412 w 412"/>
                <a:gd name="T18" fmla="*/ 138 h 1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2" h="138">
                  <a:moveTo>
                    <a:pt x="272" y="5"/>
                  </a:moveTo>
                  <a:lnTo>
                    <a:pt x="412" y="138"/>
                  </a:lnTo>
                  <a:lnTo>
                    <a:pt x="142" y="131"/>
                  </a:lnTo>
                  <a:lnTo>
                    <a:pt x="0" y="0"/>
                  </a:lnTo>
                  <a:lnTo>
                    <a:pt x="272" y="5"/>
                  </a:lnTo>
                  <a:close/>
                </a:path>
              </a:pathLst>
            </a:custGeom>
            <a:solidFill>
              <a:srgbClr val="216C7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72" name="Freeform 74"/>
            <p:cNvSpPr>
              <a:spLocks/>
            </p:cNvSpPr>
            <p:nvPr/>
          </p:nvSpPr>
          <p:spPr bwMode="auto">
            <a:xfrm>
              <a:off x="12704385" y="1929913"/>
              <a:ext cx="132756" cy="43500"/>
            </a:xfrm>
            <a:custGeom>
              <a:avLst/>
              <a:gdLst>
                <a:gd name="T0" fmla="*/ 28033429 w 412"/>
                <a:gd name="T1" fmla="*/ 415344 h 135"/>
                <a:gd name="T2" fmla="*/ 42777084 w 412"/>
                <a:gd name="T3" fmla="*/ 14016665 h 135"/>
                <a:gd name="T4" fmla="*/ 14743650 w 412"/>
                <a:gd name="T5" fmla="*/ 13497566 h 135"/>
                <a:gd name="T6" fmla="*/ 0 w 412"/>
                <a:gd name="T7" fmla="*/ 0 h 135"/>
                <a:gd name="T8" fmla="*/ 28033429 w 412"/>
                <a:gd name="T9" fmla="*/ 415344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2"/>
                <a:gd name="T16" fmla="*/ 0 h 135"/>
                <a:gd name="T17" fmla="*/ 412 w 412"/>
                <a:gd name="T18" fmla="*/ 135 h 1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2" h="135">
                  <a:moveTo>
                    <a:pt x="270" y="4"/>
                  </a:moveTo>
                  <a:lnTo>
                    <a:pt x="412" y="135"/>
                  </a:lnTo>
                  <a:lnTo>
                    <a:pt x="142" y="130"/>
                  </a:lnTo>
                  <a:lnTo>
                    <a:pt x="0" y="0"/>
                  </a:lnTo>
                  <a:lnTo>
                    <a:pt x="270" y="4"/>
                  </a:lnTo>
                  <a:close/>
                </a:path>
              </a:pathLst>
            </a:custGeom>
            <a:solidFill>
              <a:srgbClr val="216C7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73" name="Freeform 75"/>
            <p:cNvSpPr>
              <a:spLocks/>
            </p:cNvSpPr>
            <p:nvPr/>
          </p:nvSpPr>
          <p:spPr bwMode="auto">
            <a:xfrm>
              <a:off x="12791386" y="1840336"/>
              <a:ext cx="63800" cy="133078"/>
            </a:xfrm>
            <a:custGeom>
              <a:avLst/>
              <a:gdLst>
                <a:gd name="T0" fmla="*/ 6125767 w 198"/>
                <a:gd name="T1" fmla="*/ 0 h 413"/>
                <a:gd name="T2" fmla="*/ 20557776 w 198"/>
                <a:gd name="T3" fmla="*/ 13809180 h 413"/>
                <a:gd name="T4" fmla="*/ 14743600 w 198"/>
                <a:gd name="T5" fmla="*/ 42880768 h 413"/>
                <a:gd name="T6" fmla="*/ 0 w 198"/>
                <a:gd name="T7" fmla="*/ 29279417 h 413"/>
                <a:gd name="T8" fmla="*/ 6125767 w 198"/>
                <a:gd name="T9" fmla="*/ 0 h 4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8"/>
                <a:gd name="T16" fmla="*/ 0 h 413"/>
                <a:gd name="T17" fmla="*/ 198 w 198"/>
                <a:gd name="T18" fmla="*/ 413 h 4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8" h="413">
                  <a:moveTo>
                    <a:pt x="59" y="0"/>
                  </a:moveTo>
                  <a:lnTo>
                    <a:pt x="198" y="133"/>
                  </a:lnTo>
                  <a:lnTo>
                    <a:pt x="142" y="413"/>
                  </a:lnTo>
                  <a:lnTo>
                    <a:pt x="0" y="282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3998A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74" name="Freeform 76"/>
            <p:cNvSpPr>
              <a:spLocks/>
            </p:cNvSpPr>
            <p:nvPr/>
          </p:nvSpPr>
          <p:spPr bwMode="auto">
            <a:xfrm>
              <a:off x="12529748" y="1746569"/>
              <a:ext cx="280656" cy="273245"/>
            </a:xfrm>
            <a:custGeom>
              <a:avLst/>
              <a:gdLst>
                <a:gd name="T0" fmla="*/ 40077418 w 871"/>
                <a:gd name="T1" fmla="*/ 0 h 848"/>
                <a:gd name="T2" fmla="*/ 68318631 w 871"/>
                <a:gd name="T3" fmla="*/ 726935 h 848"/>
                <a:gd name="T4" fmla="*/ 62192535 w 871"/>
                <a:gd name="T5" fmla="*/ 29798529 h 848"/>
                <a:gd name="T6" fmla="*/ 90433758 w 871"/>
                <a:gd name="T7" fmla="*/ 30213874 h 848"/>
                <a:gd name="T8" fmla="*/ 84307963 w 871"/>
                <a:gd name="T9" fmla="*/ 59493302 h 848"/>
                <a:gd name="T10" fmla="*/ 56274593 w 871"/>
                <a:gd name="T11" fmla="*/ 59077957 h 848"/>
                <a:gd name="T12" fmla="*/ 50356330 w 871"/>
                <a:gd name="T13" fmla="*/ 88045805 h 848"/>
                <a:gd name="T14" fmla="*/ 22115117 w 871"/>
                <a:gd name="T15" fmla="*/ 87526704 h 848"/>
                <a:gd name="T16" fmla="*/ 28241214 w 871"/>
                <a:gd name="T17" fmla="*/ 58247266 h 848"/>
                <a:gd name="T18" fmla="*/ 0 w 871"/>
                <a:gd name="T19" fmla="*/ 57831921 h 848"/>
                <a:gd name="T20" fmla="*/ 6229533 w 871"/>
                <a:gd name="T21" fmla="*/ 28760327 h 848"/>
                <a:gd name="T22" fmla="*/ 34159155 w 871"/>
                <a:gd name="T23" fmla="*/ 29279428 h 848"/>
                <a:gd name="T24" fmla="*/ 40077418 w 871"/>
                <a:gd name="T25" fmla="*/ 0 h 8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71"/>
                <a:gd name="T40" fmla="*/ 0 h 848"/>
                <a:gd name="T41" fmla="*/ 871 w 871"/>
                <a:gd name="T42" fmla="*/ 848 h 8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71" h="848">
                  <a:moveTo>
                    <a:pt x="386" y="0"/>
                  </a:moveTo>
                  <a:lnTo>
                    <a:pt x="658" y="7"/>
                  </a:lnTo>
                  <a:lnTo>
                    <a:pt x="599" y="287"/>
                  </a:lnTo>
                  <a:lnTo>
                    <a:pt x="871" y="291"/>
                  </a:lnTo>
                  <a:lnTo>
                    <a:pt x="812" y="573"/>
                  </a:lnTo>
                  <a:lnTo>
                    <a:pt x="542" y="569"/>
                  </a:lnTo>
                  <a:lnTo>
                    <a:pt x="485" y="848"/>
                  </a:lnTo>
                  <a:lnTo>
                    <a:pt x="213" y="843"/>
                  </a:lnTo>
                  <a:lnTo>
                    <a:pt x="272" y="561"/>
                  </a:lnTo>
                  <a:lnTo>
                    <a:pt x="0" y="557"/>
                  </a:lnTo>
                  <a:lnTo>
                    <a:pt x="60" y="277"/>
                  </a:lnTo>
                  <a:lnTo>
                    <a:pt x="329" y="282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39A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75" name="Freeform 77"/>
            <p:cNvSpPr>
              <a:spLocks/>
            </p:cNvSpPr>
            <p:nvPr/>
          </p:nvSpPr>
          <p:spPr bwMode="auto">
            <a:xfrm>
              <a:off x="12288403" y="2047203"/>
              <a:ext cx="68633" cy="199456"/>
            </a:xfrm>
            <a:custGeom>
              <a:avLst/>
              <a:gdLst>
                <a:gd name="T0" fmla="*/ 22114974 w 213"/>
                <a:gd name="T1" fmla="*/ 35197697 h 619"/>
                <a:gd name="T2" fmla="*/ 9032812 w 213"/>
                <a:gd name="T3" fmla="*/ 64269294 h 619"/>
                <a:gd name="T4" fmla="*/ 0 w 213"/>
                <a:gd name="T5" fmla="*/ 29071597 h 619"/>
                <a:gd name="T6" fmla="*/ 12978405 w 213"/>
                <a:gd name="T7" fmla="*/ 0 h 619"/>
                <a:gd name="T8" fmla="*/ 22114974 w 213"/>
                <a:gd name="T9" fmla="*/ 35197697 h 6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3"/>
                <a:gd name="T16" fmla="*/ 0 h 619"/>
                <a:gd name="T17" fmla="*/ 213 w 213"/>
                <a:gd name="T18" fmla="*/ 619 h 6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3" h="619">
                  <a:moveTo>
                    <a:pt x="213" y="339"/>
                  </a:moveTo>
                  <a:lnTo>
                    <a:pt x="87" y="619"/>
                  </a:lnTo>
                  <a:lnTo>
                    <a:pt x="0" y="280"/>
                  </a:lnTo>
                  <a:lnTo>
                    <a:pt x="125" y="0"/>
                  </a:lnTo>
                  <a:lnTo>
                    <a:pt x="213" y="339"/>
                  </a:lnTo>
                  <a:close/>
                </a:path>
              </a:pathLst>
            </a:custGeom>
            <a:solidFill>
              <a:srgbClr val="F5AE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76" name="Freeform 78"/>
            <p:cNvSpPr>
              <a:spLocks/>
            </p:cNvSpPr>
            <p:nvPr/>
          </p:nvSpPr>
          <p:spPr bwMode="auto">
            <a:xfrm>
              <a:off x="12475933" y="2267924"/>
              <a:ext cx="170456" cy="92478"/>
            </a:xfrm>
            <a:custGeom>
              <a:avLst/>
              <a:gdLst>
                <a:gd name="T0" fmla="*/ 54924849 w 529"/>
                <a:gd name="T1" fmla="*/ 934447 h 287"/>
                <a:gd name="T2" fmla="*/ 42154178 w 529"/>
                <a:gd name="T3" fmla="*/ 29798536 h 287"/>
                <a:gd name="T4" fmla="*/ 0 w 529"/>
                <a:gd name="T5" fmla="*/ 29071601 h 287"/>
                <a:gd name="T6" fmla="*/ 12770666 w 529"/>
                <a:gd name="T7" fmla="*/ 0 h 287"/>
                <a:gd name="T8" fmla="*/ 54924849 w 529"/>
                <a:gd name="T9" fmla="*/ 934447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9"/>
                <a:gd name="T16" fmla="*/ 0 h 287"/>
                <a:gd name="T17" fmla="*/ 529 w 529"/>
                <a:gd name="T18" fmla="*/ 287 h 2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9" h="287">
                  <a:moveTo>
                    <a:pt x="529" y="9"/>
                  </a:moveTo>
                  <a:lnTo>
                    <a:pt x="406" y="287"/>
                  </a:lnTo>
                  <a:lnTo>
                    <a:pt x="0" y="280"/>
                  </a:lnTo>
                  <a:lnTo>
                    <a:pt x="123" y="0"/>
                  </a:lnTo>
                  <a:lnTo>
                    <a:pt x="529" y="9"/>
                  </a:lnTo>
                  <a:close/>
                </a:path>
              </a:pathLst>
            </a:custGeom>
            <a:solidFill>
              <a:srgbClr val="DF5A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77" name="Freeform 79"/>
            <p:cNvSpPr>
              <a:spLocks/>
            </p:cNvSpPr>
            <p:nvPr/>
          </p:nvSpPr>
          <p:spPr bwMode="auto">
            <a:xfrm>
              <a:off x="12213643" y="2263414"/>
              <a:ext cx="171423" cy="92156"/>
            </a:xfrm>
            <a:custGeom>
              <a:avLst/>
              <a:gdLst>
                <a:gd name="T0" fmla="*/ 55236545 w 532"/>
                <a:gd name="T1" fmla="*/ 726937 h 286"/>
                <a:gd name="T2" fmla="*/ 42258026 w 532"/>
                <a:gd name="T3" fmla="*/ 29694852 h 286"/>
                <a:gd name="T4" fmla="*/ 0 w 532"/>
                <a:gd name="T5" fmla="*/ 28760403 h 286"/>
                <a:gd name="T6" fmla="*/ 12978525 w 532"/>
                <a:gd name="T7" fmla="*/ 0 h 286"/>
                <a:gd name="T8" fmla="*/ 55236545 w 532"/>
                <a:gd name="T9" fmla="*/ 726937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2"/>
                <a:gd name="T16" fmla="*/ 0 h 286"/>
                <a:gd name="T17" fmla="*/ 532 w 532"/>
                <a:gd name="T18" fmla="*/ 286 h 2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2" h="286">
                  <a:moveTo>
                    <a:pt x="532" y="7"/>
                  </a:moveTo>
                  <a:lnTo>
                    <a:pt x="407" y="286"/>
                  </a:lnTo>
                  <a:lnTo>
                    <a:pt x="0" y="277"/>
                  </a:lnTo>
                  <a:lnTo>
                    <a:pt x="125" y="0"/>
                  </a:lnTo>
                  <a:lnTo>
                    <a:pt x="532" y="7"/>
                  </a:lnTo>
                  <a:close/>
                </a:path>
              </a:pathLst>
            </a:custGeom>
            <a:solidFill>
              <a:srgbClr val="DF5A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78" name="Freeform 80"/>
            <p:cNvSpPr>
              <a:spLocks/>
            </p:cNvSpPr>
            <p:nvPr/>
          </p:nvSpPr>
          <p:spPr bwMode="auto">
            <a:xfrm>
              <a:off x="12185285" y="2154181"/>
              <a:ext cx="68632" cy="198489"/>
            </a:xfrm>
            <a:custGeom>
              <a:avLst/>
              <a:gdLst>
                <a:gd name="T0" fmla="*/ 22114330 w 213"/>
                <a:gd name="T1" fmla="*/ 35197316 h 616"/>
                <a:gd name="T2" fmla="*/ 9136434 w 213"/>
                <a:gd name="T3" fmla="*/ 63957597 h 616"/>
                <a:gd name="T4" fmla="*/ 0 w 213"/>
                <a:gd name="T5" fmla="*/ 28760281 h 616"/>
                <a:gd name="T6" fmla="*/ 13081647 w 213"/>
                <a:gd name="T7" fmla="*/ 0 h 616"/>
                <a:gd name="T8" fmla="*/ 22114330 w 213"/>
                <a:gd name="T9" fmla="*/ 35197316 h 6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3"/>
                <a:gd name="T16" fmla="*/ 0 h 616"/>
                <a:gd name="T17" fmla="*/ 213 w 213"/>
                <a:gd name="T18" fmla="*/ 616 h 6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3" h="616">
                  <a:moveTo>
                    <a:pt x="213" y="339"/>
                  </a:moveTo>
                  <a:lnTo>
                    <a:pt x="88" y="616"/>
                  </a:lnTo>
                  <a:lnTo>
                    <a:pt x="0" y="277"/>
                  </a:lnTo>
                  <a:lnTo>
                    <a:pt x="126" y="0"/>
                  </a:lnTo>
                  <a:lnTo>
                    <a:pt x="213" y="339"/>
                  </a:lnTo>
                  <a:close/>
                </a:path>
              </a:pathLst>
            </a:custGeom>
            <a:solidFill>
              <a:srgbClr val="F5AE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79" name="Freeform 81"/>
            <p:cNvSpPr>
              <a:spLocks/>
            </p:cNvSpPr>
            <p:nvPr/>
          </p:nvSpPr>
          <p:spPr bwMode="auto">
            <a:xfrm>
              <a:off x="12344784" y="2265670"/>
              <a:ext cx="68632" cy="199135"/>
            </a:xfrm>
            <a:custGeom>
              <a:avLst/>
              <a:gdLst>
                <a:gd name="T0" fmla="*/ 22114330 w 213"/>
                <a:gd name="T1" fmla="*/ 35197913 h 618"/>
                <a:gd name="T2" fmla="*/ 9032680 w 213"/>
                <a:gd name="T3" fmla="*/ 64166254 h 618"/>
                <a:gd name="T4" fmla="*/ 0 w 213"/>
                <a:gd name="T5" fmla="*/ 28968341 h 618"/>
                <a:gd name="T6" fmla="*/ 12977894 w 213"/>
                <a:gd name="T7" fmla="*/ 0 h 618"/>
                <a:gd name="T8" fmla="*/ 22114330 w 213"/>
                <a:gd name="T9" fmla="*/ 35197913 h 6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3"/>
                <a:gd name="T16" fmla="*/ 0 h 618"/>
                <a:gd name="T17" fmla="*/ 213 w 213"/>
                <a:gd name="T18" fmla="*/ 618 h 6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3" h="618">
                  <a:moveTo>
                    <a:pt x="213" y="339"/>
                  </a:moveTo>
                  <a:lnTo>
                    <a:pt x="87" y="618"/>
                  </a:lnTo>
                  <a:lnTo>
                    <a:pt x="0" y="279"/>
                  </a:lnTo>
                  <a:lnTo>
                    <a:pt x="125" y="0"/>
                  </a:lnTo>
                  <a:lnTo>
                    <a:pt x="213" y="339"/>
                  </a:lnTo>
                  <a:close/>
                </a:path>
              </a:pathLst>
            </a:custGeom>
            <a:solidFill>
              <a:srgbClr val="F5AE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80" name="Freeform 82"/>
            <p:cNvSpPr>
              <a:spLocks/>
            </p:cNvSpPr>
            <p:nvPr/>
          </p:nvSpPr>
          <p:spPr bwMode="auto">
            <a:xfrm>
              <a:off x="12372818" y="2374903"/>
              <a:ext cx="170777" cy="92156"/>
            </a:xfrm>
            <a:custGeom>
              <a:avLst/>
              <a:gdLst>
                <a:gd name="T0" fmla="*/ 55027889 w 530"/>
                <a:gd name="T1" fmla="*/ 726937 h 286"/>
                <a:gd name="T2" fmla="*/ 42257319 w 530"/>
                <a:gd name="T3" fmla="*/ 29694852 h 286"/>
                <a:gd name="T4" fmla="*/ 0 w 530"/>
                <a:gd name="T5" fmla="*/ 28967915 h 286"/>
                <a:gd name="T6" fmla="*/ 13082162 w 530"/>
                <a:gd name="T7" fmla="*/ 0 h 286"/>
                <a:gd name="T8" fmla="*/ 55027889 w 530"/>
                <a:gd name="T9" fmla="*/ 726937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0"/>
                <a:gd name="T16" fmla="*/ 0 h 286"/>
                <a:gd name="T17" fmla="*/ 530 w 530"/>
                <a:gd name="T18" fmla="*/ 286 h 2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0" h="286">
                  <a:moveTo>
                    <a:pt x="530" y="7"/>
                  </a:moveTo>
                  <a:lnTo>
                    <a:pt x="407" y="286"/>
                  </a:lnTo>
                  <a:lnTo>
                    <a:pt x="0" y="279"/>
                  </a:lnTo>
                  <a:lnTo>
                    <a:pt x="126" y="0"/>
                  </a:lnTo>
                  <a:lnTo>
                    <a:pt x="530" y="7"/>
                  </a:lnTo>
                  <a:close/>
                </a:path>
              </a:pathLst>
            </a:custGeom>
            <a:solidFill>
              <a:srgbClr val="DF5A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81" name="Freeform 83"/>
            <p:cNvSpPr>
              <a:spLocks/>
            </p:cNvSpPr>
            <p:nvPr/>
          </p:nvSpPr>
          <p:spPr bwMode="auto">
            <a:xfrm>
              <a:off x="12225878" y="2047203"/>
              <a:ext cx="420499" cy="329956"/>
            </a:xfrm>
            <a:custGeom>
              <a:avLst/>
              <a:gdLst>
                <a:gd name="T0" fmla="*/ 75170391 w 1305"/>
                <a:gd name="T1" fmla="*/ 726934 h 1024"/>
                <a:gd name="T2" fmla="*/ 84203544 w 1305"/>
                <a:gd name="T3" fmla="*/ 35924275 h 1024"/>
                <a:gd name="T4" fmla="*/ 126460959 w 1305"/>
                <a:gd name="T5" fmla="*/ 36962476 h 1024"/>
                <a:gd name="T6" fmla="*/ 135493790 w 1305"/>
                <a:gd name="T7" fmla="*/ 72056383 h 1024"/>
                <a:gd name="T8" fmla="*/ 93340150 w 1305"/>
                <a:gd name="T9" fmla="*/ 71121938 h 1024"/>
                <a:gd name="T10" fmla="*/ 102372981 w 1305"/>
                <a:gd name="T11" fmla="*/ 106319288 h 1024"/>
                <a:gd name="T12" fmla="*/ 60427154 w 1305"/>
                <a:gd name="T13" fmla="*/ 105592354 h 1024"/>
                <a:gd name="T14" fmla="*/ 51290246 w 1305"/>
                <a:gd name="T15" fmla="*/ 70395004 h 1024"/>
                <a:gd name="T16" fmla="*/ 9032833 w 1305"/>
                <a:gd name="T17" fmla="*/ 69668070 h 1024"/>
                <a:gd name="T18" fmla="*/ 0 w 1305"/>
                <a:gd name="T19" fmla="*/ 34470729 h 1024"/>
                <a:gd name="T20" fmla="*/ 42257415 w 1305"/>
                <a:gd name="T21" fmla="*/ 35197341 h 1024"/>
                <a:gd name="T22" fmla="*/ 33120819 w 1305"/>
                <a:gd name="T23" fmla="*/ 0 h 1024"/>
                <a:gd name="T24" fmla="*/ 75170391 w 1305"/>
                <a:gd name="T25" fmla="*/ 726934 h 10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05"/>
                <a:gd name="T40" fmla="*/ 0 h 1024"/>
                <a:gd name="T41" fmla="*/ 1305 w 1305"/>
                <a:gd name="T42" fmla="*/ 1024 h 10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05" h="1024">
                  <a:moveTo>
                    <a:pt x="724" y="7"/>
                  </a:moveTo>
                  <a:lnTo>
                    <a:pt x="811" y="346"/>
                  </a:lnTo>
                  <a:lnTo>
                    <a:pt x="1218" y="356"/>
                  </a:lnTo>
                  <a:lnTo>
                    <a:pt x="1305" y="694"/>
                  </a:lnTo>
                  <a:lnTo>
                    <a:pt x="899" y="685"/>
                  </a:lnTo>
                  <a:lnTo>
                    <a:pt x="986" y="1024"/>
                  </a:lnTo>
                  <a:lnTo>
                    <a:pt x="582" y="1017"/>
                  </a:lnTo>
                  <a:lnTo>
                    <a:pt x="494" y="678"/>
                  </a:lnTo>
                  <a:lnTo>
                    <a:pt x="87" y="671"/>
                  </a:lnTo>
                  <a:lnTo>
                    <a:pt x="0" y="332"/>
                  </a:lnTo>
                  <a:lnTo>
                    <a:pt x="407" y="339"/>
                  </a:lnTo>
                  <a:lnTo>
                    <a:pt x="319" y="0"/>
                  </a:lnTo>
                  <a:lnTo>
                    <a:pt x="724" y="7"/>
                  </a:lnTo>
                  <a:close/>
                </a:path>
              </a:pathLst>
            </a:custGeom>
            <a:solidFill>
              <a:srgbClr val="F7C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82" name="Freeform 84"/>
            <p:cNvSpPr>
              <a:spLocks/>
            </p:cNvSpPr>
            <p:nvPr/>
          </p:nvSpPr>
          <p:spPr bwMode="auto">
            <a:xfrm>
              <a:off x="12330278" y="1671169"/>
              <a:ext cx="63800" cy="82168"/>
            </a:xfrm>
            <a:custGeom>
              <a:avLst/>
              <a:gdLst>
                <a:gd name="T0" fmla="*/ 0 w 198"/>
                <a:gd name="T1" fmla="*/ 0 h 255"/>
                <a:gd name="T2" fmla="*/ 12770634 w 198"/>
                <a:gd name="T3" fmla="*/ 8098865 h 255"/>
                <a:gd name="T4" fmla="*/ 20557776 w 198"/>
                <a:gd name="T5" fmla="*/ 26476789 h 255"/>
                <a:gd name="T6" fmla="*/ 7787145 w 198"/>
                <a:gd name="T7" fmla="*/ 18170407 h 255"/>
                <a:gd name="T8" fmla="*/ 0 w 198"/>
                <a:gd name="T9" fmla="*/ 0 h 2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8"/>
                <a:gd name="T16" fmla="*/ 0 h 255"/>
                <a:gd name="T17" fmla="*/ 198 w 198"/>
                <a:gd name="T18" fmla="*/ 255 h 2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8" h="255">
                  <a:moveTo>
                    <a:pt x="0" y="0"/>
                  </a:moveTo>
                  <a:lnTo>
                    <a:pt x="123" y="78"/>
                  </a:lnTo>
                  <a:lnTo>
                    <a:pt x="198" y="255"/>
                  </a:lnTo>
                  <a:lnTo>
                    <a:pt x="75" y="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BF3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83" name="Freeform 85"/>
            <p:cNvSpPr>
              <a:spLocks/>
            </p:cNvSpPr>
            <p:nvPr/>
          </p:nvSpPr>
          <p:spPr bwMode="auto">
            <a:xfrm>
              <a:off x="12262289" y="1824547"/>
              <a:ext cx="98278" cy="66378"/>
            </a:xfrm>
            <a:custGeom>
              <a:avLst/>
              <a:gdLst>
                <a:gd name="T0" fmla="*/ 18896762 w 305"/>
                <a:gd name="T1" fmla="*/ 0 h 206"/>
                <a:gd name="T2" fmla="*/ 31667425 w 305"/>
                <a:gd name="T3" fmla="*/ 8306272 h 206"/>
                <a:gd name="T4" fmla="*/ 12770662 w 305"/>
                <a:gd name="T5" fmla="*/ 21388542 h 206"/>
                <a:gd name="T6" fmla="*/ 0 w 305"/>
                <a:gd name="T7" fmla="*/ 12978511 h 206"/>
                <a:gd name="T8" fmla="*/ 18896762 w 305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5"/>
                <a:gd name="T16" fmla="*/ 0 h 206"/>
                <a:gd name="T17" fmla="*/ 305 w 305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5" h="206">
                  <a:moveTo>
                    <a:pt x="182" y="0"/>
                  </a:moveTo>
                  <a:lnTo>
                    <a:pt x="305" y="80"/>
                  </a:lnTo>
                  <a:lnTo>
                    <a:pt x="123" y="206"/>
                  </a:lnTo>
                  <a:lnTo>
                    <a:pt x="0" y="125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68A7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84" name="Freeform 86"/>
            <p:cNvSpPr>
              <a:spLocks/>
            </p:cNvSpPr>
            <p:nvPr/>
          </p:nvSpPr>
          <p:spPr bwMode="auto">
            <a:xfrm>
              <a:off x="12412447" y="1686958"/>
              <a:ext cx="64122" cy="82489"/>
            </a:xfrm>
            <a:custGeom>
              <a:avLst/>
              <a:gdLst>
                <a:gd name="T0" fmla="*/ 0 w 199"/>
                <a:gd name="T1" fmla="*/ 0 h 256"/>
                <a:gd name="T2" fmla="*/ 12770590 w 199"/>
                <a:gd name="T3" fmla="*/ 8410010 h 256"/>
                <a:gd name="T4" fmla="*/ 20661460 w 199"/>
                <a:gd name="T5" fmla="*/ 26579822 h 256"/>
                <a:gd name="T6" fmla="*/ 8098383 w 199"/>
                <a:gd name="T7" fmla="*/ 18273565 h 256"/>
                <a:gd name="T8" fmla="*/ 0 w 199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9"/>
                <a:gd name="T16" fmla="*/ 0 h 256"/>
                <a:gd name="T17" fmla="*/ 199 w 199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9" h="256">
                  <a:moveTo>
                    <a:pt x="0" y="0"/>
                  </a:moveTo>
                  <a:lnTo>
                    <a:pt x="123" y="81"/>
                  </a:lnTo>
                  <a:lnTo>
                    <a:pt x="199" y="256"/>
                  </a:lnTo>
                  <a:lnTo>
                    <a:pt x="78" y="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BF3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85" name="Freeform 87"/>
            <p:cNvSpPr>
              <a:spLocks/>
            </p:cNvSpPr>
            <p:nvPr/>
          </p:nvSpPr>
          <p:spPr bwMode="auto">
            <a:xfrm>
              <a:off x="12378923" y="1743669"/>
              <a:ext cx="97633" cy="66378"/>
            </a:xfrm>
            <a:custGeom>
              <a:avLst/>
              <a:gdLst>
                <a:gd name="T0" fmla="*/ 18688823 w 303"/>
                <a:gd name="T1" fmla="*/ 0 h 206"/>
                <a:gd name="T2" fmla="*/ 31459412 w 303"/>
                <a:gd name="T3" fmla="*/ 8306272 h 206"/>
                <a:gd name="T4" fmla="*/ 12770590 w 303"/>
                <a:gd name="T5" fmla="*/ 21388542 h 206"/>
                <a:gd name="T6" fmla="*/ 0 w 303"/>
                <a:gd name="T7" fmla="*/ 12978511 h 206"/>
                <a:gd name="T8" fmla="*/ 18688823 w 303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3"/>
                <a:gd name="T16" fmla="*/ 0 h 206"/>
                <a:gd name="T17" fmla="*/ 303 w 303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3" h="206">
                  <a:moveTo>
                    <a:pt x="180" y="0"/>
                  </a:moveTo>
                  <a:lnTo>
                    <a:pt x="303" y="80"/>
                  </a:lnTo>
                  <a:lnTo>
                    <a:pt x="123" y="206"/>
                  </a:lnTo>
                  <a:lnTo>
                    <a:pt x="0" y="125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68A7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86" name="Freeform 88"/>
            <p:cNvSpPr>
              <a:spLocks/>
            </p:cNvSpPr>
            <p:nvPr/>
          </p:nvSpPr>
          <p:spPr bwMode="auto">
            <a:xfrm>
              <a:off x="12345412" y="1841299"/>
              <a:ext cx="97633" cy="66378"/>
            </a:xfrm>
            <a:custGeom>
              <a:avLst/>
              <a:gdLst>
                <a:gd name="T0" fmla="*/ 18688823 w 303"/>
                <a:gd name="T1" fmla="*/ 0 h 206"/>
                <a:gd name="T2" fmla="*/ 31459412 w 303"/>
                <a:gd name="T3" fmla="*/ 8306272 h 206"/>
                <a:gd name="T4" fmla="*/ 12770590 w 303"/>
                <a:gd name="T5" fmla="*/ 21388542 h 206"/>
                <a:gd name="T6" fmla="*/ 0 w 303"/>
                <a:gd name="T7" fmla="*/ 12978511 h 206"/>
                <a:gd name="T8" fmla="*/ 18688823 w 303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3"/>
                <a:gd name="T16" fmla="*/ 0 h 206"/>
                <a:gd name="T17" fmla="*/ 303 w 303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3" h="206">
                  <a:moveTo>
                    <a:pt x="180" y="0"/>
                  </a:moveTo>
                  <a:lnTo>
                    <a:pt x="303" y="80"/>
                  </a:lnTo>
                  <a:lnTo>
                    <a:pt x="123" y="206"/>
                  </a:lnTo>
                  <a:lnTo>
                    <a:pt x="0" y="125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68A7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87" name="Freeform 89"/>
            <p:cNvSpPr>
              <a:spLocks/>
            </p:cNvSpPr>
            <p:nvPr/>
          </p:nvSpPr>
          <p:spPr bwMode="auto">
            <a:xfrm>
              <a:off x="12378956" y="1783943"/>
              <a:ext cx="64122" cy="83133"/>
            </a:xfrm>
            <a:custGeom>
              <a:avLst/>
              <a:gdLst>
                <a:gd name="T0" fmla="*/ 0 w 199"/>
                <a:gd name="T1" fmla="*/ 0 h 258"/>
                <a:gd name="T2" fmla="*/ 12770590 w 199"/>
                <a:gd name="T3" fmla="*/ 8409965 h 258"/>
                <a:gd name="T4" fmla="*/ 20661460 w 199"/>
                <a:gd name="T5" fmla="*/ 26787190 h 258"/>
                <a:gd name="T6" fmla="*/ 7890873 w 199"/>
                <a:gd name="T7" fmla="*/ 18480978 h 258"/>
                <a:gd name="T8" fmla="*/ 0 w 199"/>
                <a:gd name="T9" fmla="*/ 0 h 2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9"/>
                <a:gd name="T16" fmla="*/ 0 h 258"/>
                <a:gd name="T17" fmla="*/ 199 w 199"/>
                <a:gd name="T18" fmla="*/ 258 h 2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9" h="258">
                  <a:moveTo>
                    <a:pt x="0" y="0"/>
                  </a:moveTo>
                  <a:lnTo>
                    <a:pt x="123" y="81"/>
                  </a:lnTo>
                  <a:lnTo>
                    <a:pt x="199" y="258"/>
                  </a:lnTo>
                  <a:lnTo>
                    <a:pt x="76" y="1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BF3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88" name="Freeform 90"/>
            <p:cNvSpPr>
              <a:spLocks/>
            </p:cNvSpPr>
            <p:nvPr/>
          </p:nvSpPr>
          <p:spPr bwMode="auto">
            <a:xfrm>
              <a:off x="12238174" y="1671169"/>
              <a:ext cx="198811" cy="210410"/>
            </a:xfrm>
            <a:custGeom>
              <a:avLst/>
              <a:gdLst>
                <a:gd name="T0" fmla="*/ 64061281 w 617"/>
                <a:gd name="T1" fmla="*/ 23360989 h 653"/>
                <a:gd name="T2" fmla="*/ 45372410 w 617"/>
                <a:gd name="T3" fmla="*/ 36339060 h 653"/>
                <a:gd name="T4" fmla="*/ 53263303 w 617"/>
                <a:gd name="T5" fmla="*/ 54820021 h 653"/>
                <a:gd name="T6" fmla="*/ 34574422 w 617"/>
                <a:gd name="T7" fmla="*/ 67798415 h 653"/>
                <a:gd name="T8" fmla="*/ 26683529 w 617"/>
                <a:gd name="T9" fmla="*/ 49421218 h 653"/>
                <a:gd name="T10" fmla="*/ 7787140 w 617"/>
                <a:gd name="T11" fmla="*/ 62399612 h 653"/>
                <a:gd name="T12" fmla="*/ 0 w 617"/>
                <a:gd name="T13" fmla="*/ 44229926 h 653"/>
                <a:gd name="T14" fmla="*/ 18896387 w 617"/>
                <a:gd name="T15" fmla="*/ 31147767 h 653"/>
                <a:gd name="T16" fmla="*/ 11005817 w 617"/>
                <a:gd name="T17" fmla="*/ 12978398 h 653"/>
                <a:gd name="T18" fmla="*/ 29694693 w 617"/>
                <a:gd name="T19" fmla="*/ 0 h 653"/>
                <a:gd name="T20" fmla="*/ 37481508 w 617"/>
                <a:gd name="T21" fmla="*/ 18169691 h 653"/>
                <a:gd name="T22" fmla="*/ 56170389 w 617"/>
                <a:gd name="T23" fmla="*/ 5087539 h 653"/>
                <a:gd name="T24" fmla="*/ 64061281 w 617"/>
                <a:gd name="T25" fmla="*/ 23360989 h 6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17"/>
                <a:gd name="T40" fmla="*/ 0 h 653"/>
                <a:gd name="T41" fmla="*/ 617 w 617"/>
                <a:gd name="T42" fmla="*/ 653 h 6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17" h="653">
                  <a:moveTo>
                    <a:pt x="617" y="225"/>
                  </a:moveTo>
                  <a:lnTo>
                    <a:pt x="437" y="350"/>
                  </a:lnTo>
                  <a:lnTo>
                    <a:pt x="513" y="528"/>
                  </a:lnTo>
                  <a:lnTo>
                    <a:pt x="333" y="653"/>
                  </a:lnTo>
                  <a:lnTo>
                    <a:pt x="257" y="476"/>
                  </a:lnTo>
                  <a:lnTo>
                    <a:pt x="75" y="601"/>
                  </a:lnTo>
                  <a:lnTo>
                    <a:pt x="0" y="426"/>
                  </a:lnTo>
                  <a:lnTo>
                    <a:pt x="182" y="300"/>
                  </a:lnTo>
                  <a:lnTo>
                    <a:pt x="106" y="125"/>
                  </a:lnTo>
                  <a:lnTo>
                    <a:pt x="286" y="0"/>
                  </a:lnTo>
                  <a:lnTo>
                    <a:pt x="361" y="175"/>
                  </a:lnTo>
                  <a:lnTo>
                    <a:pt x="541" y="49"/>
                  </a:lnTo>
                  <a:lnTo>
                    <a:pt x="617" y="225"/>
                  </a:lnTo>
                  <a:close/>
                </a:path>
              </a:pathLst>
            </a:custGeom>
            <a:solidFill>
              <a:srgbClr val="C8DA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1774" name="Группа 261"/>
          <p:cNvGrpSpPr>
            <a:grpSpLocks/>
          </p:cNvGrpSpPr>
          <p:nvPr/>
        </p:nvGrpSpPr>
        <p:grpSpPr bwMode="auto">
          <a:xfrm>
            <a:off x="4592638" y="5318125"/>
            <a:ext cx="2916237" cy="1146175"/>
            <a:chOff x="1763722" y="239174"/>
            <a:chExt cx="2668073" cy="1426351"/>
          </a:xfrm>
        </p:grpSpPr>
        <p:sp>
          <p:nvSpPr>
            <p:cNvPr id="263" name="Полилиния 262"/>
            <p:cNvSpPr/>
            <p:nvPr/>
          </p:nvSpPr>
          <p:spPr>
            <a:xfrm flipH="1">
              <a:off x="3359918" y="239174"/>
              <a:ext cx="1071877" cy="1406595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  <a:gd name="connsiteX0" fmla="*/ 0 w 1912656"/>
                <a:gd name="connsiteY0" fmla="*/ 270061 h 1053833"/>
                <a:gd name="connsiteX1" fmla="*/ 0 w 1912656"/>
                <a:gd name="connsiteY1" fmla="*/ 1053833 h 1053833"/>
                <a:gd name="connsiteX2" fmla="*/ 1912656 w 1912656"/>
                <a:gd name="connsiteY2" fmla="*/ 0 h 1053833"/>
                <a:gd name="connsiteX3" fmla="*/ 0 w 1912656"/>
                <a:gd name="connsiteY3" fmla="*/ 270061 h 1053833"/>
                <a:gd name="connsiteX0" fmla="*/ 0 w 1359672"/>
                <a:gd name="connsiteY0" fmla="*/ 270061 h 1053833"/>
                <a:gd name="connsiteX1" fmla="*/ 0 w 1359672"/>
                <a:gd name="connsiteY1" fmla="*/ 1053833 h 1053833"/>
                <a:gd name="connsiteX2" fmla="*/ 1359672 w 1359672"/>
                <a:gd name="connsiteY2" fmla="*/ 0 h 1053833"/>
                <a:gd name="connsiteX3" fmla="*/ 0 w 1359672"/>
                <a:gd name="connsiteY3" fmla="*/ 270061 h 1053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9672" h="1053833">
                  <a:moveTo>
                    <a:pt x="0" y="270061"/>
                  </a:moveTo>
                  <a:lnTo>
                    <a:pt x="0" y="1053833"/>
                  </a:lnTo>
                  <a:lnTo>
                    <a:pt x="1359672" y="0"/>
                  </a:lnTo>
                  <a:lnTo>
                    <a:pt x="0" y="270061"/>
                  </a:lnTo>
                  <a:close/>
                </a:path>
              </a:pathLst>
            </a:custGeom>
            <a:solidFill>
              <a:srgbClr val="FAB90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64" name="Скругленный прямоугольник 263"/>
            <p:cNvSpPr/>
            <p:nvPr/>
          </p:nvSpPr>
          <p:spPr>
            <a:xfrm>
              <a:off x="1763722" y="612555"/>
              <a:ext cx="2668073" cy="1052970"/>
            </a:xfrm>
            <a:prstGeom prst="roundRect">
              <a:avLst>
                <a:gd name="adj" fmla="val 0"/>
              </a:avLst>
            </a:prstGeom>
            <a:solidFill>
              <a:srgbClr val="FAB90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31775" name="Прямоугольник 264"/>
          <p:cNvSpPr>
            <a:spLocks noChangeArrowheads="1"/>
          </p:cNvSpPr>
          <p:nvPr/>
        </p:nvSpPr>
        <p:spPr bwMode="auto">
          <a:xfrm>
            <a:off x="5019675" y="5632450"/>
            <a:ext cx="47355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800">
                <a:solidFill>
                  <a:schemeClr val="bg1"/>
                </a:solidFill>
                <a:latin typeface="PF Din Text Cond Pro Light"/>
              </a:rPr>
              <a:t>ЕМИАС</a:t>
            </a:r>
            <a:endParaRPr lang="en-US" altLang="ru-RU" sz="3600">
              <a:solidFill>
                <a:schemeClr val="bg1"/>
              </a:solidFill>
              <a:latin typeface="PF Din Text Cond Pro Light"/>
            </a:endParaRPr>
          </a:p>
        </p:txBody>
      </p:sp>
      <p:pic>
        <p:nvPicPr>
          <p:cNvPr id="31776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777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31778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79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80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81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82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83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84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85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86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87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88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89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90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91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92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93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94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95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96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97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98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99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00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01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02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03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04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05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06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07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08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09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10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11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12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13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14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15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16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17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1818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19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20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21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22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23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24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25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26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27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28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29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30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31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1832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1833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34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35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36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37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38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39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40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41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42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43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44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45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46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47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48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49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50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51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52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53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54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55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56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57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58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59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60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61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1862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63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64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65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66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67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68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69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70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71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72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1873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74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75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76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77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78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79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80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81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1882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83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84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85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1886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87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88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89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90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91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92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93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94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95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96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97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98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99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00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01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02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03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04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05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1906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07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08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09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10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11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12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13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14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15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16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17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18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19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20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21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22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23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24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25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26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27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28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29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30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1931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32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33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34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35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36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37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38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39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40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41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42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43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1944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45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46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1947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1948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1949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1950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51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1952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53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54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55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56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57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58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59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60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61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62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63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64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65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348" y="3570"/>
            <a:ext cx="12185652" cy="6854430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4" name="Прямоугольный треугольник 3"/>
          <p:cNvSpPr/>
          <p:nvPr/>
        </p:nvSpPr>
        <p:spPr>
          <a:xfrm rot="10800000">
            <a:off x="4419600" y="1588"/>
            <a:ext cx="7772400" cy="4373562"/>
          </a:xfrm>
          <a:prstGeom prst="rtTriangl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2771" name="Группа 4"/>
          <p:cNvGrpSpPr>
            <a:grpSpLocks/>
          </p:cNvGrpSpPr>
          <p:nvPr/>
        </p:nvGrpSpPr>
        <p:grpSpPr bwMode="auto">
          <a:xfrm>
            <a:off x="1219200" y="2921000"/>
            <a:ext cx="7218363" cy="2489200"/>
            <a:chOff x="-877669" y="1973136"/>
            <a:chExt cx="4431795" cy="1685777"/>
          </a:xfrm>
        </p:grpSpPr>
        <p:sp>
          <p:nvSpPr>
            <p:cNvPr id="6" name="Полилиния 5"/>
            <p:cNvSpPr/>
            <p:nvPr/>
          </p:nvSpPr>
          <p:spPr>
            <a:xfrm flipH="1">
              <a:off x="2058992" y="1973136"/>
              <a:ext cx="1495134" cy="1665350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598" h="1248258">
                  <a:moveTo>
                    <a:pt x="0" y="464486"/>
                  </a:moveTo>
                  <a:lnTo>
                    <a:pt x="0" y="1248258"/>
                  </a:lnTo>
                  <a:lnTo>
                    <a:pt x="1160598" y="0"/>
                  </a:lnTo>
                  <a:lnTo>
                    <a:pt x="0" y="464486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-877669" y="2606378"/>
              <a:ext cx="4431795" cy="1052535"/>
            </a:xfrm>
            <a:prstGeom prst="roundRect">
              <a:avLst>
                <a:gd name="adj" fmla="val 0"/>
              </a:avLst>
            </a:pr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32772" name="Прямоугольник 7"/>
          <p:cNvSpPr>
            <a:spLocks noChangeArrowheads="1"/>
          </p:cNvSpPr>
          <p:nvPr/>
        </p:nvSpPr>
        <p:spPr bwMode="auto">
          <a:xfrm>
            <a:off x="1360488" y="3848100"/>
            <a:ext cx="673893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4000">
                <a:solidFill>
                  <a:schemeClr val="bg1"/>
                </a:solidFill>
                <a:latin typeface="PF Din Text Cond Pro Light"/>
              </a:rPr>
              <a:t>ЭЛЕКТРОННЫЙ ЛИСТОК</a:t>
            </a:r>
            <a:br>
              <a:rPr lang="ru-RU" altLang="ru-RU" sz="4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4000">
                <a:solidFill>
                  <a:schemeClr val="bg1"/>
                </a:solidFill>
                <a:latin typeface="PF Din Text Cond Pro Light"/>
              </a:rPr>
              <a:t>НЕТРУДОСПОСОБНОСТИ</a:t>
            </a:r>
            <a:endParaRPr lang="en-US" altLang="ru-RU" sz="40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32773" name="Прямоугольник 8"/>
          <p:cNvSpPr>
            <a:spLocks noChangeArrowheads="1"/>
          </p:cNvSpPr>
          <p:nvPr/>
        </p:nvSpPr>
        <p:spPr bwMode="auto">
          <a:xfrm>
            <a:off x="1219200" y="-247650"/>
            <a:ext cx="4735513" cy="377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23900">
                <a:solidFill>
                  <a:srgbClr val="446A97"/>
                </a:solidFill>
                <a:latin typeface="PF Din Text Cond Pro Light"/>
              </a:rPr>
              <a:t>4</a:t>
            </a:r>
            <a:endParaRPr lang="en-US" altLang="ru-RU" sz="13800">
              <a:solidFill>
                <a:srgbClr val="446A97"/>
              </a:solidFill>
              <a:latin typeface="PF Din Text Cond Pr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ирог 10"/>
          <p:cNvSpPr/>
          <p:nvPr/>
        </p:nvSpPr>
        <p:spPr>
          <a:xfrm rot="13268081">
            <a:off x="4246563" y="1638300"/>
            <a:ext cx="3695700" cy="3695700"/>
          </a:xfrm>
          <a:prstGeom prst="pie">
            <a:avLst>
              <a:gd name="adj1" fmla="val 7582150"/>
              <a:gd name="adj2" fmla="val 11243508"/>
            </a:avLst>
          </a:prstGeom>
          <a:solidFill>
            <a:srgbClr val="FAB90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2" name="Пирог 11"/>
          <p:cNvSpPr/>
          <p:nvPr/>
        </p:nvSpPr>
        <p:spPr>
          <a:xfrm rot="242121">
            <a:off x="4056063" y="1638300"/>
            <a:ext cx="3695700" cy="3695700"/>
          </a:xfrm>
          <a:prstGeom prst="pie">
            <a:avLst>
              <a:gd name="adj1" fmla="val 7582150"/>
              <a:gd name="adj2" fmla="val 11243508"/>
            </a:avLst>
          </a:prstGeom>
          <a:solidFill>
            <a:srgbClr val="FAB90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3" name="Пирог 12"/>
          <p:cNvSpPr/>
          <p:nvPr/>
        </p:nvSpPr>
        <p:spPr>
          <a:xfrm rot="17522210">
            <a:off x="4151313" y="1733550"/>
            <a:ext cx="3695700" cy="3695700"/>
          </a:xfrm>
          <a:prstGeom prst="pie">
            <a:avLst>
              <a:gd name="adj1" fmla="val 7582150"/>
              <a:gd name="adj2" fmla="val 11243508"/>
            </a:avLst>
          </a:prstGeom>
          <a:solidFill>
            <a:srgbClr val="FAB90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4" name="Пирог 13"/>
          <p:cNvSpPr/>
          <p:nvPr/>
        </p:nvSpPr>
        <p:spPr>
          <a:xfrm rot="4615913">
            <a:off x="4056063" y="1543050"/>
            <a:ext cx="3695700" cy="3695700"/>
          </a:xfrm>
          <a:prstGeom prst="pie">
            <a:avLst>
              <a:gd name="adj1" fmla="val 7582150"/>
              <a:gd name="adj2" fmla="val 11243508"/>
            </a:avLst>
          </a:prstGeom>
          <a:solidFill>
            <a:srgbClr val="FAB90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5" name="Пирог 14"/>
          <p:cNvSpPr/>
          <p:nvPr/>
        </p:nvSpPr>
        <p:spPr>
          <a:xfrm rot="9000000">
            <a:off x="4246563" y="1543050"/>
            <a:ext cx="3695700" cy="3695700"/>
          </a:xfrm>
          <a:prstGeom prst="pie">
            <a:avLst>
              <a:gd name="adj1" fmla="val 7582150"/>
              <a:gd name="adj2" fmla="val 11243508"/>
            </a:avLst>
          </a:prstGeom>
          <a:solidFill>
            <a:srgbClr val="FAB90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7913" y="806450"/>
            <a:ext cx="338613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Департамент здравоохранения </a:t>
            </a:r>
            <a:b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</a:b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города Москвы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44513" y="3430588"/>
            <a:ext cx="338613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Департамент информационных технологий города Москвы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537450" y="806450"/>
            <a:ext cx="3386138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ГУ - Московское </a:t>
            </a:r>
            <a:b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</a:b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РО Фонда социального </a:t>
            </a:r>
            <a:b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</a:b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страхования РФ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8237538" y="3430588"/>
            <a:ext cx="33877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Департамент </a:t>
            </a:r>
            <a:b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</a:b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труда и занятости </a:t>
            </a:r>
            <a:b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</a:b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города Москвы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421188" y="5645150"/>
            <a:ext cx="338772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Страхователи города Москвы</a:t>
            </a:r>
          </a:p>
        </p:txBody>
      </p:sp>
      <p:grpSp>
        <p:nvGrpSpPr>
          <p:cNvPr id="33804" name="Группа 21"/>
          <p:cNvGrpSpPr>
            <a:grpSpLocks/>
          </p:cNvGrpSpPr>
          <p:nvPr/>
        </p:nvGrpSpPr>
        <p:grpSpPr bwMode="auto">
          <a:xfrm>
            <a:off x="4683125" y="2416175"/>
            <a:ext cx="2498725" cy="2139950"/>
            <a:chOff x="1802712" y="887749"/>
            <a:chExt cx="2158108" cy="1849333"/>
          </a:xfrm>
        </p:grpSpPr>
        <p:sp>
          <p:nvSpPr>
            <p:cNvPr id="23" name="Шестиугольник 22"/>
            <p:cNvSpPr/>
            <p:nvPr/>
          </p:nvSpPr>
          <p:spPr>
            <a:xfrm rot="459022">
              <a:off x="1802712" y="887749"/>
              <a:ext cx="2145769" cy="1849333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4" name="Шестиугольник 23"/>
            <p:cNvSpPr/>
            <p:nvPr/>
          </p:nvSpPr>
          <p:spPr>
            <a:xfrm rot="1800000">
              <a:off x="1815052" y="887749"/>
              <a:ext cx="2145768" cy="1849333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5" name="Шестиугольник 24"/>
            <p:cNvSpPr/>
            <p:nvPr/>
          </p:nvSpPr>
          <p:spPr>
            <a:xfrm>
              <a:off x="1979584" y="1040031"/>
              <a:ext cx="1792024" cy="1544769"/>
            </a:xfrm>
            <a:prstGeom prst="hexagon">
              <a:avLst/>
            </a:prstGeom>
            <a:solidFill>
              <a:srgbClr val="446A97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6" name="Равнобедренный треугольник 11"/>
            <p:cNvSpPr/>
            <p:nvPr/>
          </p:nvSpPr>
          <p:spPr>
            <a:xfrm>
              <a:off x="2403253" y="1040031"/>
              <a:ext cx="1368356" cy="772384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3805" name="Прямоугольник 31"/>
          <p:cNvSpPr>
            <a:spLocks noChangeArrowheads="1"/>
          </p:cNvSpPr>
          <p:nvPr/>
        </p:nvSpPr>
        <p:spPr bwMode="auto">
          <a:xfrm>
            <a:off x="4887913" y="3060700"/>
            <a:ext cx="20748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800">
                <a:solidFill>
                  <a:schemeClr val="bg1"/>
                </a:solidFill>
                <a:latin typeface="PF Din Text Cond Pro Light"/>
              </a:rPr>
              <a:t>РАБОЧАЯ </a:t>
            </a:r>
            <a:br>
              <a:rPr lang="ru-RU" altLang="ru-RU" sz="28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800">
                <a:solidFill>
                  <a:schemeClr val="bg1"/>
                </a:solidFill>
                <a:latin typeface="PF Din Text Cond Pro Light"/>
              </a:rPr>
              <a:t>ГРУППА</a:t>
            </a:r>
          </a:p>
        </p:txBody>
      </p:sp>
      <p:pic>
        <p:nvPicPr>
          <p:cNvPr id="33806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807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33808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09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0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1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2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3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4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5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6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7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8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9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0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1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2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3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4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5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6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7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8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9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30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31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32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33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34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35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36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37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38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39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40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41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42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43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44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45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46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47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3848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49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50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51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52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53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54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55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56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57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58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59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60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61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3862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3863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64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65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66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67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68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69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70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71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72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73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74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75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76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77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78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79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80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81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82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83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84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85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86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87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88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89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90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91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3892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93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94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95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96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97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98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99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00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01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02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3903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04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05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06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07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08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09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10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11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3912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13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14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15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3916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17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18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19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20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21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22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23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24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25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26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27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28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29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30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31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32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33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34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35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3936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37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38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39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40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41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42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43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44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45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46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47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48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49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50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51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52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53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54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55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56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57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58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59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60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3961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62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63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64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65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66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67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68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69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70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71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72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73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3974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75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76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3977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3978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3979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3980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81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3982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83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84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85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86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87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88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89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90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91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92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93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94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95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348" y="3570"/>
            <a:ext cx="12185652" cy="6854430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4" name="Прямоугольный треугольник 3"/>
          <p:cNvSpPr/>
          <p:nvPr/>
        </p:nvSpPr>
        <p:spPr>
          <a:xfrm rot="10800000">
            <a:off x="4419600" y="1588"/>
            <a:ext cx="7772400" cy="4373562"/>
          </a:xfrm>
          <a:prstGeom prst="rtTriangl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6387" name="Группа 4"/>
          <p:cNvGrpSpPr>
            <a:grpSpLocks/>
          </p:cNvGrpSpPr>
          <p:nvPr/>
        </p:nvGrpSpPr>
        <p:grpSpPr bwMode="auto">
          <a:xfrm>
            <a:off x="1219200" y="2921000"/>
            <a:ext cx="7218363" cy="2489200"/>
            <a:chOff x="-877669" y="1973136"/>
            <a:chExt cx="4431795" cy="1685777"/>
          </a:xfrm>
        </p:grpSpPr>
        <p:sp>
          <p:nvSpPr>
            <p:cNvPr id="6" name="Полилиния 5"/>
            <p:cNvSpPr/>
            <p:nvPr/>
          </p:nvSpPr>
          <p:spPr>
            <a:xfrm flipH="1">
              <a:off x="2058992" y="1973136"/>
              <a:ext cx="1495134" cy="1665350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598" h="1248258">
                  <a:moveTo>
                    <a:pt x="0" y="464486"/>
                  </a:moveTo>
                  <a:lnTo>
                    <a:pt x="0" y="1248258"/>
                  </a:lnTo>
                  <a:lnTo>
                    <a:pt x="1160598" y="0"/>
                  </a:lnTo>
                  <a:lnTo>
                    <a:pt x="0" y="464486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-877669" y="2606378"/>
              <a:ext cx="4431795" cy="1052535"/>
            </a:xfrm>
            <a:prstGeom prst="roundRect">
              <a:avLst>
                <a:gd name="adj" fmla="val 0"/>
              </a:avLst>
            </a:pr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16388" name="Прямоугольник 7"/>
          <p:cNvSpPr>
            <a:spLocks noChangeArrowheads="1"/>
          </p:cNvSpPr>
          <p:nvPr/>
        </p:nvSpPr>
        <p:spPr bwMode="auto">
          <a:xfrm>
            <a:off x="1360488" y="4217988"/>
            <a:ext cx="6302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4800">
                <a:solidFill>
                  <a:schemeClr val="bg1"/>
                </a:solidFill>
                <a:latin typeface="PF Din Text Cond Pro Light"/>
              </a:rPr>
              <a:t>СТАТИСТИКА СЕГОДНЯ</a:t>
            </a:r>
            <a:endParaRPr lang="en-US" altLang="ru-RU" sz="36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16389" name="Прямоугольник 8"/>
          <p:cNvSpPr>
            <a:spLocks noChangeArrowheads="1"/>
          </p:cNvSpPr>
          <p:nvPr/>
        </p:nvSpPr>
        <p:spPr bwMode="auto">
          <a:xfrm>
            <a:off x="1219200" y="-247650"/>
            <a:ext cx="4735513" cy="377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23900">
                <a:solidFill>
                  <a:srgbClr val="446A97"/>
                </a:solidFill>
                <a:latin typeface="PF Din Text Cond Pro Light"/>
              </a:rPr>
              <a:t>1</a:t>
            </a:r>
            <a:endParaRPr lang="en-US" altLang="ru-RU" sz="13800">
              <a:solidFill>
                <a:srgbClr val="446A97"/>
              </a:solidFill>
              <a:latin typeface="PF Din Text Cond Pr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819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34840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1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2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3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4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5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6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7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8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9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0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1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2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3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4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5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6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7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8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9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0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1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2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3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4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5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6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7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8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69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0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1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2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3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4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5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6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7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8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9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4880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81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82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83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84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85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86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87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88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89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90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91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92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93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4894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4895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96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97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98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99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00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01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02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03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04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05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06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07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08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09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10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11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12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13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14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15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16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17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18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19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20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21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22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23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4924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25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26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27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28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29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30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31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32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33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34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4935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36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37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38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39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40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41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42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43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4944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45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46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47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4948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49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50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51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52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53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54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55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56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57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58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59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60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61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62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63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64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65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66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67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4968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69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70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71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72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73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74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75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76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77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78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79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80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81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82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83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84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85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86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87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88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89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90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91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92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4993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94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95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96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97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98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999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00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01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02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03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04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05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5006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07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08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5009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5010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5011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5012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13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5014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15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16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17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18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19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0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1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2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3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4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5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6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7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4820" name="Группа 224"/>
          <p:cNvGrpSpPr>
            <a:grpSpLocks/>
          </p:cNvGrpSpPr>
          <p:nvPr/>
        </p:nvGrpSpPr>
        <p:grpSpPr bwMode="auto">
          <a:xfrm flipH="1" flipV="1">
            <a:off x="209550" y="296863"/>
            <a:ext cx="4002088" cy="1671637"/>
            <a:chOff x="770792" y="-20252"/>
            <a:chExt cx="3661003" cy="1685777"/>
          </a:xfrm>
        </p:grpSpPr>
        <p:sp>
          <p:nvSpPr>
            <p:cNvPr id="226" name="Полилиния 225"/>
            <p:cNvSpPr/>
            <p:nvPr/>
          </p:nvSpPr>
          <p:spPr>
            <a:xfrm flipH="1">
              <a:off x="3516907" y="-20252"/>
              <a:ext cx="914888" cy="1664965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598" h="1248258">
                  <a:moveTo>
                    <a:pt x="0" y="464486"/>
                  </a:moveTo>
                  <a:lnTo>
                    <a:pt x="0" y="1248258"/>
                  </a:lnTo>
                  <a:lnTo>
                    <a:pt x="1160598" y="0"/>
                  </a:lnTo>
                  <a:lnTo>
                    <a:pt x="0" y="464486"/>
                  </a:lnTo>
                  <a:close/>
                </a:path>
              </a:pathLst>
            </a:custGeom>
            <a:solidFill>
              <a:srgbClr val="FAB90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27" name="Скругленный прямоугольник 226"/>
            <p:cNvSpPr/>
            <p:nvPr/>
          </p:nvSpPr>
          <p:spPr>
            <a:xfrm>
              <a:off x="770792" y="612114"/>
              <a:ext cx="3661003" cy="1053411"/>
            </a:xfrm>
            <a:prstGeom prst="roundRect">
              <a:avLst>
                <a:gd name="adj" fmla="val 0"/>
              </a:avLst>
            </a:prstGeom>
            <a:solidFill>
              <a:srgbClr val="FAB90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34821" name="Прямоугольник 227"/>
          <p:cNvSpPr>
            <a:spLocks noChangeArrowheads="1"/>
          </p:cNvSpPr>
          <p:nvPr/>
        </p:nvSpPr>
        <p:spPr bwMode="auto">
          <a:xfrm>
            <a:off x="-696913" y="439738"/>
            <a:ext cx="47355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altLang="ru-RU" sz="4000">
                <a:solidFill>
                  <a:schemeClr val="bg1"/>
                </a:solidFill>
                <a:latin typeface="PF Din Text Cond Pro Light"/>
              </a:rPr>
              <a:t>Фазы проекта</a:t>
            </a:r>
            <a:endParaRPr lang="en-US" altLang="ru-RU" sz="2800">
              <a:solidFill>
                <a:schemeClr val="bg1"/>
              </a:solidFill>
              <a:latin typeface="PF Din Text Cond Pro Light"/>
            </a:endParaRPr>
          </a:p>
        </p:txBody>
      </p:sp>
      <p:grpSp>
        <p:nvGrpSpPr>
          <p:cNvPr id="34822" name="Группа 1"/>
          <p:cNvGrpSpPr>
            <a:grpSpLocks/>
          </p:cNvGrpSpPr>
          <p:nvPr/>
        </p:nvGrpSpPr>
        <p:grpSpPr bwMode="auto">
          <a:xfrm>
            <a:off x="2600325" y="1714500"/>
            <a:ext cx="2255838" cy="2124075"/>
            <a:chOff x="559794" y="2563177"/>
            <a:chExt cx="2880000" cy="2880000"/>
          </a:xfrm>
        </p:grpSpPr>
        <p:sp>
          <p:nvSpPr>
            <p:cNvPr id="229" name="Овал 228"/>
            <p:cNvSpPr/>
            <p:nvPr/>
          </p:nvSpPr>
          <p:spPr>
            <a:xfrm>
              <a:off x="561821" y="2563177"/>
              <a:ext cx="2877973" cy="2877848"/>
            </a:xfrm>
            <a:prstGeom prst="ellipse">
              <a:avLst/>
            </a:pr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30" name="Хорда 229"/>
            <p:cNvSpPr/>
            <p:nvPr/>
          </p:nvSpPr>
          <p:spPr>
            <a:xfrm>
              <a:off x="559794" y="2563177"/>
              <a:ext cx="2880000" cy="2880000"/>
            </a:xfrm>
            <a:prstGeom prst="chord">
              <a:avLst>
                <a:gd name="adj1" fmla="val 12478394"/>
                <a:gd name="adj2" fmla="val 17659831"/>
              </a:avLst>
            </a:pr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34823" name="Прямоугольник 230"/>
          <p:cNvSpPr>
            <a:spLocks noChangeArrowheads="1"/>
          </p:cNvSpPr>
          <p:nvPr/>
        </p:nvSpPr>
        <p:spPr bwMode="auto">
          <a:xfrm>
            <a:off x="2290763" y="2335213"/>
            <a:ext cx="2878137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Сервис «Листки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нетрудо-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способности»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  <p:grpSp>
        <p:nvGrpSpPr>
          <p:cNvPr id="34824" name="Группа 235"/>
          <p:cNvGrpSpPr>
            <a:grpSpLocks/>
          </p:cNvGrpSpPr>
          <p:nvPr/>
        </p:nvGrpSpPr>
        <p:grpSpPr bwMode="auto">
          <a:xfrm>
            <a:off x="7251700" y="1689100"/>
            <a:ext cx="2257425" cy="2124075"/>
            <a:chOff x="559794" y="2563177"/>
            <a:chExt cx="2880000" cy="2880000"/>
          </a:xfrm>
        </p:grpSpPr>
        <p:sp>
          <p:nvSpPr>
            <p:cNvPr id="237" name="Овал 236"/>
            <p:cNvSpPr/>
            <p:nvPr/>
          </p:nvSpPr>
          <p:spPr>
            <a:xfrm>
              <a:off x="561820" y="2563177"/>
              <a:ext cx="2877974" cy="2877848"/>
            </a:xfrm>
            <a:prstGeom prst="ellipse">
              <a:avLst/>
            </a:pr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38" name="Хорда 237"/>
            <p:cNvSpPr/>
            <p:nvPr/>
          </p:nvSpPr>
          <p:spPr>
            <a:xfrm>
              <a:off x="559794" y="2563177"/>
              <a:ext cx="2880000" cy="2880000"/>
            </a:xfrm>
            <a:prstGeom prst="chord">
              <a:avLst>
                <a:gd name="adj1" fmla="val 12478394"/>
                <a:gd name="adj2" fmla="val 17659831"/>
              </a:avLst>
            </a:pr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34825" name="Прямоугольник 238"/>
          <p:cNvSpPr>
            <a:spLocks noChangeArrowheads="1"/>
          </p:cNvSpPr>
          <p:nvPr/>
        </p:nvSpPr>
        <p:spPr bwMode="auto">
          <a:xfrm>
            <a:off x="6940550" y="2089150"/>
            <a:ext cx="2878138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Сервис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«Электронные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листки нетрудо-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способности»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240" name="Прямоугольник 239"/>
          <p:cNvSpPr/>
          <p:nvPr/>
        </p:nvSpPr>
        <p:spPr>
          <a:xfrm>
            <a:off x="209550" y="4179888"/>
            <a:ext cx="4386263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Автоматизация процессов учета и оформления бумажного листка нетрудоспособности в ЕМИАС</a:t>
            </a:r>
          </a:p>
        </p:txBody>
      </p:sp>
      <p:sp>
        <p:nvSpPr>
          <p:cNvPr id="241" name="Прямоугольник 240"/>
          <p:cNvSpPr/>
          <p:nvPr/>
        </p:nvSpPr>
        <p:spPr>
          <a:xfrm>
            <a:off x="209550" y="5334000"/>
            <a:ext cx="438626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Избавление врачей от рутины заполнения бланков больничных</a:t>
            </a:r>
          </a:p>
        </p:txBody>
      </p:sp>
      <p:sp>
        <p:nvSpPr>
          <p:cNvPr id="243" name="Полилиния 242"/>
          <p:cNvSpPr/>
          <p:nvPr/>
        </p:nvSpPr>
        <p:spPr>
          <a:xfrm rot="3600000" flipV="1">
            <a:off x="4666457" y="4077494"/>
            <a:ext cx="508000" cy="839787"/>
          </a:xfrm>
          <a:custGeom>
            <a:avLst/>
            <a:gdLst>
              <a:gd name="connsiteX0" fmla="*/ 0 w 3033486"/>
              <a:gd name="connsiteY0" fmla="*/ 0 h 2365829"/>
              <a:gd name="connsiteX1" fmla="*/ 0 w 3033486"/>
              <a:gd name="connsiteY1" fmla="*/ 783772 h 2365829"/>
              <a:gd name="connsiteX2" fmla="*/ 3033486 w 3033486"/>
              <a:gd name="connsiteY2" fmla="*/ 2365829 h 2365829"/>
              <a:gd name="connsiteX3" fmla="*/ 0 w 3033486"/>
              <a:gd name="connsiteY3" fmla="*/ 0 h 2365829"/>
              <a:gd name="connsiteX0" fmla="*/ 0 w 2918580"/>
              <a:gd name="connsiteY0" fmla="*/ 0 h 1872344"/>
              <a:gd name="connsiteX1" fmla="*/ 0 w 2918580"/>
              <a:gd name="connsiteY1" fmla="*/ 783772 h 1872344"/>
              <a:gd name="connsiteX2" fmla="*/ 2918580 w 2918580"/>
              <a:gd name="connsiteY2" fmla="*/ 1872344 h 1872344"/>
              <a:gd name="connsiteX3" fmla="*/ 0 w 2918580"/>
              <a:gd name="connsiteY3" fmla="*/ 0 h 1872344"/>
              <a:gd name="connsiteX0" fmla="*/ 0 w 1262089"/>
              <a:gd name="connsiteY0" fmla="*/ 0 h 1143539"/>
              <a:gd name="connsiteX1" fmla="*/ 0 w 1262089"/>
              <a:gd name="connsiteY1" fmla="*/ 783772 h 1143539"/>
              <a:gd name="connsiteX2" fmla="*/ 1262089 w 1262089"/>
              <a:gd name="connsiteY2" fmla="*/ 1143539 h 1143539"/>
              <a:gd name="connsiteX3" fmla="*/ 0 w 1262089"/>
              <a:gd name="connsiteY3" fmla="*/ 0 h 1143539"/>
              <a:gd name="connsiteX0" fmla="*/ 0 w 1126865"/>
              <a:gd name="connsiteY0" fmla="*/ 270561 h 1054333"/>
              <a:gd name="connsiteX1" fmla="*/ 0 w 1126865"/>
              <a:gd name="connsiteY1" fmla="*/ 1054333 h 1054333"/>
              <a:gd name="connsiteX2" fmla="*/ 1126865 w 1126865"/>
              <a:gd name="connsiteY2" fmla="*/ 0 h 1054333"/>
              <a:gd name="connsiteX3" fmla="*/ 0 w 1126865"/>
              <a:gd name="connsiteY3" fmla="*/ 270561 h 1054333"/>
              <a:gd name="connsiteX0" fmla="*/ 0 w 1160598"/>
              <a:gd name="connsiteY0" fmla="*/ 464486 h 1248258"/>
              <a:gd name="connsiteX1" fmla="*/ 0 w 1160598"/>
              <a:gd name="connsiteY1" fmla="*/ 1248258 h 1248258"/>
              <a:gd name="connsiteX2" fmla="*/ 1160598 w 1160598"/>
              <a:gd name="connsiteY2" fmla="*/ 0 h 1248258"/>
              <a:gd name="connsiteX3" fmla="*/ 0 w 1160598"/>
              <a:gd name="connsiteY3" fmla="*/ 464486 h 1248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0598" h="1248258">
                <a:moveTo>
                  <a:pt x="0" y="464486"/>
                </a:moveTo>
                <a:lnTo>
                  <a:pt x="0" y="1248258"/>
                </a:lnTo>
                <a:lnTo>
                  <a:pt x="1160598" y="0"/>
                </a:lnTo>
                <a:lnTo>
                  <a:pt x="0" y="464486"/>
                </a:lnTo>
                <a:close/>
              </a:path>
            </a:pathLst>
          </a:custGeom>
          <a:solidFill>
            <a:srgbClr val="FAB9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44" name="Полилиния 243"/>
          <p:cNvSpPr/>
          <p:nvPr/>
        </p:nvSpPr>
        <p:spPr>
          <a:xfrm rot="3600000" flipV="1">
            <a:off x="4666457" y="5225256"/>
            <a:ext cx="508000" cy="839787"/>
          </a:xfrm>
          <a:custGeom>
            <a:avLst/>
            <a:gdLst>
              <a:gd name="connsiteX0" fmla="*/ 0 w 3033486"/>
              <a:gd name="connsiteY0" fmla="*/ 0 h 2365829"/>
              <a:gd name="connsiteX1" fmla="*/ 0 w 3033486"/>
              <a:gd name="connsiteY1" fmla="*/ 783772 h 2365829"/>
              <a:gd name="connsiteX2" fmla="*/ 3033486 w 3033486"/>
              <a:gd name="connsiteY2" fmla="*/ 2365829 h 2365829"/>
              <a:gd name="connsiteX3" fmla="*/ 0 w 3033486"/>
              <a:gd name="connsiteY3" fmla="*/ 0 h 2365829"/>
              <a:gd name="connsiteX0" fmla="*/ 0 w 2918580"/>
              <a:gd name="connsiteY0" fmla="*/ 0 h 1872344"/>
              <a:gd name="connsiteX1" fmla="*/ 0 w 2918580"/>
              <a:gd name="connsiteY1" fmla="*/ 783772 h 1872344"/>
              <a:gd name="connsiteX2" fmla="*/ 2918580 w 2918580"/>
              <a:gd name="connsiteY2" fmla="*/ 1872344 h 1872344"/>
              <a:gd name="connsiteX3" fmla="*/ 0 w 2918580"/>
              <a:gd name="connsiteY3" fmla="*/ 0 h 1872344"/>
              <a:gd name="connsiteX0" fmla="*/ 0 w 1262089"/>
              <a:gd name="connsiteY0" fmla="*/ 0 h 1143539"/>
              <a:gd name="connsiteX1" fmla="*/ 0 w 1262089"/>
              <a:gd name="connsiteY1" fmla="*/ 783772 h 1143539"/>
              <a:gd name="connsiteX2" fmla="*/ 1262089 w 1262089"/>
              <a:gd name="connsiteY2" fmla="*/ 1143539 h 1143539"/>
              <a:gd name="connsiteX3" fmla="*/ 0 w 1262089"/>
              <a:gd name="connsiteY3" fmla="*/ 0 h 1143539"/>
              <a:gd name="connsiteX0" fmla="*/ 0 w 1126865"/>
              <a:gd name="connsiteY0" fmla="*/ 270561 h 1054333"/>
              <a:gd name="connsiteX1" fmla="*/ 0 w 1126865"/>
              <a:gd name="connsiteY1" fmla="*/ 1054333 h 1054333"/>
              <a:gd name="connsiteX2" fmla="*/ 1126865 w 1126865"/>
              <a:gd name="connsiteY2" fmla="*/ 0 h 1054333"/>
              <a:gd name="connsiteX3" fmla="*/ 0 w 1126865"/>
              <a:gd name="connsiteY3" fmla="*/ 270561 h 1054333"/>
              <a:gd name="connsiteX0" fmla="*/ 0 w 1160598"/>
              <a:gd name="connsiteY0" fmla="*/ 464486 h 1248258"/>
              <a:gd name="connsiteX1" fmla="*/ 0 w 1160598"/>
              <a:gd name="connsiteY1" fmla="*/ 1248258 h 1248258"/>
              <a:gd name="connsiteX2" fmla="*/ 1160598 w 1160598"/>
              <a:gd name="connsiteY2" fmla="*/ 0 h 1248258"/>
              <a:gd name="connsiteX3" fmla="*/ 0 w 1160598"/>
              <a:gd name="connsiteY3" fmla="*/ 464486 h 1248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0598" h="1248258">
                <a:moveTo>
                  <a:pt x="0" y="464486"/>
                </a:moveTo>
                <a:lnTo>
                  <a:pt x="0" y="1248258"/>
                </a:lnTo>
                <a:lnTo>
                  <a:pt x="1160598" y="0"/>
                </a:lnTo>
                <a:lnTo>
                  <a:pt x="0" y="464486"/>
                </a:lnTo>
                <a:close/>
              </a:path>
            </a:pathLst>
          </a:custGeom>
          <a:solidFill>
            <a:srgbClr val="FAB9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45" name="Прямоугольник 244"/>
          <p:cNvSpPr/>
          <p:nvPr/>
        </p:nvSpPr>
        <p:spPr>
          <a:xfrm>
            <a:off x="7281863" y="4179888"/>
            <a:ext cx="4567237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Интеграция ЕМИАС с ИС ФСС «Электронный листок нетрудоспособности»</a:t>
            </a:r>
          </a:p>
        </p:txBody>
      </p:sp>
      <p:sp>
        <p:nvSpPr>
          <p:cNvPr id="246" name="Прямоугольник 245"/>
          <p:cNvSpPr/>
          <p:nvPr/>
        </p:nvSpPr>
        <p:spPr>
          <a:xfrm>
            <a:off x="7281863" y="5368925"/>
            <a:ext cx="4387850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Полноценный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электронный документооборот по экспертизе временной нетрудоспособности</a:t>
            </a:r>
          </a:p>
        </p:txBody>
      </p:sp>
      <p:sp>
        <p:nvSpPr>
          <p:cNvPr id="247" name="Полилиния 246"/>
          <p:cNvSpPr/>
          <p:nvPr/>
        </p:nvSpPr>
        <p:spPr>
          <a:xfrm rot="18000000" flipH="1" flipV="1">
            <a:off x="6703219" y="4077494"/>
            <a:ext cx="508000" cy="839788"/>
          </a:xfrm>
          <a:custGeom>
            <a:avLst/>
            <a:gdLst>
              <a:gd name="connsiteX0" fmla="*/ 0 w 3033486"/>
              <a:gd name="connsiteY0" fmla="*/ 0 h 2365829"/>
              <a:gd name="connsiteX1" fmla="*/ 0 w 3033486"/>
              <a:gd name="connsiteY1" fmla="*/ 783772 h 2365829"/>
              <a:gd name="connsiteX2" fmla="*/ 3033486 w 3033486"/>
              <a:gd name="connsiteY2" fmla="*/ 2365829 h 2365829"/>
              <a:gd name="connsiteX3" fmla="*/ 0 w 3033486"/>
              <a:gd name="connsiteY3" fmla="*/ 0 h 2365829"/>
              <a:gd name="connsiteX0" fmla="*/ 0 w 2918580"/>
              <a:gd name="connsiteY0" fmla="*/ 0 h 1872344"/>
              <a:gd name="connsiteX1" fmla="*/ 0 w 2918580"/>
              <a:gd name="connsiteY1" fmla="*/ 783772 h 1872344"/>
              <a:gd name="connsiteX2" fmla="*/ 2918580 w 2918580"/>
              <a:gd name="connsiteY2" fmla="*/ 1872344 h 1872344"/>
              <a:gd name="connsiteX3" fmla="*/ 0 w 2918580"/>
              <a:gd name="connsiteY3" fmla="*/ 0 h 1872344"/>
              <a:gd name="connsiteX0" fmla="*/ 0 w 1262089"/>
              <a:gd name="connsiteY0" fmla="*/ 0 h 1143539"/>
              <a:gd name="connsiteX1" fmla="*/ 0 w 1262089"/>
              <a:gd name="connsiteY1" fmla="*/ 783772 h 1143539"/>
              <a:gd name="connsiteX2" fmla="*/ 1262089 w 1262089"/>
              <a:gd name="connsiteY2" fmla="*/ 1143539 h 1143539"/>
              <a:gd name="connsiteX3" fmla="*/ 0 w 1262089"/>
              <a:gd name="connsiteY3" fmla="*/ 0 h 1143539"/>
              <a:gd name="connsiteX0" fmla="*/ 0 w 1126865"/>
              <a:gd name="connsiteY0" fmla="*/ 270561 h 1054333"/>
              <a:gd name="connsiteX1" fmla="*/ 0 w 1126865"/>
              <a:gd name="connsiteY1" fmla="*/ 1054333 h 1054333"/>
              <a:gd name="connsiteX2" fmla="*/ 1126865 w 1126865"/>
              <a:gd name="connsiteY2" fmla="*/ 0 h 1054333"/>
              <a:gd name="connsiteX3" fmla="*/ 0 w 1126865"/>
              <a:gd name="connsiteY3" fmla="*/ 270561 h 1054333"/>
              <a:gd name="connsiteX0" fmla="*/ 0 w 1160598"/>
              <a:gd name="connsiteY0" fmla="*/ 464486 h 1248258"/>
              <a:gd name="connsiteX1" fmla="*/ 0 w 1160598"/>
              <a:gd name="connsiteY1" fmla="*/ 1248258 h 1248258"/>
              <a:gd name="connsiteX2" fmla="*/ 1160598 w 1160598"/>
              <a:gd name="connsiteY2" fmla="*/ 0 h 1248258"/>
              <a:gd name="connsiteX3" fmla="*/ 0 w 1160598"/>
              <a:gd name="connsiteY3" fmla="*/ 464486 h 1248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0598" h="1248258">
                <a:moveTo>
                  <a:pt x="0" y="464486"/>
                </a:moveTo>
                <a:lnTo>
                  <a:pt x="0" y="1248258"/>
                </a:lnTo>
                <a:lnTo>
                  <a:pt x="1160598" y="0"/>
                </a:lnTo>
                <a:lnTo>
                  <a:pt x="0" y="464486"/>
                </a:lnTo>
                <a:close/>
              </a:path>
            </a:pathLst>
          </a:custGeom>
          <a:solidFill>
            <a:srgbClr val="FAB9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48" name="Полилиния 247"/>
          <p:cNvSpPr/>
          <p:nvPr/>
        </p:nvSpPr>
        <p:spPr>
          <a:xfrm rot="18000000" flipH="1" flipV="1">
            <a:off x="6703219" y="5225256"/>
            <a:ext cx="508000" cy="839788"/>
          </a:xfrm>
          <a:custGeom>
            <a:avLst/>
            <a:gdLst>
              <a:gd name="connsiteX0" fmla="*/ 0 w 3033486"/>
              <a:gd name="connsiteY0" fmla="*/ 0 h 2365829"/>
              <a:gd name="connsiteX1" fmla="*/ 0 w 3033486"/>
              <a:gd name="connsiteY1" fmla="*/ 783772 h 2365829"/>
              <a:gd name="connsiteX2" fmla="*/ 3033486 w 3033486"/>
              <a:gd name="connsiteY2" fmla="*/ 2365829 h 2365829"/>
              <a:gd name="connsiteX3" fmla="*/ 0 w 3033486"/>
              <a:gd name="connsiteY3" fmla="*/ 0 h 2365829"/>
              <a:gd name="connsiteX0" fmla="*/ 0 w 2918580"/>
              <a:gd name="connsiteY0" fmla="*/ 0 h 1872344"/>
              <a:gd name="connsiteX1" fmla="*/ 0 w 2918580"/>
              <a:gd name="connsiteY1" fmla="*/ 783772 h 1872344"/>
              <a:gd name="connsiteX2" fmla="*/ 2918580 w 2918580"/>
              <a:gd name="connsiteY2" fmla="*/ 1872344 h 1872344"/>
              <a:gd name="connsiteX3" fmla="*/ 0 w 2918580"/>
              <a:gd name="connsiteY3" fmla="*/ 0 h 1872344"/>
              <a:gd name="connsiteX0" fmla="*/ 0 w 1262089"/>
              <a:gd name="connsiteY0" fmla="*/ 0 h 1143539"/>
              <a:gd name="connsiteX1" fmla="*/ 0 w 1262089"/>
              <a:gd name="connsiteY1" fmla="*/ 783772 h 1143539"/>
              <a:gd name="connsiteX2" fmla="*/ 1262089 w 1262089"/>
              <a:gd name="connsiteY2" fmla="*/ 1143539 h 1143539"/>
              <a:gd name="connsiteX3" fmla="*/ 0 w 1262089"/>
              <a:gd name="connsiteY3" fmla="*/ 0 h 1143539"/>
              <a:gd name="connsiteX0" fmla="*/ 0 w 1126865"/>
              <a:gd name="connsiteY0" fmla="*/ 270561 h 1054333"/>
              <a:gd name="connsiteX1" fmla="*/ 0 w 1126865"/>
              <a:gd name="connsiteY1" fmla="*/ 1054333 h 1054333"/>
              <a:gd name="connsiteX2" fmla="*/ 1126865 w 1126865"/>
              <a:gd name="connsiteY2" fmla="*/ 0 h 1054333"/>
              <a:gd name="connsiteX3" fmla="*/ 0 w 1126865"/>
              <a:gd name="connsiteY3" fmla="*/ 270561 h 1054333"/>
              <a:gd name="connsiteX0" fmla="*/ 0 w 1160598"/>
              <a:gd name="connsiteY0" fmla="*/ 464486 h 1248258"/>
              <a:gd name="connsiteX1" fmla="*/ 0 w 1160598"/>
              <a:gd name="connsiteY1" fmla="*/ 1248258 h 1248258"/>
              <a:gd name="connsiteX2" fmla="*/ 1160598 w 1160598"/>
              <a:gd name="connsiteY2" fmla="*/ 0 h 1248258"/>
              <a:gd name="connsiteX3" fmla="*/ 0 w 1160598"/>
              <a:gd name="connsiteY3" fmla="*/ 464486 h 1248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0598" h="1248258">
                <a:moveTo>
                  <a:pt x="0" y="464486"/>
                </a:moveTo>
                <a:lnTo>
                  <a:pt x="0" y="1248258"/>
                </a:lnTo>
                <a:lnTo>
                  <a:pt x="1160598" y="0"/>
                </a:lnTo>
                <a:lnTo>
                  <a:pt x="0" y="464486"/>
                </a:lnTo>
                <a:close/>
              </a:path>
            </a:pathLst>
          </a:custGeom>
          <a:solidFill>
            <a:srgbClr val="FAB9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9" name="Скругленный прямоугольник 224"/>
          <p:cNvSpPr/>
          <p:nvPr/>
        </p:nvSpPr>
        <p:spPr>
          <a:xfrm flipH="1" flipV="1">
            <a:off x="5778500" y="5724525"/>
            <a:ext cx="5657850" cy="1042988"/>
          </a:xfrm>
          <a:custGeom>
            <a:avLst/>
            <a:gdLst>
              <a:gd name="connsiteX0" fmla="*/ 0 w 5647747"/>
              <a:gd name="connsiteY0" fmla="*/ 0 h 1043716"/>
              <a:gd name="connsiteX1" fmla="*/ 0 w 5647747"/>
              <a:gd name="connsiteY1" fmla="*/ 0 h 1043716"/>
              <a:gd name="connsiteX2" fmla="*/ 5647747 w 5647747"/>
              <a:gd name="connsiteY2" fmla="*/ 0 h 1043716"/>
              <a:gd name="connsiteX3" fmla="*/ 5647747 w 5647747"/>
              <a:gd name="connsiteY3" fmla="*/ 0 h 1043716"/>
              <a:gd name="connsiteX4" fmla="*/ 5647747 w 5647747"/>
              <a:gd name="connsiteY4" fmla="*/ 1043716 h 1043716"/>
              <a:gd name="connsiteX5" fmla="*/ 5647747 w 5647747"/>
              <a:gd name="connsiteY5" fmla="*/ 1043716 h 1043716"/>
              <a:gd name="connsiteX6" fmla="*/ 0 w 5647747"/>
              <a:gd name="connsiteY6" fmla="*/ 1043716 h 1043716"/>
              <a:gd name="connsiteX7" fmla="*/ 0 w 5647747"/>
              <a:gd name="connsiteY7" fmla="*/ 1043716 h 1043716"/>
              <a:gd name="connsiteX8" fmla="*/ 0 w 5647747"/>
              <a:gd name="connsiteY8" fmla="*/ 0 h 1043716"/>
              <a:gd name="connsiteX0" fmla="*/ 0 w 5647747"/>
              <a:gd name="connsiteY0" fmla="*/ 0 h 1043716"/>
              <a:gd name="connsiteX1" fmla="*/ 0 w 5647747"/>
              <a:gd name="connsiteY1" fmla="*/ 0 h 1043716"/>
              <a:gd name="connsiteX2" fmla="*/ 5647747 w 5647747"/>
              <a:gd name="connsiteY2" fmla="*/ 0 h 1043716"/>
              <a:gd name="connsiteX3" fmla="*/ 5647747 w 5647747"/>
              <a:gd name="connsiteY3" fmla="*/ 0 h 1043716"/>
              <a:gd name="connsiteX4" fmla="*/ 5647747 w 5647747"/>
              <a:gd name="connsiteY4" fmla="*/ 1043716 h 1043716"/>
              <a:gd name="connsiteX5" fmla="*/ 5285797 w 5647747"/>
              <a:gd name="connsiteY5" fmla="*/ 1043716 h 1043716"/>
              <a:gd name="connsiteX6" fmla="*/ 0 w 5647747"/>
              <a:gd name="connsiteY6" fmla="*/ 1043716 h 1043716"/>
              <a:gd name="connsiteX7" fmla="*/ 0 w 5647747"/>
              <a:gd name="connsiteY7" fmla="*/ 1043716 h 1043716"/>
              <a:gd name="connsiteX8" fmla="*/ 0 w 5647747"/>
              <a:gd name="connsiteY8" fmla="*/ 0 h 1043716"/>
              <a:gd name="connsiteX0" fmla="*/ 0 w 5657272"/>
              <a:gd name="connsiteY0" fmla="*/ 0 h 1043716"/>
              <a:gd name="connsiteX1" fmla="*/ 0 w 5657272"/>
              <a:gd name="connsiteY1" fmla="*/ 0 h 1043716"/>
              <a:gd name="connsiteX2" fmla="*/ 5647747 w 5657272"/>
              <a:gd name="connsiteY2" fmla="*/ 0 h 1043716"/>
              <a:gd name="connsiteX3" fmla="*/ 5647747 w 5657272"/>
              <a:gd name="connsiteY3" fmla="*/ 0 h 1043716"/>
              <a:gd name="connsiteX4" fmla="*/ 5657272 w 5657272"/>
              <a:gd name="connsiteY4" fmla="*/ 424591 h 1043716"/>
              <a:gd name="connsiteX5" fmla="*/ 5285797 w 5657272"/>
              <a:gd name="connsiteY5" fmla="*/ 1043716 h 1043716"/>
              <a:gd name="connsiteX6" fmla="*/ 0 w 5657272"/>
              <a:gd name="connsiteY6" fmla="*/ 1043716 h 1043716"/>
              <a:gd name="connsiteX7" fmla="*/ 0 w 5657272"/>
              <a:gd name="connsiteY7" fmla="*/ 1043716 h 1043716"/>
              <a:gd name="connsiteX8" fmla="*/ 0 w 5657272"/>
              <a:gd name="connsiteY8" fmla="*/ 0 h 104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57272" h="1043716">
                <a:moveTo>
                  <a:pt x="0" y="0"/>
                </a:moveTo>
                <a:lnTo>
                  <a:pt x="0" y="0"/>
                </a:lnTo>
                <a:lnTo>
                  <a:pt x="5647747" y="0"/>
                </a:lnTo>
                <a:lnTo>
                  <a:pt x="5647747" y="0"/>
                </a:lnTo>
                <a:lnTo>
                  <a:pt x="5657272" y="424591"/>
                </a:lnTo>
                <a:lnTo>
                  <a:pt x="5285797" y="1043716"/>
                </a:lnTo>
                <a:lnTo>
                  <a:pt x="0" y="1043716"/>
                </a:lnTo>
                <a:lnTo>
                  <a:pt x="0" y="1043716"/>
                </a:lnTo>
                <a:lnTo>
                  <a:pt x="0" y="0"/>
                </a:lnTo>
                <a:close/>
              </a:path>
            </a:pathLst>
          </a:custGeom>
          <a:solidFill>
            <a:srgbClr val="FAB9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dirty="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grpSp>
        <p:nvGrpSpPr>
          <p:cNvPr id="35843" name="Группа 12"/>
          <p:cNvGrpSpPr>
            <a:grpSpLocks/>
          </p:cNvGrpSpPr>
          <p:nvPr/>
        </p:nvGrpSpPr>
        <p:grpSpPr bwMode="auto">
          <a:xfrm flipH="1" flipV="1">
            <a:off x="3405188" y="296863"/>
            <a:ext cx="4845050" cy="1671637"/>
            <a:chOff x="0" y="-20252"/>
            <a:chExt cx="4431795" cy="1685777"/>
          </a:xfrm>
        </p:grpSpPr>
        <p:sp>
          <p:nvSpPr>
            <p:cNvPr id="14" name="Полилиния 13"/>
            <p:cNvSpPr/>
            <p:nvPr/>
          </p:nvSpPr>
          <p:spPr>
            <a:xfrm flipH="1">
              <a:off x="3516975" y="-20252"/>
              <a:ext cx="914820" cy="1664965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598" h="1248258">
                  <a:moveTo>
                    <a:pt x="0" y="464486"/>
                  </a:moveTo>
                  <a:lnTo>
                    <a:pt x="0" y="1248258"/>
                  </a:lnTo>
                  <a:lnTo>
                    <a:pt x="1160598" y="0"/>
                  </a:lnTo>
                  <a:lnTo>
                    <a:pt x="0" y="464486"/>
                  </a:lnTo>
                  <a:close/>
                </a:path>
              </a:pathLst>
            </a:custGeom>
            <a:solidFill>
              <a:srgbClr val="FAB90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0" y="612114"/>
              <a:ext cx="4431795" cy="1053411"/>
            </a:xfrm>
            <a:prstGeom prst="roundRect">
              <a:avLst>
                <a:gd name="adj" fmla="val 0"/>
              </a:avLst>
            </a:prstGeom>
            <a:solidFill>
              <a:srgbClr val="FAB90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35844" name="Прямоугольник 15"/>
          <p:cNvSpPr>
            <a:spLocks noChangeArrowheads="1"/>
          </p:cNvSpPr>
          <p:nvPr/>
        </p:nvSpPr>
        <p:spPr bwMode="auto">
          <a:xfrm>
            <a:off x="3235325" y="439738"/>
            <a:ext cx="47355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altLang="ru-RU" sz="4000">
                <a:solidFill>
                  <a:schemeClr val="bg1"/>
                </a:solidFill>
                <a:latin typeface="PF Din Text Cond Pro Light"/>
              </a:rPr>
              <a:t>Дорожная карта</a:t>
            </a:r>
            <a:endParaRPr lang="en-US" altLang="ru-RU" sz="2800">
              <a:solidFill>
                <a:schemeClr val="bg1"/>
              </a:solidFill>
              <a:latin typeface="PF Din Text Cond Pro Light"/>
            </a:endParaRPr>
          </a:p>
        </p:txBody>
      </p:sp>
      <p:pic>
        <p:nvPicPr>
          <p:cNvPr id="35845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846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35862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63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64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65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66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67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68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69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70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71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72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73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74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75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76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77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78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79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80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81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82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83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84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85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86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87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88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89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90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91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92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93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94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95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96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97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98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99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00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01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5902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03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04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05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06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07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08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09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10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11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12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13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14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15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5916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5917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18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19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0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1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2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3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4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5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6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7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8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29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30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31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32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33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34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35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36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37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38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39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40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41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42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43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44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45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5946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47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48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49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50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51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52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53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54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55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56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5957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58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59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60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61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62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63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64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65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5966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67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68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69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5970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71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72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73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74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75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76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77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78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79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80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81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82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83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84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85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86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87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88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89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5990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91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92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93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94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95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96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97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98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999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00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01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02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03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04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05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06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07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08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09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10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11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12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13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14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6015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16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17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18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19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20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21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22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23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24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25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26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27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6028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29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30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6031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6032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6033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6034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35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6036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37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38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39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40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41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42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43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44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45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46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47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48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049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5847" name="Прямоугольник 213"/>
          <p:cNvSpPr>
            <a:spLocks noChangeArrowheads="1"/>
          </p:cNvSpPr>
          <p:nvPr/>
        </p:nvSpPr>
        <p:spPr bwMode="auto">
          <a:xfrm>
            <a:off x="-1843088" y="2011363"/>
            <a:ext cx="4735513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13800">
                <a:solidFill>
                  <a:srgbClr val="446A97"/>
                </a:solidFill>
                <a:latin typeface="PF Din Text Cond Pro Light"/>
              </a:rPr>
              <a:t>0</a:t>
            </a:r>
            <a:endParaRPr lang="en-US" altLang="ru-RU" sz="88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35848" name="Прямоугольник 216"/>
          <p:cNvSpPr>
            <a:spLocks noChangeArrowheads="1"/>
          </p:cNvSpPr>
          <p:nvPr/>
        </p:nvSpPr>
        <p:spPr bwMode="auto">
          <a:xfrm>
            <a:off x="3806825" y="2011363"/>
            <a:ext cx="4735513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13800">
                <a:solidFill>
                  <a:srgbClr val="446A97"/>
                </a:solidFill>
                <a:latin typeface="PF Din Text Cond Pro Light"/>
              </a:rPr>
              <a:t>2</a:t>
            </a:r>
            <a:endParaRPr lang="en-US" altLang="ru-RU" sz="88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35849" name="Прямоугольник 217"/>
          <p:cNvSpPr>
            <a:spLocks noChangeArrowheads="1"/>
          </p:cNvSpPr>
          <p:nvPr/>
        </p:nvSpPr>
        <p:spPr bwMode="auto">
          <a:xfrm>
            <a:off x="6630988" y="2011363"/>
            <a:ext cx="4735512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13800">
                <a:solidFill>
                  <a:srgbClr val="446A97"/>
                </a:solidFill>
                <a:latin typeface="PF Din Text Cond Pro Light"/>
              </a:rPr>
              <a:t>3</a:t>
            </a:r>
            <a:endParaRPr lang="en-US" altLang="ru-RU" sz="88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35850" name="Прямоугольник 222"/>
          <p:cNvSpPr>
            <a:spLocks noChangeArrowheads="1"/>
          </p:cNvSpPr>
          <p:nvPr/>
        </p:nvSpPr>
        <p:spPr bwMode="auto">
          <a:xfrm>
            <a:off x="981075" y="2011363"/>
            <a:ext cx="4735513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13800">
                <a:solidFill>
                  <a:srgbClr val="446A97"/>
                </a:solidFill>
                <a:latin typeface="PF Din Text Cond Pro Light"/>
              </a:rPr>
              <a:t>1</a:t>
            </a:r>
            <a:endParaRPr lang="en-US" altLang="ru-RU" sz="88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225" name="Скругленный прямоугольник 224"/>
          <p:cNvSpPr/>
          <p:nvPr/>
        </p:nvSpPr>
        <p:spPr>
          <a:xfrm flipH="1" flipV="1">
            <a:off x="60325" y="5724525"/>
            <a:ext cx="5656263" cy="1042988"/>
          </a:xfrm>
          <a:custGeom>
            <a:avLst/>
            <a:gdLst>
              <a:gd name="connsiteX0" fmla="*/ 0 w 5647747"/>
              <a:gd name="connsiteY0" fmla="*/ 0 h 1043716"/>
              <a:gd name="connsiteX1" fmla="*/ 0 w 5647747"/>
              <a:gd name="connsiteY1" fmla="*/ 0 h 1043716"/>
              <a:gd name="connsiteX2" fmla="*/ 5647747 w 5647747"/>
              <a:gd name="connsiteY2" fmla="*/ 0 h 1043716"/>
              <a:gd name="connsiteX3" fmla="*/ 5647747 w 5647747"/>
              <a:gd name="connsiteY3" fmla="*/ 0 h 1043716"/>
              <a:gd name="connsiteX4" fmla="*/ 5647747 w 5647747"/>
              <a:gd name="connsiteY4" fmla="*/ 1043716 h 1043716"/>
              <a:gd name="connsiteX5" fmla="*/ 5647747 w 5647747"/>
              <a:gd name="connsiteY5" fmla="*/ 1043716 h 1043716"/>
              <a:gd name="connsiteX6" fmla="*/ 0 w 5647747"/>
              <a:gd name="connsiteY6" fmla="*/ 1043716 h 1043716"/>
              <a:gd name="connsiteX7" fmla="*/ 0 w 5647747"/>
              <a:gd name="connsiteY7" fmla="*/ 1043716 h 1043716"/>
              <a:gd name="connsiteX8" fmla="*/ 0 w 5647747"/>
              <a:gd name="connsiteY8" fmla="*/ 0 h 1043716"/>
              <a:gd name="connsiteX0" fmla="*/ 0 w 5647747"/>
              <a:gd name="connsiteY0" fmla="*/ 0 h 1043716"/>
              <a:gd name="connsiteX1" fmla="*/ 0 w 5647747"/>
              <a:gd name="connsiteY1" fmla="*/ 0 h 1043716"/>
              <a:gd name="connsiteX2" fmla="*/ 5647747 w 5647747"/>
              <a:gd name="connsiteY2" fmla="*/ 0 h 1043716"/>
              <a:gd name="connsiteX3" fmla="*/ 5647747 w 5647747"/>
              <a:gd name="connsiteY3" fmla="*/ 0 h 1043716"/>
              <a:gd name="connsiteX4" fmla="*/ 5647747 w 5647747"/>
              <a:gd name="connsiteY4" fmla="*/ 1043716 h 1043716"/>
              <a:gd name="connsiteX5" fmla="*/ 5285797 w 5647747"/>
              <a:gd name="connsiteY5" fmla="*/ 1043716 h 1043716"/>
              <a:gd name="connsiteX6" fmla="*/ 0 w 5647747"/>
              <a:gd name="connsiteY6" fmla="*/ 1043716 h 1043716"/>
              <a:gd name="connsiteX7" fmla="*/ 0 w 5647747"/>
              <a:gd name="connsiteY7" fmla="*/ 1043716 h 1043716"/>
              <a:gd name="connsiteX8" fmla="*/ 0 w 5647747"/>
              <a:gd name="connsiteY8" fmla="*/ 0 h 1043716"/>
              <a:gd name="connsiteX0" fmla="*/ 0 w 5657272"/>
              <a:gd name="connsiteY0" fmla="*/ 0 h 1043716"/>
              <a:gd name="connsiteX1" fmla="*/ 0 w 5657272"/>
              <a:gd name="connsiteY1" fmla="*/ 0 h 1043716"/>
              <a:gd name="connsiteX2" fmla="*/ 5647747 w 5657272"/>
              <a:gd name="connsiteY2" fmla="*/ 0 h 1043716"/>
              <a:gd name="connsiteX3" fmla="*/ 5647747 w 5657272"/>
              <a:gd name="connsiteY3" fmla="*/ 0 h 1043716"/>
              <a:gd name="connsiteX4" fmla="*/ 5657272 w 5657272"/>
              <a:gd name="connsiteY4" fmla="*/ 424591 h 1043716"/>
              <a:gd name="connsiteX5" fmla="*/ 5285797 w 5657272"/>
              <a:gd name="connsiteY5" fmla="*/ 1043716 h 1043716"/>
              <a:gd name="connsiteX6" fmla="*/ 0 w 5657272"/>
              <a:gd name="connsiteY6" fmla="*/ 1043716 h 1043716"/>
              <a:gd name="connsiteX7" fmla="*/ 0 w 5657272"/>
              <a:gd name="connsiteY7" fmla="*/ 1043716 h 1043716"/>
              <a:gd name="connsiteX8" fmla="*/ 0 w 5657272"/>
              <a:gd name="connsiteY8" fmla="*/ 0 h 104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57272" h="1043716">
                <a:moveTo>
                  <a:pt x="0" y="0"/>
                </a:moveTo>
                <a:lnTo>
                  <a:pt x="0" y="0"/>
                </a:lnTo>
                <a:lnTo>
                  <a:pt x="5647747" y="0"/>
                </a:lnTo>
                <a:lnTo>
                  <a:pt x="5647747" y="0"/>
                </a:lnTo>
                <a:lnTo>
                  <a:pt x="5657272" y="424591"/>
                </a:lnTo>
                <a:lnTo>
                  <a:pt x="5285797" y="1043716"/>
                </a:lnTo>
                <a:lnTo>
                  <a:pt x="0" y="1043716"/>
                </a:lnTo>
                <a:lnTo>
                  <a:pt x="0" y="1043716"/>
                </a:lnTo>
                <a:lnTo>
                  <a:pt x="0" y="0"/>
                </a:lnTo>
                <a:close/>
              </a:path>
            </a:pathLst>
          </a:custGeom>
          <a:solidFill>
            <a:srgbClr val="FAB9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dirty="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13" name="Нашивка 212"/>
          <p:cNvSpPr/>
          <p:nvPr/>
        </p:nvSpPr>
        <p:spPr>
          <a:xfrm>
            <a:off x="230188" y="3943350"/>
            <a:ext cx="3060700" cy="2152650"/>
          </a:xfrm>
          <a:prstGeom prst="chevron">
            <a:avLst>
              <a:gd name="adj" fmla="val 24074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15" name="Нашивка 214"/>
          <p:cNvSpPr/>
          <p:nvPr/>
        </p:nvSpPr>
        <p:spPr>
          <a:xfrm>
            <a:off x="3071813" y="3943350"/>
            <a:ext cx="3060700" cy="2152650"/>
          </a:xfrm>
          <a:prstGeom prst="chevron">
            <a:avLst>
              <a:gd name="adj" fmla="val 24074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35854" name="Прямоугольник 218"/>
          <p:cNvSpPr>
            <a:spLocks noChangeArrowheads="1"/>
          </p:cNvSpPr>
          <p:nvPr/>
        </p:nvSpPr>
        <p:spPr bwMode="auto">
          <a:xfrm>
            <a:off x="584200" y="4440238"/>
            <a:ext cx="2452688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1700">
                <a:solidFill>
                  <a:schemeClr val="bg1"/>
                </a:solidFill>
                <a:latin typeface="PF Din Text Cond Pro Light"/>
              </a:rPr>
              <a:t>Пилотирование прикладного сервиса ЕМИАС «Листки нетрудоспособности»</a:t>
            </a:r>
            <a:endParaRPr lang="en-US" altLang="ru-RU" sz="17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35855" name="Прямоугольник 219"/>
          <p:cNvSpPr>
            <a:spLocks noChangeArrowheads="1"/>
          </p:cNvSpPr>
          <p:nvPr/>
        </p:nvSpPr>
        <p:spPr bwMode="auto">
          <a:xfrm>
            <a:off x="3340100" y="4449763"/>
            <a:ext cx="2454275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1700">
                <a:solidFill>
                  <a:schemeClr val="bg1"/>
                </a:solidFill>
                <a:latin typeface="PF Din Text Cond Pro Light"/>
              </a:rPr>
              <a:t>Тиражирование сервиса ЕМИАС «Листки нетрудоспособности</a:t>
            </a:r>
            <a:endParaRPr lang="en-US" altLang="ru-RU" sz="17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216" name="Нашивка 215"/>
          <p:cNvSpPr/>
          <p:nvPr/>
        </p:nvSpPr>
        <p:spPr>
          <a:xfrm>
            <a:off x="5913438" y="3943350"/>
            <a:ext cx="3060700" cy="2152650"/>
          </a:xfrm>
          <a:prstGeom prst="chevron">
            <a:avLst>
              <a:gd name="adj" fmla="val 24074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35857" name="Прямоугольник 220"/>
          <p:cNvSpPr>
            <a:spLocks noChangeArrowheads="1"/>
          </p:cNvSpPr>
          <p:nvPr/>
        </p:nvSpPr>
        <p:spPr bwMode="auto">
          <a:xfrm>
            <a:off x="6107113" y="4057650"/>
            <a:ext cx="2454275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1700">
                <a:solidFill>
                  <a:schemeClr val="bg1"/>
                </a:solidFill>
                <a:latin typeface="PF Din Text Cond Pro Light"/>
              </a:rPr>
              <a:t>Переход к электронному взаимодействию </a:t>
            </a:r>
            <a:br>
              <a:rPr lang="ru-RU" altLang="ru-RU" sz="17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1700">
                <a:solidFill>
                  <a:schemeClr val="bg1"/>
                </a:solidFill>
                <a:latin typeface="PF Din Text Cond Pro Light"/>
              </a:rPr>
              <a:t>ЕМИАС с ФСС </a:t>
            </a:r>
            <a:br>
              <a:rPr lang="ru-RU" altLang="ru-RU" sz="17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1700">
                <a:solidFill>
                  <a:schemeClr val="bg1"/>
                </a:solidFill>
                <a:latin typeface="PF Din Text Cond Pro Light"/>
              </a:rPr>
              <a:t>по ведению учетных </a:t>
            </a:r>
            <a:br>
              <a:rPr lang="ru-RU" altLang="ru-RU" sz="17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1700">
                <a:solidFill>
                  <a:schemeClr val="bg1"/>
                </a:solidFill>
                <a:latin typeface="PF Din Text Cond Pro Light"/>
              </a:rPr>
              <a:t>и отчетных документов</a:t>
            </a:r>
            <a:endParaRPr lang="en-US" altLang="ru-RU" sz="17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222" name="Нашивка 221"/>
          <p:cNvSpPr/>
          <p:nvPr/>
        </p:nvSpPr>
        <p:spPr>
          <a:xfrm>
            <a:off x="8753475" y="3943350"/>
            <a:ext cx="3060700" cy="2152650"/>
          </a:xfrm>
          <a:prstGeom prst="chevron">
            <a:avLst>
              <a:gd name="adj" fmla="val 24074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35859" name="Прямоугольник 223"/>
          <p:cNvSpPr>
            <a:spLocks noChangeArrowheads="1"/>
          </p:cNvSpPr>
          <p:nvPr/>
        </p:nvSpPr>
        <p:spPr bwMode="auto">
          <a:xfrm>
            <a:off x="9007475" y="4570413"/>
            <a:ext cx="24542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1700">
                <a:solidFill>
                  <a:schemeClr val="bg1"/>
                </a:solidFill>
                <a:latin typeface="PF Din Text Cond Pro Light"/>
              </a:rPr>
              <a:t>Полный переход </a:t>
            </a:r>
            <a:br>
              <a:rPr lang="ru-RU" altLang="ru-RU" sz="17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1700">
                <a:solidFill>
                  <a:schemeClr val="bg1"/>
                </a:solidFill>
                <a:latin typeface="PF Din Text Cond Pro Light"/>
              </a:rPr>
              <a:t>к электронному документообороту </a:t>
            </a:r>
            <a:endParaRPr lang="en-US" altLang="ru-RU" sz="17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227" name="Прямоугольник 226"/>
          <p:cNvSpPr/>
          <p:nvPr/>
        </p:nvSpPr>
        <p:spPr>
          <a:xfrm>
            <a:off x="698500" y="6172200"/>
            <a:ext cx="438785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Листки нетрудоспособности</a:t>
            </a:r>
          </a:p>
        </p:txBody>
      </p:sp>
      <p:sp>
        <p:nvSpPr>
          <p:cNvPr id="228" name="Прямоугольник 227"/>
          <p:cNvSpPr/>
          <p:nvPr/>
        </p:nvSpPr>
        <p:spPr>
          <a:xfrm>
            <a:off x="5602288" y="6000750"/>
            <a:ext cx="5618162" cy="830263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Электронные листки нетрудоспособности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866" name="Группа 12"/>
          <p:cNvGrpSpPr>
            <a:grpSpLocks/>
          </p:cNvGrpSpPr>
          <p:nvPr/>
        </p:nvGrpSpPr>
        <p:grpSpPr bwMode="auto">
          <a:xfrm flipH="1" flipV="1">
            <a:off x="209550" y="296863"/>
            <a:ext cx="4002088" cy="1671637"/>
            <a:chOff x="770792" y="-20252"/>
            <a:chExt cx="3661003" cy="1685777"/>
          </a:xfrm>
        </p:grpSpPr>
        <p:sp>
          <p:nvSpPr>
            <p:cNvPr id="14" name="Полилиния 13"/>
            <p:cNvSpPr/>
            <p:nvPr/>
          </p:nvSpPr>
          <p:spPr>
            <a:xfrm flipH="1">
              <a:off x="3516907" y="-20252"/>
              <a:ext cx="914888" cy="1664965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598" h="1248258">
                  <a:moveTo>
                    <a:pt x="0" y="464486"/>
                  </a:moveTo>
                  <a:lnTo>
                    <a:pt x="0" y="1248258"/>
                  </a:lnTo>
                  <a:lnTo>
                    <a:pt x="1160598" y="0"/>
                  </a:lnTo>
                  <a:lnTo>
                    <a:pt x="0" y="464486"/>
                  </a:lnTo>
                  <a:close/>
                </a:path>
              </a:pathLst>
            </a:custGeom>
            <a:solidFill>
              <a:srgbClr val="FAB90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770792" y="612114"/>
              <a:ext cx="3661003" cy="1053411"/>
            </a:xfrm>
            <a:prstGeom prst="roundRect">
              <a:avLst>
                <a:gd name="adj" fmla="val 0"/>
              </a:avLst>
            </a:prstGeom>
            <a:solidFill>
              <a:srgbClr val="FAB90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36867" name="Прямоугольник 15"/>
          <p:cNvSpPr>
            <a:spLocks noChangeArrowheads="1"/>
          </p:cNvSpPr>
          <p:nvPr/>
        </p:nvSpPr>
        <p:spPr bwMode="auto">
          <a:xfrm>
            <a:off x="-706438" y="439738"/>
            <a:ext cx="47355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altLang="ru-RU" sz="4000">
                <a:solidFill>
                  <a:schemeClr val="bg1"/>
                </a:solidFill>
                <a:latin typeface="PF Din Text Cond Pro Light"/>
              </a:rPr>
              <a:t>Текущий статус</a:t>
            </a:r>
            <a:endParaRPr lang="en-US" altLang="ru-RU" sz="2800">
              <a:solidFill>
                <a:schemeClr val="bg1"/>
              </a:solidFill>
              <a:latin typeface="PF Din Text Cond Pro Light"/>
            </a:endParaRPr>
          </a:p>
        </p:txBody>
      </p:sp>
      <p:grpSp>
        <p:nvGrpSpPr>
          <p:cNvPr id="36868" name="Group 11"/>
          <p:cNvGrpSpPr>
            <a:grpSpLocks noChangeAspect="1"/>
          </p:cNvGrpSpPr>
          <p:nvPr/>
        </p:nvGrpSpPr>
        <p:grpSpPr bwMode="auto">
          <a:xfrm>
            <a:off x="4608513" y="844550"/>
            <a:ext cx="571500" cy="598488"/>
            <a:chOff x="4625" y="1692"/>
            <a:chExt cx="891" cy="934"/>
          </a:xfrm>
        </p:grpSpPr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4771" y="1692"/>
              <a:ext cx="745" cy="768"/>
            </a:xfrm>
            <a:custGeom>
              <a:avLst/>
              <a:gdLst>
                <a:gd name="T0" fmla="*/ 313 w 313"/>
                <a:gd name="T1" fmla="*/ 0 h 322"/>
                <a:gd name="T2" fmla="*/ 106 w 313"/>
                <a:gd name="T3" fmla="*/ 251 h 322"/>
                <a:gd name="T4" fmla="*/ 49 w 313"/>
                <a:gd name="T5" fmla="*/ 159 h 322"/>
                <a:gd name="T6" fmla="*/ 0 w 313"/>
                <a:gd name="T7" fmla="*/ 189 h 322"/>
                <a:gd name="T8" fmla="*/ 87 w 313"/>
                <a:gd name="T9" fmla="*/ 322 h 322"/>
                <a:gd name="T10" fmla="*/ 125 w 313"/>
                <a:gd name="T11" fmla="*/ 322 h 322"/>
                <a:gd name="T12" fmla="*/ 313 w 313"/>
                <a:gd name="T13" fmla="*/ 89 h 322"/>
                <a:gd name="T14" fmla="*/ 313 w 313"/>
                <a:gd name="T1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22">
                  <a:moveTo>
                    <a:pt x="313" y="0"/>
                  </a:moveTo>
                  <a:cubicBezTo>
                    <a:pt x="268" y="17"/>
                    <a:pt x="106" y="251"/>
                    <a:pt x="106" y="251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7" y="322"/>
                    <a:pt x="87" y="322"/>
                    <a:pt x="87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257" y="135"/>
                    <a:pt x="313" y="89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4625" y="1833"/>
              <a:ext cx="792" cy="793"/>
            </a:xfrm>
            <a:custGeom>
              <a:avLst/>
              <a:gdLst>
                <a:gd name="T0" fmla="*/ 22 w 333"/>
                <a:gd name="T1" fmla="*/ 271 h 333"/>
                <a:gd name="T2" fmla="*/ 62 w 333"/>
                <a:gd name="T3" fmla="*/ 310 h 333"/>
                <a:gd name="T4" fmla="*/ 271 w 333"/>
                <a:gd name="T5" fmla="*/ 310 h 333"/>
                <a:gd name="T6" fmla="*/ 310 w 333"/>
                <a:gd name="T7" fmla="*/ 271 h 333"/>
                <a:gd name="T8" fmla="*/ 310 w 333"/>
                <a:gd name="T9" fmla="*/ 145 h 333"/>
                <a:gd name="T10" fmla="*/ 333 w 333"/>
                <a:gd name="T11" fmla="*/ 145 h 333"/>
                <a:gd name="T12" fmla="*/ 333 w 333"/>
                <a:gd name="T13" fmla="*/ 271 h 333"/>
                <a:gd name="T14" fmla="*/ 272 w 333"/>
                <a:gd name="T15" fmla="*/ 333 h 333"/>
                <a:gd name="T16" fmla="*/ 59 w 333"/>
                <a:gd name="T17" fmla="*/ 333 h 333"/>
                <a:gd name="T18" fmla="*/ 0 w 333"/>
                <a:gd name="T19" fmla="*/ 274 h 333"/>
                <a:gd name="T20" fmla="*/ 0 w 333"/>
                <a:gd name="T21" fmla="*/ 62 h 333"/>
                <a:gd name="T22" fmla="*/ 62 w 333"/>
                <a:gd name="T23" fmla="*/ 0 h 333"/>
                <a:gd name="T24" fmla="*/ 257 w 333"/>
                <a:gd name="T25" fmla="*/ 0 h 333"/>
                <a:gd name="T26" fmla="*/ 257 w 333"/>
                <a:gd name="T27" fmla="*/ 23 h 333"/>
                <a:gd name="T28" fmla="*/ 62 w 333"/>
                <a:gd name="T29" fmla="*/ 23 h 333"/>
                <a:gd name="T30" fmla="*/ 23 w 333"/>
                <a:gd name="T31" fmla="*/ 62 h 333"/>
                <a:gd name="T32" fmla="*/ 22 w 333"/>
                <a:gd name="T33" fmla="*/ 27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3" h="333">
                  <a:moveTo>
                    <a:pt x="22" y="271"/>
                  </a:moveTo>
                  <a:cubicBezTo>
                    <a:pt x="22" y="292"/>
                    <a:pt x="40" y="310"/>
                    <a:pt x="62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93" y="310"/>
                    <a:pt x="310" y="293"/>
                    <a:pt x="310" y="271"/>
                  </a:cubicBezTo>
                  <a:cubicBezTo>
                    <a:pt x="310" y="145"/>
                    <a:pt x="310" y="145"/>
                    <a:pt x="310" y="145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3" y="271"/>
                    <a:pt x="333" y="271"/>
                    <a:pt x="333" y="271"/>
                  </a:cubicBezTo>
                  <a:cubicBezTo>
                    <a:pt x="333" y="305"/>
                    <a:pt x="306" y="333"/>
                    <a:pt x="272" y="333"/>
                  </a:cubicBezTo>
                  <a:cubicBezTo>
                    <a:pt x="59" y="333"/>
                    <a:pt x="59" y="333"/>
                    <a:pt x="59" y="333"/>
                  </a:cubicBezTo>
                  <a:cubicBezTo>
                    <a:pt x="27" y="333"/>
                    <a:pt x="0" y="306"/>
                    <a:pt x="0" y="27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3"/>
                    <a:pt x="257" y="23"/>
                    <a:pt x="257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40" y="23"/>
                    <a:pt x="23" y="40"/>
                    <a:pt x="23" y="62"/>
                  </a:cubicBezTo>
                  <a:lnTo>
                    <a:pt x="22" y="271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36869" name="Прямоугольник 23"/>
          <p:cNvSpPr>
            <a:spLocks noChangeArrowheads="1"/>
          </p:cNvSpPr>
          <p:nvPr/>
        </p:nvSpPr>
        <p:spPr bwMode="auto">
          <a:xfrm>
            <a:off x="5362575" y="965200"/>
            <a:ext cx="7032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400">
                <a:solidFill>
                  <a:srgbClr val="446A97"/>
                </a:solidFill>
                <a:latin typeface="PF Din Text Cond Pro Light"/>
              </a:rPr>
              <a:t>Сервис «Листки нетрудоспособности» разработан</a:t>
            </a:r>
            <a:endParaRPr lang="en-US" altLang="ru-RU" sz="1600">
              <a:solidFill>
                <a:srgbClr val="446A97"/>
              </a:solidFill>
              <a:latin typeface="PF Din Text Cond Pro Light"/>
            </a:endParaRPr>
          </a:p>
        </p:txBody>
      </p:sp>
      <p:grpSp>
        <p:nvGrpSpPr>
          <p:cNvPr id="36870" name="Group 11"/>
          <p:cNvGrpSpPr>
            <a:grpSpLocks noChangeAspect="1"/>
          </p:cNvGrpSpPr>
          <p:nvPr/>
        </p:nvGrpSpPr>
        <p:grpSpPr bwMode="auto">
          <a:xfrm>
            <a:off x="4608513" y="1581150"/>
            <a:ext cx="571500" cy="598488"/>
            <a:chOff x="4625" y="1692"/>
            <a:chExt cx="891" cy="934"/>
          </a:xfrm>
        </p:grpSpPr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4771" y="1692"/>
              <a:ext cx="745" cy="768"/>
            </a:xfrm>
            <a:custGeom>
              <a:avLst/>
              <a:gdLst>
                <a:gd name="T0" fmla="*/ 313 w 313"/>
                <a:gd name="T1" fmla="*/ 0 h 322"/>
                <a:gd name="T2" fmla="*/ 106 w 313"/>
                <a:gd name="T3" fmla="*/ 251 h 322"/>
                <a:gd name="T4" fmla="*/ 49 w 313"/>
                <a:gd name="T5" fmla="*/ 159 h 322"/>
                <a:gd name="T6" fmla="*/ 0 w 313"/>
                <a:gd name="T7" fmla="*/ 189 h 322"/>
                <a:gd name="T8" fmla="*/ 87 w 313"/>
                <a:gd name="T9" fmla="*/ 322 h 322"/>
                <a:gd name="T10" fmla="*/ 125 w 313"/>
                <a:gd name="T11" fmla="*/ 322 h 322"/>
                <a:gd name="T12" fmla="*/ 313 w 313"/>
                <a:gd name="T13" fmla="*/ 89 h 322"/>
                <a:gd name="T14" fmla="*/ 313 w 313"/>
                <a:gd name="T1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22">
                  <a:moveTo>
                    <a:pt x="313" y="0"/>
                  </a:moveTo>
                  <a:cubicBezTo>
                    <a:pt x="268" y="17"/>
                    <a:pt x="106" y="251"/>
                    <a:pt x="106" y="251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7" y="322"/>
                    <a:pt x="87" y="322"/>
                    <a:pt x="87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257" y="135"/>
                    <a:pt x="313" y="89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4625" y="1833"/>
              <a:ext cx="792" cy="793"/>
            </a:xfrm>
            <a:custGeom>
              <a:avLst/>
              <a:gdLst>
                <a:gd name="T0" fmla="*/ 22 w 333"/>
                <a:gd name="T1" fmla="*/ 271 h 333"/>
                <a:gd name="T2" fmla="*/ 62 w 333"/>
                <a:gd name="T3" fmla="*/ 310 h 333"/>
                <a:gd name="T4" fmla="*/ 271 w 333"/>
                <a:gd name="T5" fmla="*/ 310 h 333"/>
                <a:gd name="T6" fmla="*/ 310 w 333"/>
                <a:gd name="T7" fmla="*/ 271 h 333"/>
                <a:gd name="T8" fmla="*/ 310 w 333"/>
                <a:gd name="T9" fmla="*/ 145 h 333"/>
                <a:gd name="T10" fmla="*/ 333 w 333"/>
                <a:gd name="T11" fmla="*/ 145 h 333"/>
                <a:gd name="T12" fmla="*/ 333 w 333"/>
                <a:gd name="T13" fmla="*/ 271 h 333"/>
                <a:gd name="T14" fmla="*/ 272 w 333"/>
                <a:gd name="T15" fmla="*/ 333 h 333"/>
                <a:gd name="T16" fmla="*/ 59 w 333"/>
                <a:gd name="T17" fmla="*/ 333 h 333"/>
                <a:gd name="T18" fmla="*/ 0 w 333"/>
                <a:gd name="T19" fmla="*/ 274 h 333"/>
                <a:gd name="T20" fmla="*/ 0 w 333"/>
                <a:gd name="T21" fmla="*/ 62 h 333"/>
                <a:gd name="T22" fmla="*/ 62 w 333"/>
                <a:gd name="T23" fmla="*/ 0 h 333"/>
                <a:gd name="T24" fmla="*/ 257 w 333"/>
                <a:gd name="T25" fmla="*/ 0 h 333"/>
                <a:gd name="T26" fmla="*/ 257 w 333"/>
                <a:gd name="T27" fmla="*/ 23 h 333"/>
                <a:gd name="T28" fmla="*/ 62 w 333"/>
                <a:gd name="T29" fmla="*/ 23 h 333"/>
                <a:gd name="T30" fmla="*/ 23 w 333"/>
                <a:gd name="T31" fmla="*/ 62 h 333"/>
                <a:gd name="T32" fmla="*/ 22 w 333"/>
                <a:gd name="T33" fmla="*/ 27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3" h="333">
                  <a:moveTo>
                    <a:pt x="22" y="271"/>
                  </a:moveTo>
                  <a:cubicBezTo>
                    <a:pt x="22" y="292"/>
                    <a:pt x="40" y="310"/>
                    <a:pt x="62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93" y="310"/>
                    <a:pt x="310" y="293"/>
                    <a:pt x="310" y="271"/>
                  </a:cubicBezTo>
                  <a:cubicBezTo>
                    <a:pt x="310" y="145"/>
                    <a:pt x="310" y="145"/>
                    <a:pt x="310" y="145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3" y="271"/>
                    <a:pt x="333" y="271"/>
                    <a:pt x="333" y="271"/>
                  </a:cubicBezTo>
                  <a:cubicBezTo>
                    <a:pt x="333" y="305"/>
                    <a:pt x="306" y="333"/>
                    <a:pt x="272" y="333"/>
                  </a:cubicBezTo>
                  <a:cubicBezTo>
                    <a:pt x="59" y="333"/>
                    <a:pt x="59" y="333"/>
                    <a:pt x="59" y="333"/>
                  </a:cubicBezTo>
                  <a:cubicBezTo>
                    <a:pt x="27" y="333"/>
                    <a:pt x="0" y="306"/>
                    <a:pt x="0" y="27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3"/>
                    <a:pt x="257" y="23"/>
                    <a:pt x="257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40" y="23"/>
                    <a:pt x="23" y="40"/>
                    <a:pt x="23" y="62"/>
                  </a:cubicBezTo>
                  <a:lnTo>
                    <a:pt x="22" y="271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36871" name="Прямоугольник 27"/>
          <p:cNvSpPr>
            <a:spLocks noChangeArrowheads="1"/>
          </p:cNvSpPr>
          <p:nvPr/>
        </p:nvSpPr>
        <p:spPr bwMode="auto">
          <a:xfrm>
            <a:off x="5362575" y="1701800"/>
            <a:ext cx="65992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400">
                <a:solidFill>
                  <a:srgbClr val="446A97"/>
                </a:solidFill>
                <a:latin typeface="PF Din Text Cond Pro Light"/>
              </a:rPr>
              <a:t>Пилотирование сервиса завершено</a:t>
            </a:r>
            <a:endParaRPr lang="en-US" altLang="ru-RU" sz="16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211638" y="6053138"/>
            <a:ext cx="4056062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Доля листков нетрудоспособности, </a:t>
            </a:r>
            <a:b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</a:b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выданных в ЕМИАС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7477125" y="6053138"/>
            <a:ext cx="4808538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Доля первичных листков нетрудоспособности, выданных в ЕМИАС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0394950" y="4668838"/>
            <a:ext cx="831850" cy="1389062"/>
          </a:xfrm>
          <a:prstGeom prst="rect">
            <a:avLst/>
          </a:prstGeom>
          <a:solidFill>
            <a:srgbClr val="FAB9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9159875" y="4692650"/>
            <a:ext cx="831850" cy="1365250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39" name="Прямоугольный треугольник 38"/>
          <p:cNvSpPr/>
          <p:nvPr/>
        </p:nvSpPr>
        <p:spPr>
          <a:xfrm rot="10800000">
            <a:off x="10394950" y="4692650"/>
            <a:ext cx="831850" cy="361950"/>
          </a:xfrm>
          <a:prstGeom prst="rtTriangle">
            <a:avLst/>
          </a:prstGeom>
          <a:solidFill>
            <a:srgbClr val="FAB9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40" name="Прямоугольный треугольник 39"/>
          <p:cNvSpPr/>
          <p:nvPr/>
        </p:nvSpPr>
        <p:spPr>
          <a:xfrm rot="10800000">
            <a:off x="9159875" y="4689475"/>
            <a:ext cx="831850" cy="311150"/>
          </a:xfrm>
          <a:prstGeom prst="rtTriangle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36878" name="Прямоугольник 40"/>
          <p:cNvSpPr>
            <a:spLocks noChangeArrowheads="1"/>
          </p:cNvSpPr>
          <p:nvPr/>
        </p:nvSpPr>
        <p:spPr bwMode="auto">
          <a:xfrm>
            <a:off x="9907588" y="3852863"/>
            <a:ext cx="1958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000" b="1">
                <a:solidFill>
                  <a:srgbClr val="FAB901"/>
                </a:solidFill>
                <a:latin typeface="PF Din Text Cond Pro Light"/>
              </a:rPr>
              <a:t>100,</a:t>
            </a:r>
            <a:r>
              <a:rPr lang="ru-RU" altLang="ru-RU" sz="2800" b="1">
                <a:solidFill>
                  <a:srgbClr val="FAB901"/>
                </a:solidFill>
                <a:latin typeface="PF Din Text Cond Pro Light"/>
              </a:rPr>
              <a:t>0%</a:t>
            </a:r>
            <a:endParaRPr lang="en-US" altLang="ru-RU" sz="1600" b="1">
              <a:solidFill>
                <a:srgbClr val="FAB901"/>
              </a:solidFill>
              <a:latin typeface="PF Din Text Cond Pro Light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8610600" y="3838575"/>
            <a:ext cx="195738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99,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0%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36880" name="Прямоугольник 44"/>
          <p:cNvSpPr>
            <a:spLocks noChangeArrowheads="1"/>
          </p:cNvSpPr>
          <p:nvPr/>
        </p:nvSpPr>
        <p:spPr bwMode="auto">
          <a:xfrm>
            <a:off x="7546975" y="5673725"/>
            <a:ext cx="40560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chemeClr val="bg1"/>
                </a:solidFill>
                <a:latin typeface="PF Din Text Cond Pro Light"/>
              </a:rPr>
              <a:t>Средн.</a:t>
            </a:r>
          </a:p>
        </p:txBody>
      </p:sp>
      <p:sp>
        <p:nvSpPr>
          <p:cNvPr id="36881" name="Прямоугольник 45"/>
          <p:cNvSpPr>
            <a:spLocks noChangeArrowheads="1"/>
          </p:cNvSpPr>
          <p:nvPr/>
        </p:nvSpPr>
        <p:spPr bwMode="auto">
          <a:xfrm>
            <a:off x="8783638" y="5673725"/>
            <a:ext cx="40560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chemeClr val="bg1"/>
                </a:solidFill>
                <a:latin typeface="PF Din Text Cond Pro Light"/>
              </a:rPr>
              <a:t>Макс.</a:t>
            </a:r>
          </a:p>
        </p:txBody>
      </p:sp>
      <p:grpSp>
        <p:nvGrpSpPr>
          <p:cNvPr id="36882" name="Group 11"/>
          <p:cNvGrpSpPr>
            <a:grpSpLocks noChangeAspect="1"/>
          </p:cNvGrpSpPr>
          <p:nvPr/>
        </p:nvGrpSpPr>
        <p:grpSpPr bwMode="auto">
          <a:xfrm>
            <a:off x="4608513" y="2319338"/>
            <a:ext cx="571500" cy="598487"/>
            <a:chOff x="4625" y="1692"/>
            <a:chExt cx="891" cy="934"/>
          </a:xfrm>
        </p:grpSpPr>
        <p:sp>
          <p:nvSpPr>
            <p:cNvPr id="49" name="Freeform 12"/>
            <p:cNvSpPr>
              <a:spLocks/>
            </p:cNvSpPr>
            <p:nvPr/>
          </p:nvSpPr>
          <p:spPr bwMode="auto">
            <a:xfrm>
              <a:off x="4771" y="1692"/>
              <a:ext cx="745" cy="768"/>
            </a:xfrm>
            <a:custGeom>
              <a:avLst/>
              <a:gdLst>
                <a:gd name="T0" fmla="*/ 313 w 313"/>
                <a:gd name="T1" fmla="*/ 0 h 322"/>
                <a:gd name="T2" fmla="*/ 106 w 313"/>
                <a:gd name="T3" fmla="*/ 251 h 322"/>
                <a:gd name="T4" fmla="*/ 49 w 313"/>
                <a:gd name="T5" fmla="*/ 159 h 322"/>
                <a:gd name="T6" fmla="*/ 0 w 313"/>
                <a:gd name="T7" fmla="*/ 189 h 322"/>
                <a:gd name="T8" fmla="*/ 87 w 313"/>
                <a:gd name="T9" fmla="*/ 322 h 322"/>
                <a:gd name="T10" fmla="*/ 125 w 313"/>
                <a:gd name="T11" fmla="*/ 322 h 322"/>
                <a:gd name="T12" fmla="*/ 313 w 313"/>
                <a:gd name="T13" fmla="*/ 89 h 322"/>
                <a:gd name="T14" fmla="*/ 313 w 313"/>
                <a:gd name="T1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22">
                  <a:moveTo>
                    <a:pt x="313" y="0"/>
                  </a:moveTo>
                  <a:cubicBezTo>
                    <a:pt x="268" y="17"/>
                    <a:pt x="106" y="251"/>
                    <a:pt x="106" y="251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7" y="322"/>
                    <a:pt x="87" y="322"/>
                    <a:pt x="87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257" y="135"/>
                    <a:pt x="313" y="89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50" name="Freeform 13"/>
            <p:cNvSpPr>
              <a:spLocks/>
            </p:cNvSpPr>
            <p:nvPr/>
          </p:nvSpPr>
          <p:spPr bwMode="auto">
            <a:xfrm>
              <a:off x="4625" y="1833"/>
              <a:ext cx="792" cy="793"/>
            </a:xfrm>
            <a:custGeom>
              <a:avLst/>
              <a:gdLst>
                <a:gd name="T0" fmla="*/ 22 w 333"/>
                <a:gd name="T1" fmla="*/ 271 h 333"/>
                <a:gd name="T2" fmla="*/ 62 w 333"/>
                <a:gd name="T3" fmla="*/ 310 h 333"/>
                <a:gd name="T4" fmla="*/ 271 w 333"/>
                <a:gd name="T5" fmla="*/ 310 h 333"/>
                <a:gd name="T6" fmla="*/ 310 w 333"/>
                <a:gd name="T7" fmla="*/ 271 h 333"/>
                <a:gd name="T8" fmla="*/ 310 w 333"/>
                <a:gd name="T9" fmla="*/ 145 h 333"/>
                <a:gd name="T10" fmla="*/ 333 w 333"/>
                <a:gd name="T11" fmla="*/ 145 h 333"/>
                <a:gd name="T12" fmla="*/ 333 w 333"/>
                <a:gd name="T13" fmla="*/ 271 h 333"/>
                <a:gd name="T14" fmla="*/ 272 w 333"/>
                <a:gd name="T15" fmla="*/ 333 h 333"/>
                <a:gd name="T16" fmla="*/ 59 w 333"/>
                <a:gd name="T17" fmla="*/ 333 h 333"/>
                <a:gd name="T18" fmla="*/ 0 w 333"/>
                <a:gd name="T19" fmla="*/ 274 h 333"/>
                <a:gd name="T20" fmla="*/ 0 w 333"/>
                <a:gd name="T21" fmla="*/ 62 h 333"/>
                <a:gd name="T22" fmla="*/ 62 w 333"/>
                <a:gd name="T23" fmla="*/ 0 h 333"/>
                <a:gd name="T24" fmla="*/ 257 w 333"/>
                <a:gd name="T25" fmla="*/ 0 h 333"/>
                <a:gd name="T26" fmla="*/ 257 w 333"/>
                <a:gd name="T27" fmla="*/ 23 h 333"/>
                <a:gd name="T28" fmla="*/ 62 w 333"/>
                <a:gd name="T29" fmla="*/ 23 h 333"/>
                <a:gd name="T30" fmla="*/ 23 w 333"/>
                <a:gd name="T31" fmla="*/ 62 h 333"/>
                <a:gd name="T32" fmla="*/ 22 w 333"/>
                <a:gd name="T33" fmla="*/ 27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3" h="333">
                  <a:moveTo>
                    <a:pt x="22" y="271"/>
                  </a:moveTo>
                  <a:cubicBezTo>
                    <a:pt x="22" y="292"/>
                    <a:pt x="40" y="310"/>
                    <a:pt x="62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93" y="310"/>
                    <a:pt x="310" y="293"/>
                    <a:pt x="310" y="271"/>
                  </a:cubicBezTo>
                  <a:cubicBezTo>
                    <a:pt x="310" y="145"/>
                    <a:pt x="310" y="145"/>
                    <a:pt x="310" y="145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3" y="271"/>
                    <a:pt x="333" y="271"/>
                    <a:pt x="333" y="271"/>
                  </a:cubicBezTo>
                  <a:cubicBezTo>
                    <a:pt x="333" y="305"/>
                    <a:pt x="306" y="333"/>
                    <a:pt x="272" y="333"/>
                  </a:cubicBezTo>
                  <a:cubicBezTo>
                    <a:pt x="59" y="333"/>
                    <a:pt x="59" y="333"/>
                    <a:pt x="59" y="333"/>
                  </a:cubicBezTo>
                  <a:cubicBezTo>
                    <a:pt x="27" y="333"/>
                    <a:pt x="0" y="306"/>
                    <a:pt x="0" y="27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3"/>
                    <a:pt x="257" y="23"/>
                    <a:pt x="257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40" y="23"/>
                    <a:pt x="23" y="40"/>
                    <a:pt x="23" y="62"/>
                  </a:cubicBezTo>
                  <a:lnTo>
                    <a:pt x="22" y="271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36883" name="Прямоугольник 50"/>
          <p:cNvSpPr>
            <a:spLocks noChangeArrowheads="1"/>
          </p:cNvSpPr>
          <p:nvPr/>
        </p:nvSpPr>
        <p:spPr bwMode="auto">
          <a:xfrm>
            <a:off x="5362575" y="2439988"/>
            <a:ext cx="6829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400">
                <a:solidFill>
                  <a:srgbClr val="446A97"/>
                </a:solidFill>
                <a:latin typeface="PF Din Text Cond Pro Light"/>
              </a:rPr>
              <a:t>100% специалистов обучены и используют сервис</a:t>
            </a:r>
            <a:endParaRPr lang="en-US" altLang="ru-RU" sz="1600">
              <a:solidFill>
                <a:srgbClr val="446A97"/>
              </a:solidFill>
              <a:latin typeface="PF Din Text Cond Pro Light"/>
            </a:endParaRPr>
          </a:p>
        </p:txBody>
      </p:sp>
      <p:pic>
        <p:nvPicPr>
          <p:cNvPr id="36884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885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36901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02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03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04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05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06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07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08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09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10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11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12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13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14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15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16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17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18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19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20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21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22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23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24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25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26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27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28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29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30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31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32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33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34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35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36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37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38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39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40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6941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42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43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44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45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46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47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48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49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50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51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52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53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54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6955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6956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57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58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59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60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61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62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63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64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65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66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67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68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69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70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71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72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73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74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75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76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77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78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79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80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81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82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83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84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6985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86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87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88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89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90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91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92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93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94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95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6996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97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98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99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00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01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02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03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04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7005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06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07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08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7009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10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11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12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13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14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15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16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17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18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19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20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21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22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23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24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25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26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27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28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7029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30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31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32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33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34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35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36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37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38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39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40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41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42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43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44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45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46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47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48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49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50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51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52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53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7054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55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56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57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58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59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60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61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62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63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64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65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66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7067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68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69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7070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7071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7072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7073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74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7075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76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77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78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79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80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81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82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83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84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85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86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87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088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3" name="Нашивка 242"/>
          <p:cNvSpPr/>
          <p:nvPr/>
        </p:nvSpPr>
        <p:spPr>
          <a:xfrm>
            <a:off x="230188" y="3943350"/>
            <a:ext cx="3060700" cy="2152650"/>
          </a:xfrm>
          <a:prstGeom prst="chevron">
            <a:avLst>
              <a:gd name="adj" fmla="val 24074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36887" name="Прямоугольник 243"/>
          <p:cNvSpPr>
            <a:spLocks noChangeArrowheads="1"/>
          </p:cNvSpPr>
          <p:nvPr/>
        </p:nvSpPr>
        <p:spPr bwMode="auto">
          <a:xfrm>
            <a:off x="-1843088" y="2011363"/>
            <a:ext cx="4735513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13800">
                <a:solidFill>
                  <a:srgbClr val="446A97"/>
                </a:solidFill>
                <a:latin typeface="PF Din Text Cond Pro Light"/>
              </a:rPr>
              <a:t>0</a:t>
            </a:r>
            <a:endParaRPr lang="en-US" altLang="ru-RU" sz="88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36888" name="Прямоугольник 244"/>
          <p:cNvSpPr>
            <a:spLocks noChangeArrowheads="1"/>
          </p:cNvSpPr>
          <p:nvPr/>
        </p:nvSpPr>
        <p:spPr bwMode="auto">
          <a:xfrm>
            <a:off x="527050" y="4373563"/>
            <a:ext cx="2452688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1700">
                <a:solidFill>
                  <a:schemeClr val="bg1"/>
                </a:solidFill>
                <a:latin typeface="PF Din Text Cond Pro Light"/>
              </a:rPr>
              <a:t>Пилотирование прикладного сервиса ЕМИАС «Листки нетрудоспособности»</a:t>
            </a:r>
            <a:endParaRPr lang="en-US" altLang="ru-RU" sz="1700">
              <a:solidFill>
                <a:schemeClr val="bg1"/>
              </a:solidFill>
              <a:latin typeface="PF Din Text Cond Pro Light"/>
            </a:endParaRPr>
          </a:p>
        </p:txBody>
      </p:sp>
      <p:grpSp>
        <p:nvGrpSpPr>
          <p:cNvPr id="36889" name="Group 11"/>
          <p:cNvGrpSpPr>
            <a:grpSpLocks noChangeAspect="1"/>
          </p:cNvGrpSpPr>
          <p:nvPr/>
        </p:nvGrpSpPr>
        <p:grpSpPr bwMode="auto">
          <a:xfrm>
            <a:off x="4608513" y="3022600"/>
            <a:ext cx="571500" cy="600075"/>
            <a:chOff x="4625" y="1692"/>
            <a:chExt cx="891" cy="934"/>
          </a:xfrm>
        </p:grpSpPr>
        <p:sp>
          <p:nvSpPr>
            <p:cNvPr id="247" name="Freeform 12"/>
            <p:cNvSpPr>
              <a:spLocks/>
            </p:cNvSpPr>
            <p:nvPr/>
          </p:nvSpPr>
          <p:spPr bwMode="auto">
            <a:xfrm>
              <a:off x="4771" y="1692"/>
              <a:ext cx="745" cy="766"/>
            </a:xfrm>
            <a:custGeom>
              <a:avLst/>
              <a:gdLst>
                <a:gd name="T0" fmla="*/ 313 w 313"/>
                <a:gd name="T1" fmla="*/ 0 h 322"/>
                <a:gd name="T2" fmla="*/ 106 w 313"/>
                <a:gd name="T3" fmla="*/ 251 h 322"/>
                <a:gd name="T4" fmla="*/ 49 w 313"/>
                <a:gd name="T5" fmla="*/ 159 h 322"/>
                <a:gd name="T6" fmla="*/ 0 w 313"/>
                <a:gd name="T7" fmla="*/ 189 h 322"/>
                <a:gd name="T8" fmla="*/ 87 w 313"/>
                <a:gd name="T9" fmla="*/ 322 h 322"/>
                <a:gd name="T10" fmla="*/ 125 w 313"/>
                <a:gd name="T11" fmla="*/ 322 h 322"/>
                <a:gd name="T12" fmla="*/ 313 w 313"/>
                <a:gd name="T13" fmla="*/ 89 h 322"/>
                <a:gd name="T14" fmla="*/ 313 w 313"/>
                <a:gd name="T1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22">
                  <a:moveTo>
                    <a:pt x="313" y="0"/>
                  </a:moveTo>
                  <a:cubicBezTo>
                    <a:pt x="268" y="17"/>
                    <a:pt x="106" y="251"/>
                    <a:pt x="106" y="251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7" y="322"/>
                    <a:pt x="87" y="322"/>
                    <a:pt x="87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257" y="135"/>
                    <a:pt x="313" y="89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48" name="Freeform 13"/>
            <p:cNvSpPr>
              <a:spLocks/>
            </p:cNvSpPr>
            <p:nvPr/>
          </p:nvSpPr>
          <p:spPr bwMode="auto">
            <a:xfrm>
              <a:off x="4625" y="1833"/>
              <a:ext cx="792" cy="793"/>
            </a:xfrm>
            <a:custGeom>
              <a:avLst/>
              <a:gdLst>
                <a:gd name="T0" fmla="*/ 22 w 333"/>
                <a:gd name="T1" fmla="*/ 271 h 333"/>
                <a:gd name="T2" fmla="*/ 62 w 333"/>
                <a:gd name="T3" fmla="*/ 310 h 333"/>
                <a:gd name="T4" fmla="*/ 271 w 333"/>
                <a:gd name="T5" fmla="*/ 310 h 333"/>
                <a:gd name="T6" fmla="*/ 310 w 333"/>
                <a:gd name="T7" fmla="*/ 271 h 333"/>
                <a:gd name="T8" fmla="*/ 310 w 333"/>
                <a:gd name="T9" fmla="*/ 145 h 333"/>
                <a:gd name="T10" fmla="*/ 333 w 333"/>
                <a:gd name="T11" fmla="*/ 145 h 333"/>
                <a:gd name="T12" fmla="*/ 333 w 333"/>
                <a:gd name="T13" fmla="*/ 271 h 333"/>
                <a:gd name="T14" fmla="*/ 272 w 333"/>
                <a:gd name="T15" fmla="*/ 333 h 333"/>
                <a:gd name="T16" fmla="*/ 59 w 333"/>
                <a:gd name="T17" fmla="*/ 333 h 333"/>
                <a:gd name="T18" fmla="*/ 0 w 333"/>
                <a:gd name="T19" fmla="*/ 274 h 333"/>
                <a:gd name="T20" fmla="*/ 0 w 333"/>
                <a:gd name="T21" fmla="*/ 62 h 333"/>
                <a:gd name="T22" fmla="*/ 62 w 333"/>
                <a:gd name="T23" fmla="*/ 0 h 333"/>
                <a:gd name="T24" fmla="*/ 257 w 333"/>
                <a:gd name="T25" fmla="*/ 0 h 333"/>
                <a:gd name="T26" fmla="*/ 257 w 333"/>
                <a:gd name="T27" fmla="*/ 23 h 333"/>
                <a:gd name="T28" fmla="*/ 62 w 333"/>
                <a:gd name="T29" fmla="*/ 23 h 333"/>
                <a:gd name="T30" fmla="*/ 23 w 333"/>
                <a:gd name="T31" fmla="*/ 62 h 333"/>
                <a:gd name="T32" fmla="*/ 22 w 333"/>
                <a:gd name="T33" fmla="*/ 27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3" h="333">
                  <a:moveTo>
                    <a:pt x="22" y="271"/>
                  </a:moveTo>
                  <a:cubicBezTo>
                    <a:pt x="22" y="292"/>
                    <a:pt x="40" y="310"/>
                    <a:pt x="62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93" y="310"/>
                    <a:pt x="310" y="293"/>
                    <a:pt x="310" y="271"/>
                  </a:cubicBezTo>
                  <a:cubicBezTo>
                    <a:pt x="310" y="145"/>
                    <a:pt x="310" y="145"/>
                    <a:pt x="310" y="145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3" y="271"/>
                    <a:pt x="333" y="271"/>
                    <a:pt x="333" y="271"/>
                  </a:cubicBezTo>
                  <a:cubicBezTo>
                    <a:pt x="333" y="305"/>
                    <a:pt x="306" y="333"/>
                    <a:pt x="272" y="333"/>
                  </a:cubicBezTo>
                  <a:cubicBezTo>
                    <a:pt x="59" y="333"/>
                    <a:pt x="59" y="333"/>
                    <a:pt x="59" y="333"/>
                  </a:cubicBezTo>
                  <a:cubicBezTo>
                    <a:pt x="27" y="333"/>
                    <a:pt x="0" y="306"/>
                    <a:pt x="0" y="27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3"/>
                    <a:pt x="257" y="23"/>
                    <a:pt x="257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40" y="23"/>
                    <a:pt x="23" y="40"/>
                    <a:pt x="23" y="62"/>
                  </a:cubicBezTo>
                  <a:lnTo>
                    <a:pt x="22" y="271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36890" name="Прямоугольник 248"/>
          <p:cNvSpPr>
            <a:spLocks noChangeArrowheads="1"/>
          </p:cNvSpPr>
          <p:nvPr/>
        </p:nvSpPr>
        <p:spPr bwMode="auto">
          <a:xfrm>
            <a:off x="5362575" y="3144838"/>
            <a:ext cx="6829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400">
                <a:solidFill>
                  <a:srgbClr val="446A97"/>
                </a:solidFill>
                <a:latin typeface="PF Din Text Cond Pro Light"/>
              </a:rPr>
              <a:t>Сервис тиражируется</a:t>
            </a:r>
            <a:endParaRPr lang="en-US" altLang="ru-RU" sz="16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258" name="Прямоугольник 257"/>
          <p:cNvSpPr/>
          <p:nvPr/>
        </p:nvSpPr>
        <p:spPr>
          <a:xfrm>
            <a:off x="6335713" y="4668838"/>
            <a:ext cx="831850" cy="1389062"/>
          </a:xfrm>
          <a:prstGeom prst="rect">
            <a:avLst/>
          </a:prstGeom>
          <a:solidFill>
            <a:srgbClr val="FAB9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59" name="Прямоугольник 258"/>
          <p:cNvSpPr/>
          <p:nvPr/>
        </p:nvSpPr>
        <p:spPr>
          <a:xfrm>
            <a:off x="5100638" y="4692650"/>
            <a:ext cx="831850" cy="1365250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60" name="Прямоугольный треугольник 259"/>
          <p:cNvSpPr/>
          <p:nvPr/>
        </p:nvSpPr>
        <p:spPr>
          <a:xfrm rot="10800000">
            <a:off x="6335713" y="4692650"/>
            <a:ext cx="831850" cy="361950"/>
          </a:xfrm>
          <a:prstGeom prst="rtTriangle">
            <a:avLst/>
          </a:prstGeom>
          <a:solidFill>
            <a:srgbClr val="FAB9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61" name="Прямоугольный треугольник 260"/>
          <p:cNvSpPr/>
          <p:nvPr/>
        </p:nvSpPr>
        <p:spPr>
          <a:xfrm rot="10800000">
            <a:off x="5100638" y="4689475"/>
            <a:ext cx="831850" cy="311150"/>
          </a:xfrm>
          <a:prstGeom prst="rtTriangle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36895" name="Прямоугольник 261"/>
          <p:cNvSpPr>
            <a:spLocks noChangeArrowheads="1"/>
          </p:cNvSpPr>
          <p:nvPr/>
        </p:nvSpPr>
        <p:spPr bwMode="auto">
          <a:xfrm>
            <a:off x="5895975" y="3852863"/>
            <a:ext cx="19573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000" b="1">
                <a:solidFill>
                  <a:srgbClr val="FAB901"/>
                </a:solidFill>
                <a:latin typeface="PF Din Text Cond Pro Light"/>
              </a:rPr>
              <a:t>100,</a:t>
            </a:r>
            <a:r>
              <a:rPr lang="ru-RU" altLang="ru-RU" sz="2800" b="1">
                <a:solidFill>
                  <a:srgbClr val="FAB901"/>
                </a:solidFill>
                <a:latin typeface="PF Din Text Cond Pro Light"/>
              </a:rPr>
              <a:t>0%</a:t>
            </a:r>
            <a:endParaRPr lang="en-US" altLang="ru-RU" sz="1600" b="1">
              <a:solidFill>
                <a:srgbClr val="FAB901"/>
              </a:solidFill>
              <a:latin typeface="PF Din Text Cond Pro Light"/>
            </a:endParaRPr>
          </a:p>
        </p:txBody>
      </p:sp>
      <p:sp>
        <p:nvSpPr>
          <p:cNvPr id="263" name="Прямоугольник 262"/>
          <p:cNvSpPr/>
          <p:nvPr/>
        </p:nvSpPr>
        <p:spPr>
          <a:xfrm>
            <a:off x="4549775" y="3838575"/>
            <a:ext cx="195897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97,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0%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36897" name="Прямоугольник 263"/>
          <p:cNvSpPr>
            <a:spLocks noChangeArrowheads="1"/>
          </p:cNvSpPr>
          <p:nvPr/>
        </p:nvSpPr>
        <p:spPr bwMode="auto">
          <a:xfrm>
            <a:off x="3487738" y="5673725"/>
            <a:ext cx="40560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chemeClr val="bg1"/>
                </a:solidFill>
                <a:latin typeface="PF Din Text Cond Pro Light"/>
              </a:rPr>
              <a:t>Средн.</a:t>
            </a:r>
          </a:p>
        </p:txBody>
      </p:sp>
      <p:sp>
        <p:nvSpPr>
          <p:cNvPr id="36898" name="Прямоугольник 264"/>
          <p:cNvSpPr>
            <a:spLocks noChangeArrowheads="1"/>
          </p:cNvSpPr>
          <p:nvPr/>
        </p:nvSpPr>
        <p:spPr bwMode="auto">
          <a:xfrm>
            <a:off x="4722813" y="5673725"/>
            <a:ext cx="40560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>
                <a:solidFill>
                  <a:schemeClr val="bg1"/>
                </a:solidFill>
                <a:latin typeface="PF Din Text Cond Pro Light"/>
              </a:rPr>
              <a:t>Макс.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Прямоугольник 11"/>
          <p:cNvSpPr>
            <a:spLocks noChangeArrowheads="1"/>
          </p:cNvSpPr>
          <p:nvPr/>
        </p:nvSpPr>
        <p:spPr bwMode="auto">
          <a:xfrm>
            <a:off x="3803650" y="3376613"/>
            <a:ext cx="30607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13800">
                <a:solidFill>
                  <a:schemeClr val="bg1"/>
                </a:solidFill>
                <a:latin typeface="PF Din Text Cond Pro Light"/>
              </a:rPr>
              <a:t>…</a:t>
            </a:r>
            <a:endParaRPr lang="en-US" altLang="ru-RU" sz="88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37891" name="Прямоугольник 12"/>
          <p:cNvSpPr>
            <a:spLocks noChangeArrowheads="1"/>
          </p:cNvSpPr>
          <p:nvPr/>
        </p:nvSpPr>
        <p:spPr bwMode="auto">
          <a:xfrm>
            <a:off x="6718300" y="3376613"/>
            <a:ext cx="30607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13800">
                <a:solidFill>
                  <a:schemeClr val="bg1"/>
                </a:solidFill>
                <a:latin typeface="PF Din Text Cond Pro Light"/>
              </a:rPr>
              <a:t>…</a:t>
            </a:r>
            <a:endParaRPr lang="en-US" altLang="ru-RU" sz="8800">
              <a:solidFill>
                <a:schemeClr val="bg1"/>
              </a:solidFill>
              <a:latin typeface="PF Din Text Cond Pro Light"/>
            </a:endParaRPr>
          </a:p>
        </p:txBody>
      </p:sp>
      <p:grpSp>
        <p:nvGrpSpPr>
          <p:cNvPr id="37892" name="Group 11"/>
          <p:cNvGrpSpPr>
            <a:grpSpLocks noChangeAspect="1"/>
          </p:cNvGrpSpPr>
          <p:nvPr/>
        </p:nvGrpSpPr>
        <p:grpSpPr bwMode="auto">
          <a:xfrm>
            <a:off x="4608513" y="863600"/>
            <a:ext cx="571500" cy="600075"/>
            <a:chOff x="4625" y="1692"/>
            <a:chExt cx="891" cy="934"/>
          </a:xfrm>
        </p:grpSpPr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4771" y="1692"/>
              <a:ext cx="745" cy="766"/>
            </a:xfrm>
            <a:custGeom>
              <a:avLst/>
              <a:gdLst>
                <a:gd name="T0" fmla="*/ 313 w 313"/>
                <a:gd name="T1" fmla="*/ 0 h 322"/>
                <a:gd name="T2" fmla="*/ 106 w 313"/>
                <a:gd name="T3" fmla="*/ 251 h 322"/>
                <a:gd name="T4" fmla="*/ 49 w 313"/>
                <a:gd name="T5" fmla="*/ 159 h 322"/>
                <a:gd name="T6" fmla="*/ 0 w 313"/>
                <a:gd name="T7" fmla="*/ 189 h 322"/>
                <a:gd name="T8" fmla="*/ 87 w 313"/>
                <a:gd name="T9" fmla="*/ 322 h 322"/>
                <a:gd name="T10" fmla="*/ 125 w 313"/>
                <a:gd name="T11" fmla="*/ 322 h 322"/>
                <a:gd name="T12" fmla="*/ 313 w 313"/>
                <a:gd name="T13" fmla="*/ 89 h 322"/>
                <a:gd name="T14" fmla="*/ 313 w 313"/>
                <a:gd name="T1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22">
                  <a:moveTo>
                    <a:pt x="313" y="0"/>
                  </a:moveTo>
                  <a:cubicBezTo>
                    <a:pt x="268" y="17"/>
                    <a:pt x="106" y="251"/>
                    <a:pt x="106" y="251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7" y="322"/>
                    <a:pt x="87" y="322"/>
                    <a:pt x="87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257" y="135"/>
                    <a:pt x="313" y="89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4625" y="1833"/>
              <a:ext cx="792" cy="793"/>
            </a:xfrm>
            <a:custGeom>
              <a:avLst/>
              <a:gdLst>
                <a:gd name="T0" fmla="*/ 22 w 333"/>
                <a:gd name="T1" fmla="*/ 271 h 333"/>
                <a:gd name="T2" fmla="*/ 62 w 333"/>
                <a:gd name="T3" fmla="*/ 310 h 333"/>
                <a:gd name="T4" fmla="*/ 271 w 333"/>
                <a:gd name="T5" fmla="*/ 310 h 333"/>
                <a:gd name="T6" fmla="*/ 310 w 333"/>
                <a:gd name="T7" fmla="*/ 271 h 333"/>
                <a:gd name="T8" fmla="*/ 310 w 333"/>
                <a:gd name="T9" fmla="*/ 145 h 333"/>
                <a:gd name="T10" fmla="*/ 333 w 333"/>
                <a:gd name="T11" fmla="*/ 145 h 333"/>
                <a:gd name="T12" fmla="*/ 333 w 333"/>
                <a:gd name="T13" fmla="*/ 271 h 333"/>
                <a:gd name="T14" fmla="*/ 272 w 333"/>
                <a:gd name="T15" fmla="*/ 333 h 333"/>
                <a:gd name="T16" fmla="*/ 59 w 333"/>
                <a:gd name="T17" fmla="*/ 333 h 333"/>
                <a:gd name="T18" fmla="*/ 0 w 333"/>
                <a:gd name="T19" fmla="*/ 274 h 333"/>
                <a:gd name="T20" fmla="*/ 0 w 333"/>
                <a:gd name="T21" fmla="*/ 62 h 333"/>
                <a:gd name="T22" fmla="*/ 62 w 333"/>
                <a:gd name="T23" fmla="*/ 0 h 333"/>
                <a:gd name="T24" fmla="*/ 257 w 333"/>
                <a:gd name="T25" fmla="*/ 0 h 333"/>
                <a:gd name="T26" fmla="*/ 257 w 333"/>
                <a:gd name="T27" fmla="*/ 23 h 333"/>
                <a:gd name="T28" fmla="*/ 62 w 333"/>
                <a:gd name="T29" fmla="*/ 23 h 333"/>
                <a:gd name="T30" fmla="*/ 23 w 333"/>
                <a:gd name="T31" fmla="*/ 62 h 333"/>
                <a:gd name="T32" fmla="*/ 22 w 333"/>
                <a:gd name="T33" fmla="*/ 27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3" h="333">
                  <a:moveTo>
                    <a:pt x="22" y="271"/>
                  </a:moveTo>
                  <a:cubicBezTo>
                    <a:pt x="22" y="292"/>
                    <a:pt x="40" y="310"/>
                    <a:pt x="62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93" y="310"/>
                    <a:pt x="310" y="293"/>
                    <a:pt x="310" y="271"/>
                  </a:cubicBezTo>
                  <a:cubicBezTo>
                    <a:pt x="310" y="145"/>
                    <a:pt x="310" y="145"/>
                    <a:pt x="310" y="145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3" y="271"/>
                    <a:pt x="333" y="271"/>
                    <a:pt x="333" y="271"/>
                  </a:cubicBezTo>
                  <a:cubicBezTo>
                    <a:pt x="333" y="305"/>
                    <a:pt x="306" y="333"/>
                    <a:pt x="272" y="333"/>
                  </a:cubicBezTo>
                  <a:cubicBezTo>
                    <a:pt x="59" y="333"/>
                    <a:pt x="59" y="333"/>
                    <a:pt x="59" y="333"/>
                  </a:cubicBezTo>
                  <a:cubicBezTo>
                    <a:pt x="27" y="333"/>
                    <a:pt x="0" y="306"/>
                    <a:pt x="0" y="27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3"/>
                    <a:pt x="257" y="23"/>
                    <a:pt x="257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40" y="23"/>
                    <a:pt x="23" y="40"/>
                    <a:pt x="23" y="62"/>
                  </a:cubicBezTo>
                  <a:lnTo>
                    <a:pt x="22" y="271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37893" name="Прямоугольник 18"/>
          <p:cNvSpPr>
            <a:spLocks noChangeArrowheads="1"/>
          </p:cNvSpPr>
          <p:nvPr/>
        </p:nvSpPr>
        <p:spPr bwMode="auto">
          <a:xfrm>
            <a:off x="5362575" y="985838"/>
            <a:ext cx="54641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400">
                <a:solidFill>
                  <a:srgbClr val="446A97"/>
                </a:solidFill>
                <a:latin typeface="PF Din Text Cond Pro Light"/>
              </a:rPr>
              <a:t>Подключение страхователей и ДТиЗ </a:t>
            </a:r>
            <a:endParaRPr lang="en-US" altLang="ru-RU" sz="1600">
              <a:solidFill>
                <a:srgbClr val="446A97"/>
              </a:solidFill>
              <a:latin typeface="PF Din Text Cond Pro Light"/>
            </a:endParaRPr>
          </a:p>
        </p:txBody>
      </p:sp>
      <p:grpSp>
        <p:nvGrpSpPr>
          <p:cNvPr id="37894" name="Group 11"/>
          <p:cNvGrpSpPr>
            <a:grpSpLocks noChangeAspect="1"/>
          </p:cNvGrpSpPr>
          <p:nvPr/>
        </p:nvGrpSpPr>
        <p:grpSpPr bwMode="auto">
          <a:xfrm>
            <a:off x="4608513" y="1601788"/>
            <a:ext cx="571500" cy="598487"/>
            <a:chOff x="4625" y="1692"/>
            <a:chExt cx="891" cy="934"/>
          </a:xfrm>
        </p:grpSpPr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4771" y="1692"/>
              <a:ext cx="745" cy="768"/>
            </a:xfrm>
            <a:custGeom>
              <a:avLst/>
              <a:gdLst>
                <a:gd name="T0" fmla="*/ 313 w 313"/>
                <a:gd name="T1" fmla="*/ 0 h 322"/>
                <a:gd name="T2" fmla="*/ 106 w 313"/>
                <a:gd name="T3" fmla="*/ 251 h 322"/>
                <a:gd name="T4" fmla="*/ 49 w 313"/>
                <a:gd name="T5" fmla="*/ 159 h 322"/>
                <a:gd name="T6" fmla="*/ 0 w 313"/>
                <a:gd name="T7" fmla="*/ 189 h 322"/>
                <a:gd name="T8" fmla="*/ 87 w 313"/>
                <a:gd name="T9" fmla="*/ 322 h 322"/>
                <a:gd name="T10" fmla="*/ 125 w 313"/>
                <a:gd name="T11" fmla="*/ 322 h 322"/>
                <a:gd name="T12" fmla="*/ 313 w 313"/>
                <a:gd name="T13" fmla="*/ 89 h 322"/>
                <a:gd name="T14" fmla="*/ 313 w 313"/>
                <a:gd name="T1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22">
                  <a:moveTo>
                    <a:pt x="313" y="0"/>
                  </a:moveTo>
                  <a:cubicBezTo>
                    <a:pt x="268" y="17"/>
                    <a:pt x="106" y="251"/>
                    <a:pt x="106" y="251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7" y="322"/>
                    <a:pt x="87" y="322"/>
                    <a:pt x="87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257" y="135"/>
                    <a:pt x="313" y="89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4625" y="1833"/>
              <a:ext cx="792" cy="793"/>
            </a:xfrm>
            <a:custGeom>
              <a:avLst/>
              <a:gdLst>
                <a:gd name="T0" fmla="*/ 22 w 333"/>
                <a:gd name="T1" fmla="*/ 271 h 333"/>
                <a:gd name="T2" fmla="*/ 62 w 333"/>
                <a:gd name="T3" fmla="*/ 310 h 333"/>
                <a:gd name="T4" fmla="*/ 271 w 333"/>
                <a:gd name="T5" fmla="*/ 310 h 333"/>
                <a:gd name="T6" fmla="*/ 310 w 333"/>
                <a:gd name="T7" fmla="*/ 271 h 333"/>
                <a:gd name="T8" fmla="*/ 310 w 333"/>
                <a:gd name="T9" fmla="*/ 145 h 333"/>
                <a:gd name="T10" fmla="*/ 333 w 333"/>
                <a:gd name="T11" fmla="*/ 145 h 333"/>
                <a:gd name="T12" fmla="*/ 333 w 333"/>
                <a:gd name="T13" fmla="*/ 271 h 333"/>
                <a:gd name="T14" fmla="*/ 272 w 333"/>
                <a:gd name="T15" fmla="*/ 333 h 333"/>
                <a:gd name="T16" fmla="*/ 59 w 333"/>
                <a:gd name="T17" fmla="*/ 333 h 333"/>
                <a:gd name="T18" fmla="*/ 0 w 333"/>
                <a:gd name="T19" fmla="*/ 274 h 333"/>
                <a:gd name="T20" fmla="*/ 0 w 333"/>
                <a:gd name="T21" fmla="*/ 62 h 333"/>
                <a:gd name="T22" fmla="*/ 62 w 333"/>
                <a:gd name="T23" fmla="*/ 0 h 333"/>
                <a:gd name="T24" fmla="*/ 257 w 333"/>
                <a:gd name="T25" fmla="*/ 0 h 333"/>
                <a:gd name="T26" fmla="*/ 257 w 333"/>
                <a:gd name="T27" fmla="*/ 23 h 333"/>
                <a:gd name="T28" fmla="*/ 62 w 333"/>
                <a:gd name="T29" fmla="*/ 23 h 333"/>
                <a:gd name="T30" fmla="*/ 23 w 333"/>
                <a:gd name="T31" fmla="*/ 62 h 333"/>
                <a:gd name="T32" fmla="*/ 22 w 333"/>
                <a:gd name="T33" fmla="*/ 27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3" h="333">
                  <a:moveTo>
                    <a:pt x="22" y="271"/>
                  </a:moveTo>
                  <a:cubicBezTo>
                    <a:pt x="22" y="292"/>
                    <a:pt x="40" y="310"/>
                    <a:pt x="62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93" y="310"/>
                    <a:pt x="310" y="293"/>
                    <a:pt x="310" y="271"/>
                  </a:cubicBezTo>
                  <a:cubicBezTo>
                    <a:pt x="310" y="145"/>
                    <a:pt x="310" y="145"/>
                    <a:pt x="310" y="145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3" y="271"/>
                    <a:pt x="333" y="271"/>
                    <a:pt x="333" y="271"/>
                  </a:cubicBezTo>
                  <a:cubicBezTo>
                    <a:pt x="333" y="305"/>
                    <a:pt x="306" y="333"/>
                    <a:pt x="272" y="333"/>
                  </a:cubicBezTo>
                  <a:cubicBezTo>
                    <a:pt x="59" y="333"/>
                    <a:pt x="59" y="333"/>
                    <a:pt x="59" y="333"/>
                  </a:cubicBezTo>
                  <a:cubicBezTo>
                    <a:pt x="27" y="333"/>
                    <a:pt x="0" y="306"/>
                    <a:pt x="0" y="27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3"/>
                    <a:pt x="257" y="23"/>
                    <a:pt x="257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40" y="23"/>
                    <a:pt x="23" y="40"/>
                    <a:pt x="23" y="62"/>
                  </a:cubicBezTo>
                  <a:lnTo>
                    <a:pt x="22" y="271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37895" name="Прямоугольник 23"/>
          <p:cNvSpPr>
            <a:spLocks noChangeArrowheads="1"/>
          </p:cNvSpPr>
          <p:nvPr/>
        </p:nvSpPr>
        <p:spPr bwMode="auto">
          <a:xfrm>
            <a:off x="5362575" y="1722438"/>
            <a:ext cx="65865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400">
                <a:solidFill>
                  <a:srgbClr val="446A97"/>
                </a:solidFill>
                <a:latin typeface="PF Din Text Cond Pro Light"/>
              </a:rPr>
              <a:t>Обратная связь и уточнение параметров сервиса</a:t>
            </a:r>
            <a:endParaRPr lang="en-US" altLang="ru-RU" sz="1600">
              <a:solidFill>
                <a:srgbClr val="446A97"/>
              </a:solidFill>
              <a:latin typeface="PF Din Text Cond Pro Light"/>
            </a:endParaRPr>
          </a:p>
        </p:txBody>
      </p:sp>
      <p:grpSp>
        <p:nvGrpSpPr>
          <p:cNvPr id="37896" name="Group 11"/>
          <p:cNvGrpSpPr>
            <a:grpSpLocks noChangeAspect="1"/>
          </p:cNvGrpSpPr>
          <p:nvPr/>
        </p:nvGrpSpPr>
        <p:grpSpPr bwMode="auto">
          <a:xfrm>
            <a:off x="4608513" y="2338388"/>
            <a:ext cx="571500" cy="598487"/>
            <a:chOff x="4625" y="1692"/>
            <a:chExt cx="891" cy="934"/>
          </a:xfrm>
        </p:grpSpPr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4771" y="1692"/>
              <a:ext cx="745" cy="768"/>
            </a:xfrm>
            <a:custGeom>
              <a:avLst/>
              <a:gdLst>
                <a:gd name="T0" fmla="*/ 313 w 313"/>
                <a:gd name="T1" fmla="*/ 0 h 322"/>
                <a:gd name="T2" fmla="*/ 106 w 313"/>
                <a:gd name="T3" fmla="*/ 251 h 322"/>
                <a:gd name="T4" fmla="*/ 49 w 313"/>
                <a:gd name="T5" fmla="*/ 159 h 322"/>
                <a:gd name="T6" fmla="*/ 0 w 313"/>
                <a:gd name="T7" fmla="*/ 189 h 322"/>
                <a:gd name="T8" fmla="*/ 87 w 313"/>
                <a:gd name="T9" fmla="*/ 322 h 322"/>
                <a:gd name="T10" fmla="*/ 125 w 313"/>
                <a:gd name="T11" fmla="*/ 322 h 322"/>
                <a:gd name="T12" fmla="*/ 313 w 313"/>
                <a:gd name="T13" fmla="*/ 89 h 322"/>
                <a:gd name="T14" fmla="*/ 313 w 313"/>
                <a:gd name="T1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22">
                  <a:moveTo>
                    <a:pt x="313" y="0"/>
                  </a:moveTo>
                  <a:cubicBezTo>
                    <a:pt x="268" y="17"/>
                    <a:pt x="106" y="251"/>
                    <a:pt x="106" y="251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7" y="322"/>
                    <a:pt x="87" y="322"/>
                    <a:pt x="87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257" y="135"/>
                    <a:pt x="313" y="89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4625" y="1833"/>
              <a:ext cx="792" cy="793"/>
            </a:xfrm>
            <a:custGeom>
              <a:avLst/>
              <a:gdLst>
                <a:gd name="T0" fmla="*/ 22 w 333"/>
                <a:gd name="T1" fmla="*/ 271 h 333"/>
                <a:gd name="T2" fmla="*/ 62 w 333"/>
                <a:gd name="T3" fmla="*/ 310 h 333"/>
                <a:gd name="T4" fmla="*/ 271 w 333"/>
                <a:gd name="T5" fmla="*/ 310 h 333"/>
                <a:gd name="T6" fmla="*/ 310 w 333"/>
                <a:gd name="T7" fmla="*/ 271 h 333"/>
                <a:gd name="T8" fmla="*/ 310 w 333"/>
                <a:gd name="T9" fmla="*/ 145 h 333"/>
                <a:gd name="T10" fmla="*/ 333 w 333"/>
                <a:gd name="T11" fmla="*/ 145 h 333"/>
                <a:gd name="T12" fmla="*/ 333 w 333"/>
                <a:gd name="T13" fmla="*/ 271 h 333"/>
                <a:gd name="T14" fmla="*/ 272 w 333"/>
                <a:gd name="T15" fmla="*/ 333 h 333"/>
                <a:gd name="T16" fmla="*/ 59 w 333"/>
                <a:gd name="T17" fmla="*/ 333 h 333"/>
                <a:gd name="T18" fmla="*/ 0 w 333"/>
                <a:gd name="T19" fmla="*/ 274 h 333"/>
                <a:gd name="T20" fmla="*/ 0 w 333"/>
                <a:gd name="T21" fmla="*/ 62 h 333"/>
                <a:gd name="T22" fmla="*/ 62 w 333"/>
                <a:gd name="T23" fmla="*/ 0 h 333"/>
                <a:gd name="T24" fmla="*/ 257 w 333"/>
                <a:gd name="T25" fmla="*/ 0 h 333"/>
                <a:gd name="T26" fmla="*/ 257 w 333"/>
                <a:gd name="T27" fmla="*/ 23 h 333"/>
                <a:gd name="T28" fmla="*/ 62 w 333"/>
                <a:gd name="T29" fmla="*/ 23 h 333"/>
                <a:gd name="T30" fmla="*/ 23 w 333"/>
                <a:gd name="T31" fmla="*/ 62 h 333"/>
                <a:gd name="T32" fmla="*/ 22 w 333"/>
                <a:gd name="T33" fmla="*/ 27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3" h="333">
                  <a:moveTo>
                    <a:pt x="22" y="271"/>
                  </a:moveTo>
                  <a:cubicBezTo>
                    <a:pt x="22" y="292"/>
                    <a:pt x="40" y="310"/>
                    <a:pt x="62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93" y="310"/>
                    <a:pt x="310" y="293"/>
                    <a:pt x="310" y="271"/>
                  </a:cubicBezTo>
                  <a:cubicBezTo>
                    <a:pt x="310" y="145"/>
                    <a:pt x="310" y="145"/>
                    <a:pt x="310" y="145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3" y="271"/>
                    <a:pt x="333" y="271"/>
                    <a:pt x="333" y="271"/>
                  </a:cubicBezTo>
                  <a:cubicBezTo>
                    <a:pt x="333" y="305"/>
                    <a:pt x="306" y="333"/>
                    <a:pt x="272" y="333"/>
                  </a:cubicBezTo>
                  <a:cubicBezTo>
                    <a:pt x="59" y="333"/>
                    <a:pt x="59" y="333"/>
                    <a:pt x="59" y="333"/>
                  </a:cubicBezTo>
                  <a:cubicBezTo>
                    <a:pt x="27" y="333"/>
                    <a:pt x="0" y="306"/>
                    <a:pt x="0" y="27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3"/>
                    <a:pt x="257" y="23"/>
                    <a:pt x="257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40" y="23"/>
                    <a:pt x="23" y="40"/>
                    <a:pt x="23" y="62"/>
                  </a:cubicBezTo>
                  <a:lnTo>
                    <a:pt x="22" y="271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37897" name="Прямоугольник 27"/>
          <p:cNvSpPr>
            <a:spLocks noChangeArrowheads="1"/>
          </p:cNvSpPr>
          <p:nvPr/>
        </p:nvSpPr>
        <p:spPr bwMode="auto">
          <a:xfrm>
            <a:off x="5362575" y="2460625"/>
            <a:ext cx="68294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400">
                <a:solidFill>
                  <a:srgbClr val="446A97"/>
                </a:solidFill>
                <a:latin typeface="PF Din Text Cond Pro Light"/>
              </a:rPr>
              <a:t>Планирование реализации 2 и 3 этапов</a:t>
            </a:r>
            <a:endParaRPr lang="en-US" altLang="ru-RU" sz="1600">
              <a:solidFill>
                <a:srgbClr val="446A97"/>
              </a:solidFill>
              <a:latin typeface="PF Din Text Cond Pro Light"/>
            </a:endParaRPr>
          </a:p>
        </p:txBody>
      </p:sp>
      <p:grpSp>
        <p:nvGrpSpPr>
          <p:cNvPr id="37898" name="Группа 28"/>
          <p:cNvGrpSpPr>
            <a:grpSpLocks/>
          </p:cNvGrpSpPr>
          <p:nvPr/>
        </p:nvGrpSpPr>
        <p:grpSpPr bwMode="auto">
          <a:xfrm flipH="1" flipV="1">
            <a:off x="209550" y="296863"/>
            <a:ext cx="4002088" cy="1671637"/>
            <a:chOff x="770792" y="-20252"/>
            <a:chExt cx="3661003" cy="1685777"/>
          </a:xfrm>
        </p:grpSpPr>
        <p:sp>
          <p:nvSpPr>
            <p:cNvPr id="30" name="Полилиния 29"/>
            <p:cNvSpPr/>
            <p:nvPr/>
          </p:nvSpPr>
          <p:spPr>
            <a:xfrm flipH="1">
              <a:off x="3516907" y="-20252"/>
              <a:ext cx="914888" cy="1664965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598" h="1248258">
                  <a:moveTo>
                    <a:pt x="0" y="464486"/>
                  </a:moveTo>
                  <a:lnTo>
                    <a:pt x="0" y="1248258"/>
                  </a:lnTo>
                  <a:lnTo>
                    <a:pt x="1160598" y="0"/>
                  </a:lnTo>
                  <a:lnTo>
                    <a:pt x="0" y="464486"/>
                  </a:lnTo>
                  <a:close/>
                </a:path>
              </a:pathLst>
            </a:custGeom>
            <a:solidFill>
              <a:srgbClr val="FAB90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770792" y="612114"/>
              <a:ext cx="3661003" cy="1053411"/>
            </a:xfrm>
            <a:prstGeom prst="roundRect">
              <a:avLst>
                <a:gd name="adj" fmla="val 0"/>
              </a:avLst>
            </a:prstGeom>
            <a:solidFill>
              <a:srgbClr val="FAB90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37899" name="Прямоугольник 31"/>
          <p:cNvSpPr>
            <a:spLocks noChangeArrowheads="1"/>
          </p:cNvSpPr>
          <p:nvPr/>
        </p:nvSpPr>
        <p:spPr bwMode="auto">
          <a:xfrm>
            <a:off x="-430213" y="439738"/>
            <a:ext cx="47355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altLang="ru-RU" sz="3600">
                <a:solidFill>
                  <a:schemeClr val="bg1"/>
                </a:solidFill>
                <a:latin typeface="PF Din Text Cond Pro Light"/>
              </a:rPr>
              <a:t>Ближайшие планы</a:t>
            </a:r>
            <a:endParaRPr lang="en-US" altLang="ru-RU" sz="3600">
              <a:solidFill>
                <a:schemeClr val="bg1"/>
              </a:solidFill>
              <a:latin typeface="PF Din Text Cond Pro Light"/>
            </a:endParaRPr>
          </a:p>
        </p:txBody>
      </p:sp>
      <p:grpSp>
        <p:nvGrpSpPr>
          <p:cNvPr id="37900" name="Group 11"/>
          <p:cNvGrpSpPr>
            <a:grpSpLocks noChangeAspect="1"/>
          </p:cNvGrpSpPr>
          <p:nvPr/>
        </p:nvGrpSpPr>
        <p:grpSpPr bwMode="auto">
          <a:xfrm>
            <a:off x="4608513" y="3081338"/>
            <a:ext cx="571500" cy="598487"/>
            <a:chOff x="4625" y="1692"/>
            <a:chExt cx="891" cy="934"/>
          </a:xfrm>
        </p:grpSpPr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4771" y="1692"/>
              <a:ext cx="745" cy="768"/>
            </a:xfrm>
            <a:custGeom>
              <a:avLst/>
              <a:gdLst>
                <a:gd name="T0" fmla="*/ 313 w 313"/>
                <a:gd name="T1" fmla="*/ 0 h 322"/>
                <a:gd name="T2" fmla="*/ 106 w 313"/>
                <a:gd name="T3" fmla="*/ 251 h 322"/>
                <a:gd name="T4" fmla="*/ 49 w 313"/>
                <a:gd name="T5" fmla="*/ 159 h 322"/>
                <a:gd name="T6" fmla="*/ 0 w 313"/>
                <a:gd name="T7" fmla="*/ 189 h 322"/>
                <a:gd name="T8" fmla="*/ 87 w 313"/>
                <a:gd name="T9" fmla="*/ 322 h 322"/>
                <a:gd name="T10" fmla="*/ 125 w 313"/>
                <a:gd name="T11" fmla="*/ 322 h 322"/>
                <a:gd name="T12" fmla="*/ 313 w 313"/>
                <a:gd name="T13" fmla="*/ 89 h 322"/>
                <a:gd name="T14" fmla="*/ 313 w 313"/>
                <a:gd name="T1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22">
                  <a:moveTo>
                    <a:pt x="313" y="0"/>
                  </a:moveTo>
                  <a:cubicBezTo>
                    <a:pt x="268" y="17"/>
                    <a:pt x="106" y="251"/>
                    <a:pt x="106" y="251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7" y="322"/>
                    <a:pt x="87" y="322"/>
                    <a:pt x="87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257" y="135"/>
                    <a:pt x="313" y="89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4625" y="1833"/>
              <a:ext cx="792" cy="793"/>
            </a:xfrm>
            <a:custGeom>
              <a:avLst/>
              <a:gdLst>
                <a:gd name="T0" fmla="*/ 22 w 333"/>
                <a:gd name="T1" fmla="*/ 271 h 333"/>
                <a:gd name="T2" fmla="*/ 62 w 333"/>
                <a:gd name="T3" fmla="*/ 310 h 333"/>
                <a:gd name="T4" fmla="*/ 271 w 333"/>
                <a:gd name="T5" fmla="*/ 310 h 333"/>
                <a:gd name="T6" fmla="*/ 310 w 333"/>
                <a:gd name="T7" fmla="*/ 271 h 333"/>
                <a:gd name="T8" fmla="*/ 310 w 333"/>
                <a:gd name="T9" fmla="*/ 145 h 333"/>
                <a:gd name="T10" fmla="*/ 333 w 333"/>
                <a:gd name="T11" fmla="*/ 145 h 333"/>
                <a:gd name="T12" fmla="*/ 333 w 333"/>
                <a:gd name="T13" fmla="*/ 271 h 333"/>
                <a:gd name="T14" fmla="*/ 272 w 333"/>
                <a:gd name="T15" fmla="*/ 333 h 333"/>
                <a:gd name="T16" fmla="*/ 59 w 333"/>
                <a:gd name="T17" fmla="*/ 333 h 333"/>
                <a:gd name="T18" fmla="*/ 0 w 333"/>
                <a:gd name="T19" fmla="*/ 274 h 333"/>
                <a:gd name="T20" fmla="*/ 0 w 333"/>
                <a:gd name="T21" fmla="*/ 62 h 333"/>
                <a:gd name="T22" fmla="*/ 62 w 333"/>
                <a:gd name="T23" fmla="*/ 0 h 333"/>
                <a:gd name="T24" fmla="*/ 257 w 333"/>
                <a:gd name="T25" fmla="*/ 0 h 333"/>
                <a:gd name="T26" fmla="*/ 257 w 333"/>
                <a:gd name="T27" fmla="*/ 23 h 333"/>
                <a:gd name="T28" fmla="*/ 62 w 333"/>
                <a:gd name="T29" fmla="*/ 23 h 333"/>
                <a:gd name="T30" fmla="*/ 23 w 333"/>
                <a:gd name="T31" fmla="*/ 62 h 333"/>
                <a:gd name="T32" fmla="*/ 22 w 333"/>
                <a:gd name="T33" fmla="*/ 27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3" h="333">
                  <a:moveTo>
                    <a:pt x="22" y="271"/>
                  </a:moveTo>
                  <a:cubicBezTo>
                    <a:pt x="22" y="292"/>
                    <a:pt x="40" y="310"/>
                    <a:pt x="62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93" y="310"/>
                    <a:pt x="310" y="293"/>
                    <a:pt x="310" y="271"/>
                  </a:cubicBezTo>
                  <a:cubicBezTo>
                    <a:pt x="310" y="145"/>
                    <a:pt x="310" y="145"/>
                    <a:pt x="310" y="145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3" y="271"/>
                    <a:pt x="333" y="271"/>
                    <a:pt x="333" y="271"/>
                  </a:cubicBezTo>
                  <a:cubicBezTo>
                    <a:pt x="333" y="305"/>
                    <a:pt x="306" y="333"/>
                    <a:pt x="272" y="333"/>
                  </a:cubicBezTo>
                  <a:cubicBezTo>
                    <a:pt x="59" y="333"/>
                    <a:pt x="59" y="333"/>
                    <a:pt x="59" y="333"/>
                  </a:cubicBezTo>
                  <a:cubicBezTo>
                    <a:pt x="27" y="333"/>
                    <a:pt x="0" y="306"/>
                    <a:pt x="0" y="27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3"/>
                    <a:pt x="257" y="23"/>
                    <a:pt x="257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40" y="23"/>
                    <a:pt x="23" y="40"/>
                    <a:pt x="23" y="62"/>
                  </a:cubicBezTo>
                  <a:lnTo>
                    <a:pt x="22" y="271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37901" name="Прямоугольник 35"/>
          <p:cNvSpPr>
            <a:spLocks noChangeArrowheads="1"/>
          </p:cNvSpPr>
          <p:nvPr/>
        </p:nvSpPr>
        <p:spPr bwMode="auto">
          <a:xfrm>
            <a:off x="5362575" y="3201988"/>
            <a:ext cx="6829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400">
                <a:solidFill>
                  <a:srgbClr val="446A97"/>
                </a:solidFill>
                <a:latin typeface="PF Din Text Cond Pro Light"/>
              </a:rPr>
              <a:t>Внесение изменений в нормативную базу</a:t>
            </a:r>
            <a:endParaRPr lang="en-US" altLang="ru-RU" sz="1600">
              <a:solidFill>
                <a:srgbClr val="446A97"/>
              </a:solidFill>
              <a:latin typeface="PF Din Text Cond Pro Light"/>
            </a:endParaRPr>
          </a:p>
        </p:txBody>
      </p:sp>
      <p:pic>
        <p:nvPicPr>
          <p:cNvPr id="37902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903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37913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14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15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16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17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18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19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20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21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22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23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24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25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26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27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28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29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30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31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32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33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34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35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36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37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38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39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40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41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42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43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44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45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46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47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48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49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50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51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52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7953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54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55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56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57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58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59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60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61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62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63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64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65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66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7967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7968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69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70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71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72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73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74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75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76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77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78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79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80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81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82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83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84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85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86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87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88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89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90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91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92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93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94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95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96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7997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98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99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00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01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02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03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04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05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06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07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8008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09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10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11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12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13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14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15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16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8017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18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19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20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8021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22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23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24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25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26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27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28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29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30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31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32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33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34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35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36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37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38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39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40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8041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42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43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44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45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46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47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48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49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50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51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52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53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54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55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56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57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58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59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60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61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62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63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64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65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8066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67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68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69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70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71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72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73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74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75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76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77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78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8079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80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81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8082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8083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8084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8085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86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8087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88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89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90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91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92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93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94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95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96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97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98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099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100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29" name="Нашивка 228"/>
          <p:cNvSpPr/>
          <p:nvPr/>
        </p:nvSpPr>
        <p:spPr>
          <a:xfrm>
            <a:off x="230188" y="3943350"/>
            <a:ext cx="3060700" cy="2152650"/>
          </a:xfrm>
          <a:prstGeom prst="chevron">
            <a:avLst>
              <a:gd name="adj" fmla="val 24074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37905" name="Прямоугольник 229"/>
          <p:cNvSpPr>
            <a:spLocks noChangeArrowheads="1"/>
          </p:cNvSpPr>
          <p:nvPr/>
        </p:nvSpPr>
        <p:spPr bwMode="auto">
          <a:xfrm>
            <a:off x="-1843088" y="2011363"/>
            <a:ext cx="4735513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13800">
                <a:solidFill>
                  <a:srgbClr val="446A97"/>
                </a:solidFill>
                <a:latin typeface="PF Din Text Cond Pro Light"/>
              </a:rPr>
              <a:t>0</a:t>
            </a:r>
            <a:endParaRPr lang="en-US" altLang="ru-RU" sz="88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231" name="Нашивка 230"/>
          <p:cNvSpPr/>
          <p:nvPr/>
        </p:nvSpPr>
        <p:spPr>
          <a:xfrm>
            <a:off x="3071813" y="3943350"/>
            <a:ext cx="3060700" cy="2152650"/>
          </a:xfrm>
          <a:prstGeom prst="chevron">
            <a:avLst>
              <a:gd name="adj" fmla="val 24074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32" name="Нашивка 231"/>
          <p:cNvSpPr/>
          <p:nvPr/>
        </p:nvSpPr>
        <p:spPr>
          <a:xfrm>
            <a:off x="5913438" y="3943350"/>
            <a:ext cx="3060700" cy="2152650"/>
          </a:xfrm>
          <a:prstGeom prst="chevron">
            <a:avLst>
              <a:gd name="adj" fmla="val 24074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37908" name="Прямоугольник 234"/>
          <p:cNvSpPr>
            <a:spLocks noChangeArrowheads="1"/>
          </p:cNvSpPr>
          <p:nvPr/>
        </p:nvSpPr>
        <p:spPr bwMode="auto">
          <a:xfrm>
            <a:off x="574675" y="4421188"/>
            <a:ext cx="2452688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1700">
                <a:solidFill>
                  <a:schemeClr val="bg1"/>
                </a:solidFill>
                <a:latin typeface="PF Din Text Cond Pro Light"/>
              </a:rPr>
              <a:t>Пилотирование прикладного сервиса ЕМИАС «Листки нетрудоспособности»</a:t>
            </a:r>
            <a:endParaRPr lang="en-US" altLang="ru-RU" sz="17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37909" name="Прямоугольник 235"/>
          <p:cNvSpPr>
            <a:spLocks noChangeArrowheads="1"/>
          </p:cNvSpPr>
          <p:nvPr/>
        </p:nvSpPr>
        <p:spPr bwMode="auto">
          <a:xfrm>
            <a:off x="3455988" y="2649538"/>
            <a:ext cx="2454275" cy="315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19900">
                <a:solidFill>
                  <a:schemeClr val="bg1"/>
                </a:solidFill>
                <a:latin typeface="PF Din Text Cond Pro Light"/>
              </a:rPr>
              <a:t>…</a:t>
            </a:r>
            <a:endParaRPr lang="en-US" altLang="ru-RU" sz="115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37910" name="Прямоугольник 236"/>
          <p:cNvSpPr>
            <a:spLocks noChangeArrowheads="1"/>
          </p:cNvSpPr>
          <p:nvPr/>
        </p:nvSpPr>
        <p:spPr bwMode="auto">
          <a:xfrm>
            <a:off x="6242050" y="2649538"/>
            <a:ext cx="2454275" cy="315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19900">
                <a:solidFill>
                  <a:schemeClr val="bg1"/>
                </a:solidFill>
                <a:latin typeface="PF Din Text Cond Pro Light"/>
              </a:rPr>
              <a:t>…</a:t>
            </a:r>
            <a:endParaRPr lang="en-US" altLang="ru-RU" sz="115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238" name="Нашивка 237"/>
          <p:cNvSpPr/>
          <p:nvPr/>
        </p:nvSpPr>
        <p:spPr>
          <a:xfrm>
            <a:off x="8753475" y="3943350"/>
            <a:ext cx="3060700" cy="2152650"/>
          </a:xfrm>
          <a:prstGeom prst="chevron">
            <a:avLst>
              <a:gd name="adj" fmla="val 24074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37912" name="Прямоугольник 239"/>
          <p:cNvSpPr>
            <a:spLocks noChangeArrowheads="1"/>
          </p:cNvSpPr>
          <p:nvPr/>
        </p:nvSpPr>
        <p:spPr bwMode="auto">
          <a:xfrm>
            <a:off x="9094788" y="2649538"/>
            <a:ext cx="2454275" cy="315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19900">
                <a:solidFill>
                  <a:schemeClr val="bg1"/>
                </a:solidFill>
                <a:latin typeface="PF Din Text Cond Pro Light"/>
              </a:rPr>
              <a:t>…</a:t>
            </a:r>
            <a:endParaRPr lang="en-US" altLang="ru-RU" sz="11500">
              <a:solidFill>
                <a:schemeClr val="bg1"/>
              </a:solidFill>
              <a:latin typeface="PF Din Text Cond Pr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5063" y="130175"/>
            <a:ext cx="2230437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" name="Скругленный прямоугольник 206"/>
          <p:cNvSpPr/>
          <p:nvPr/>
        </p:nvSpPr>
        <p:spPr>
          <a:xfrm>
            <a:off x="5199063" y="492125"/>
            <a:ext cx="4659312" cy="987425"/>
          </a:xfrm>
          <a:prstGeom prst="roundRect">
            <a:avLst>
              <a:gd name="adj" fmla="val 0"/>
            </a:avLst>
          </a:prstGeom>
          <a:solidFill>
            <a:srgbClr val="446A9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10" name="Скругленный прямоугольник 209"/>
          <p:cNvSpPr/>
          <p:nvPr/>
        </p:nvSpPr>
        <p:spPr>
          <a:xfrm>
            <a:off x="5199063" y="1581150"/>
            <a:ext cx="6459537" cy="987425"/>
          </a:xfrm>
          <a:prstGeom prst="roundRect">
            <a:avLst>
              <a:gd name="adj" fmla="val 0"/>
            </a:avLst>
          </a:prstGeom>
          <a:solidFill>
            <a:srgbClr val="446A9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dirty="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38917" name="Прямоугольник 218"/>
          <p:cNvSpPr>
            <a:spLocks noChangeArrowheads="1"/>
          </p:cNvSpPr>
          <p:nvPr/>
        </p:nvSpPr>
        <p:spPr bwMode="auto">
          <a:xfrm>
            <a:off x="5199063" y="414338"/>
            <a:ext cx="6659562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7200">
                <a:solidFill>
                  <a:schemeClr val="bg1"/>
                </a:solidFill>
                <a:latin typeface="PF Din Text Cond Pro Light"/>
              </a:rPr>
              <a:t>СПАСИБО</a:t>
            </a:r>
            <a:br>
              <a:rPr lang="ru-RU" altLang="ru-RU" sz="72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6600">
                <a:solidFill>
                  <a:schemeClr val="bg1"/>
                </a:solidFill>
                <a:latin typeface="PF Din Text Cond Pro Light"/>
              </a:rPr>
              <a:t>ЗА ВНИМАНИЕ!</a:t>
            </a:r>
            <a:endParaRPr lang="en-US" altLang="ru-RU" sz="6600">
              <a:solidFill>
                <a:schemeClr val="bg1"/>
              </a:solidFill>
              <a:latin typeface="PF Din Text Cond Pro Light"/>
            </a:endParaRPr>
          </a:p>
        </p:txBody>
      </p:sp>
      <p:grpSp>
        <p:nvGrpSpPr>
          <p:cNvPr id="38918" name="Group 4"/>
          <p:cNvGrpSpPr>
            <a:grpSpLocks noChangeAspect="1"/>
          </p:cNvGrpSpPr>
          <p:nvPr/>
        </p:nvGrpSpPr>
        <p:grpSpPr bwMode="auto">
          <a:xfrm>
            <a:off x="276225" y="176213"/>
            <a:ext cx="998538" cy="1187450"/>
            <a:chOff x="5901" y="855"/>
            <a:chExt cx="1380" cy="1639"/>
          </a:xfrm>
        </p:grpSpPr>
        <p:sp>
          <p:nvSpPr>
            <p:cNvPr id="38920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1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2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3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4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5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6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7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8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9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0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1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2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3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4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5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6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7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8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9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0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1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2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3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4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5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6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7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8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9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50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51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52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53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54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55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56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57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58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59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8960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61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62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63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64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65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66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67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68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69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70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71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72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73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8974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8975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76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77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78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79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80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81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82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83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84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85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86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87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88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89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90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91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92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93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94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95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96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97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98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99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00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01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02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03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9004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05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06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07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08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09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10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11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12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13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14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9015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16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17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18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19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20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21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22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23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9024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25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26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27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9028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29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30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31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32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33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34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35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36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37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38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39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40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41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42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43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44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45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46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47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9048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49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50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51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52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53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54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55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56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57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58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59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60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61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62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63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64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65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66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67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68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69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70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71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72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9073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74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75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76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77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78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79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80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81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82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83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84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85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9086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87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88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9089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9090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9091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9092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93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39094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95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96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97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98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099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100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101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102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103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104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105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106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107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1" name="Прямоугольный треугольник 410"/>
          <p:cNvSpPr/>
          <p:nvPr/>
        </p:nvSpPr>
        <p:spPr>
          <a:xfrm rot="10800000">
            <a:off x="3409950" y="0"/>
            <a:ext cx="8648700" cy="4865688"/>
          </a:xfrm>
          <a:prstGeom prst="rtTriangl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" name="Прямоугольник 202"/>
          <p:cNvSpPr/>
          <p:nvPr/>
        </p:nvSpPr>
        <p:spPr>
          <a:xfrm>
            <a:off x="2260600" y="2082800"/>
            <a:ext cx="1282700" cy="3894138"/>
          </a:xfrm>
          <a:prstGeom prst="rect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05" name="Прямоугольник 204"/>
          <p:cNvSpPr/>
          <p:nvPr/>
        </p:nvSpPr>
        <p:spPr>
          <a:xfrm>
            <a:off x="571500" y="2520950"/>
            <a:ext cx="1282700" cy="34559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06" name="Прямоугольный треугольник 205"/>
          <p:cNvSpPr/>
          <p:nvPr/>
        </p:nvSpPr>
        <p:spPr>
          <a:xfrm rot="10800000">
            <a:off x="2260600" y="2082800"/>
            <a:ext cx="1282700" cy="504825"/>
          </a:xfrm>
          <a:prstGeom prst="rtTriangl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07" name="Прямоугольный треугольник 206"/>
          <p:cNvSpPr/>
          <p:nvPr/>
        </p:nvSpPr>
        <p:spPr>
          <a:xfrm rot="10800000">
            <a:off x="571500" y="2514600"/>
            <a:ext cx="1282700" cy="495300"/>
          </a:xfrm>
          <a:prstGeom prst="rtTriangle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7415" name="Прямоугольник 207"/>
          <p:cNvSpPr>
            <a:spLocks noChangeArrowheads="1"/>
          </p:cNvSpPr>
          <p:nvPr/>
        </p:nvSpPr>
        <p:spPr bwMode="auto">
          <a:xfrm>
            <a:off x="1922463" y="6078538"/>
            <a:ext cx="1958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>
                <a:solidFill>
                  <a:srgbClr val="446A97"/>
                </a:solidFill>
                <a:latin typeface="PF Din Text Cond Pro Light"/>
              </a:rPr>
              <a:t>2014</a:t>
            </a:r>
            <a:endParaRPr lang="en-US" altLang="ru-RU" sz="16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209" name="Прямоугольник 208"/>
          <p:cNvSpPr/>
          <p:nvPr/>
        </p:nvSpPr>
        <p:spPr>
          <a:xfrm>
            <a:off x="233363" y="6078538"/>
            <a:ext cx="19589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2010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17417" name="Прямоугольник 209"/>
          <p:cNvSpPr>
            <a:spLocks noChangeArrowheads="1"/>
          </p:cNvSpPr>
          <p:nvPr/>
        </p:nvSpPr>
        <p:spPr bwMode="auto">
          <a:xfrm>
            <a:off x="1914525" y="1377950"/>
            <a:ext cx="19573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000" b="1">
                <a:solidFill>
                  <a:srgbClr val="446A97"/>
                </a:solidFill>
                <a:latin typeface="PF Din Text Cond Pro Light"/>
              </a:rPr>
              <a:t>8,3</a:t>
            </a:r>
            <a:r>
              <a:rPr lang="ru-RU" altLang="ru-RU" sz="2400" b="1">
                <a:solidFill>
                  <a:srgbClr val="446A97"/>
                </a:solidFill>
                <a:latin typeface="PF Din Text Cond Pro Light"/>
              </a:rPr>
              <a:t> млн.</a:t>
            </a:r>
            <a:endParaRPr lang="en-US" altLang="ru-RU" sz="1600" b="1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211" name="Прямоугольник 210"/>
          <p:cNvSpPr/>
          <p:nvPr/>
        </p:nvSpPr>
        <p:spPr>
          <a:xfrm>
            <a:off x="225425" y="1812925"/>
            <a:ext cx="195738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7,1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 млн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grpSp>
        <p:nvGrpSpPr>
          <p:cNvPr id="17419" name="Группа 211"/>
          <p:cNvGrpSpPr>
            <a:grpSpLocks/>
          </p:cNvGrpSpPr>
          <p:nvPr/>
        </p:nvGrpSpPr>
        <p:grpSpPr bwMode="auto">
          <a:xfrm flipH="1" flipV="1">
            <a:off x="312738" y="585788"/>
            <a:ext cx="3536950" cy="1025525"/>
            <a:chOff x="0" y="130168"/>
            <a:chExt cx="4431795" cy="1535356"/>
          </a:xfrm>
        </p:grpSpPr>
        <p:sp>
          <p:nvSpPr>
            <p:cNvPr id="213" name="Полилиния 212"/>
            <p:cNvSpPr/>
            <p:nvPr/>
          </p:nvSpPr>
          <p:spPr>
            <a:xfrm flipH="1">
              <a:off x="4028001" y="130168"/>
              <a:ext cx="403794" cy="1513966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  <a:gd name="connsiteX0" fmla="*/ 0 w 313462"/>
                <a:gd name="connsiteY0" fmla="*/ 351753 h 1135525"/>
                <a:gd name="connsiteX1" fmla="*/ 0 w 313462"/>
                <a:gd name="connsiteY1" fmla="*/ 1135525 h 1135525"/>
                <a:gd name="connsiteX2" fmla="*/ 313462 w 313462"/>
                <a:gd name="connsiteY2" fmla="*/ 0 h 1135525"/>
                <a:gd name="connsiteX3" fmla="*/ 0 w 313462"/>
                <a:gd name="connsiteY3" fmla="*/ 351753 h 113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62" h="1135525">
                  <a:moveTo>
                    <a:pt x="0" y="351753"/>
                  </a:moveTo>
                  <a:lnTo>
                    <a:pt x="0" y="1135525"/>
                  </a:lnTo>
                  <a:lnTo>
                    <a:pt x="313462" y="0"/>
                  </a:lnTo>
                  <a:lnTo>
                    <a:pt x="0" y="35175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14" name="Скругленный прямоугольник 213"/>
            <p:cNvSpPr/>
            <p:nvPr/>
          </p:nvSpPr>
          <p:spPr>
            <a:xfrm>
              <a:off x="0" y="612641"/>
              <a:ext cx="4431795" cy="1052883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17420" name="Прямоугольник 214"/>
          <p:cNvSpPr>
            <a:spLocks noChangeArrowheads="1"/>
          </p:cNvSpPr>
          <p:nvPr/>
        </p:nvSpPr>
        <p:spPr bwMode="auto">
          <a:xfrm>
            <a:off x="466725" y="714375"/>
            <a:ext cx="3587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Численность работающих (чел)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  <p:grpSp>
        <p:nvGrpSpPr>
          <p:cNvPr id="17421" name="Группа 217"/>
          <p:cNvGrpSpPr>
            <a:grpSpLocks/>
          </p:cNvGrpSpPr>
          <p:nvPr/>
        </p:nvGrpSpPr>
        <p:grpSpPr bwMode="auto">
          <a:xfrm flipH="1" flipV="1">
            <a:off x="4424363" y="3395663"/>
            <a:ext cx="3536950" cy="1025525"/>
            <a:chOff x="0" y="130168"/>
            <a:chExt cx="4431795" cy="1535356"/>
          </a:xfrm>
        </p:grpSpPr>
        <p:sp>
          <p:nvSpPr>
            <p:cNvPr id="219" name="Полилиния 218"/>
            <p:cNvSpPr/>
            <p:nvPr/>
          </p:nvSpPr>
          <p:spPr>
            <a:xfrm flipH="1">
              <a:off x="4028001" y="130168"/>
              <a:ext cx="403794" cy="1513966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  <a:gd name="connsiteX0" fmla="*/ 0 w 313462"/>
                <a:gd name="connsiteY0" fmla="*/ 351753 h 1135525"/>
                <a:gd name="connsiteX1" fmla="*/ 0 w 313462"/>
                <a:gd name="connsiteY1" fmla="*/ 1135525 h 1135525"/>
                <a:gd name="connsiteX2" fmla="*/ 313462 w 313462"/>
                <a:gd name="connsiteY2" fmla="*/ 0 h 1135525"/>
                <a:gd name="connsiteX3" fmla="*/ 0 w 313462"/>
                <a:gd name="connsiteY3" fmla="*/ 351753 h 113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62" h="1135525">
                  <a:moveTo>
                    <a:pt x="0" y="351753"/>
                  </a:moveTo>
                  <a:lnTo>
                    <a:pt x="0" y="1135525"/>
                  </a:lnTo>
                  <a:lnTo>
                    <a:pt x="313462" y="0"/>
                  </a:lnTo>
                  <a:lnTo>
                    <a:pt x="0" y="35175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20" name="Скругленный прямоугольник 219"/>
            <p:cNvSpPr/>
            <p:nvPr/>
          </p:nvSpPr>
          <p:spPr>
            <a:xfrm>
              <a:off x="0" y="612641"/>
              <a:ext cx="4431795" cy="1052883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17422" name="Прямоугольник 220"/>
          <p:cNvSpPr>
            <a:spLocks noChangeArrowheads="1"/>
          </p:cNvSpPr>
          <p:nvPr/>
        </p:nvSpPr>
        <p:spPr bwMode="auto">
          <a:xfrm>
            <a:off x="4445000" y="3398838"/>
            <a:ext cx="3589338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Численность страхователей, состоящих на учете (ед.)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222" name="Прямоугольник 221"/>
          <p:cNvSpPr/>
          <p:nvPr/>
        </p:nvSpPr>
        <p:spPr>
          <a:xfrm>
            <a:off x="6380163" y="5113338"/>
            <a:ext cx="1282700" cy="863600"/>
          </a:xfrm>
          <a:prstGeom prst="rect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23" name="Прямоугольник 222"/>
          <p:cNvSpPr/>
          <p:nvPr/>
        </p:nvSpPr>
        <p:spPr>
          <a:xfrm>
            <a:off x="4691063" y="5262563"/>
            <a:ext cx="1282700" cy="714375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24" name="Прямоугольный треугольник 223"/>
          <p:cNvSpPr/>
          <p:nvPr/>
        </p:nvSpPr>
        <p:spPr>
          <a:xfrm rot="10800000">
            <a:off x="6380163" y="5113338"/>
            <a:ext cx="1282700" cy="504825"/>
          </a:xfrm>
          <a:prstGeom prst="rtTriangl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25" name="Прямоугольный треугольник 224"/>
          <p:cNvSpPr/>
          <p:nvPr/>
        </p:nvSpPr>
        <p:spPr>
          <a:xfrm rot="10800000">
            <a:off x="4691063" y="5262563"/>
            <a:ext cx="1282700" cy="495300"/>
          </a:xfrm>
          <a:prstGeom prst="rtTriangle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7427" name="Прямоугольник 225"/>
          <p:cNvSpPr>
            <a:spLocks noChangeArrowheads="1"/>
          </p:cNvSpPr>
          <p:nvPr/>
        </p:nvSpPr>
        <p:spPr bwMode="auto">
          <a:xfrm>
            <a:off x="6042025" y="6078538"/>
            <a:ext cx="1958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>
                <a:solidFill>
                  <a:srgbClr val="446A97"/>
                </a:solidFill>
                <a:latin typeface="PF Din Text Cond Pro Light"/>
              </a:rPr>
              <a:t>2014</a:t>
            </a:r>
            <a:endParaRPr lang="en-US" altLang="ru-RU" sz="16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227" name="Прямоугольник 226"/>
          <p:cNvSpPr/>
          <p:nvPr/>
        </p:nvSpPr>
        <p:spPr>
          <a:xfrm>
            <a:off x="4352925" y="6078538"/>
            <a:ext cx="19589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2010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17429" name="Прямоугольник 227"/>
          <p:cNvSpPr>
            <a:spLocks noChangeArrowheads="1"/>
          </p:cNvSpPr>
          <p:nvPr/>
        </p:nvSpPr>
        <p:spPr bwMode="auto">
          <a:xfrm>
            <a:off x="6034088" y="4368800"/>
            <a:ext cx="19573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000" b="1">
                <a:solidFill>
                  <a:srgbClr val="446A97"/>
                </a:solidFill>
                <a:latin typeface="PF Din Text Cond Pro Light"/>
              </a:rPr>
              <a:t>1,1</a:t>
            </a:r>
            <a:r>
              <a:rPr lang="ru-RU" altLang="ru-RU" sz="2400" b="1">
                <a:solidFill>
                  <a:srgbClr val="446A97"/>
                </a:solidFill>
                <a:latin typeface="PF Din Text Cond Pro Light"/>
              </a:rPr>
              <a:t> млн.</a:t>
            </a:r>
            <a:endParaRPr lang="en-US" altLang="ru-RU" sz="1600" b="1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229" name="Прямоугольник 228"/>
          <p:cNvSpPr/>
          <p:nvPr/>
        </p:nvSpPr>
        <p:spPr>
          <a:xfrm>
            <a:off x="4344988" y="4586288"/>
            <a:ext cx="1957387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1,0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 млн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0328275" y="3760788"/>
            <a:ext cx="1282700" cy="2216150"/>
          </a:xfrm>
          <a:prstGeom prst="rect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639175" y="4060825"/>
            <a:ext cx="1282700" cy="1916113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30" name="Прямоугольный треугольник 29"/>
          <p:cNvSpPr/>
          <p:nvPr/>
        </p:nvSpPr>
        <p:spPr>
          <a:xfrm rot="10800000">
            <a:off x="10328275" y="3768725"/>
            <a:ext cx="1282700" cy="503238"/>
          </a:xfrm>
          <a:prstGeom prst="rtTriangl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31" name="Прямоугольный треугольник 30"/>
          <p:cNvSpPr/>
          <p:nvPr/>
        </p:nvSpPr>
        <p:spPr>
          <a:xfrm rot="10800000">
            <a:off x="8639175" y="4060825"/>
            <a:ext cx="1282700" cy="495300"/>
          </a:xfrm>
          <a:prstGeom prst="rtTriangle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7435" name="Прямоугольник 31"/>
          <p:cNvSpPr>
            <a:spLocks noChangeArrowheads="1"/>
          </p:cNvSpPr>
          <p:nvPr/>
        </p:nvSpPr>
        <p:spPr bwMode="auto">
          <a:xfrm>
            <a:off x="9990138" y="6078538"/>
            <a:ext cx="1958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>
                <a:solidFill>
                  <a:srgbClr val="446A97"/>
                </a:solidFill>
                <a:latin typeface="PF Din Text Cond Pro Light"/>
              </a:rPr>
              <a:t>2014</a:t>
            </a:r>
            <a:endParaRPr lang="en-US" altLang="ru-RU" sz="16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301038" y="6078538"/>
            <a:ext cx="19589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2010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17437" name="Прямоугольник 33"/>
          <p:cNvSpPr>
            <a:spLocks noChangeArrowheads="1"/>
          </p:cNvSpPr>
          <p:nvPr/>
        </p:nvSpPr>
        <p:spPr bwMode="auto">
          <a:xfrm>
            <a:off x="9982200" y="3008313"/>
            <a:ext cx="19573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000" b="1">
                <a:solidFill>
                  <a:srgbClr val="446A97"/>
                </a:solidFill>
                <a:latin typeface="PF Din Text Cond Pro Light"/>
              </a:rPr>
              <a:t>3,4</a:t>
            </a:r>
            <a:r>
              <a:rPr lang="ru-RU" altLang="ru-RU" sz="2400" b="1">
                <a:solidFill>
                  <a:srgbClr val="446A97"/>
                </a:solidFill>
                <a:latin typeface="PF Din Text Cond Pro Light"/>
              </a:rPr>
              <a:t> млн.</a:t>
            </a:r>
            <a:endParaRPr lang="en-US" altLang="ru-RU" sz="1600" b="1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293100" y="3328988"/>
            <a:ext cx="195738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2,9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 млн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grpSp>
        <p:nvGrpSpPr>
          <p:cNvPr id="17439" name="Группа 35"/>
          <p:cNvGrpSpPr>
            <a:grpSpLocks/>
          </p:cNvGrpSpPr>
          <p:nvPr/>
        </p:nvGrpSpPr>
        <p:grpSpPr bwMode="auto">
          <a:xfrm flipH="1" flipV="1">
            <a:off x="8074025" y="1338263"/>
            <a:ext cx="3841750" cy="1693862"/>
            <a:chOff x="0" y="130170"/>
            <a:chExt cx="4431795" cy="1535355"/>
          </a:xfrm>
        </p:grpSpPr>
        <p:sp>
          <p:nvSpPr>
            <p:cNvPr id="37" name="Полилиния 36"/>
            <p:cNvSpPr/>
            <p:nvPr/>
          </p:nvSpPr>
          <p:spPr>
            <a:xfrm flipH="1">
              <a:off x="3618689" y="130170"/>
              <a:ext cx="813106" cy="1515210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  <a:gd name="connsiteX0" fmla="*/ 0 w 313462"/>
                <a:gd name="connsiteY0" fmla="*/ 351753 h 1135525"/>
                <a:gd name="connsiteX1" fmla="*/ 0 w 313462"/>
                <a:gd name="connsiteY1" fmla="*/ 1135525 h 1135525"/>
                <a:gd name="connsiteX2" fmla="*/ 313462 w 313462"/>
                <a:gd name="connsiteY2" fmla="*/ 0 h 1135525"/>
                <a:gd name="connsiteX3" fmla="*/ 0 w 313462"/>
                <a:gd name="connsiteY3" fmla="*/ 351753 h 113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62" h="1135525">
                  <a:moveTo>
                    <a:pt x="0" y="351753"/>
                  </a:moveTo>
                  <a:lnTo>
                    <a:pt x="0" y="1135525"/>
                  </a:lnTo>
                  <a:lnTo>
                    <a:pt x="313462" y="0"/>
                  </a:lnTo>
                  <a:lnTo>
                    <a:pt x="0" y="35175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0" y="533075"/>
              <a:ext cx="4431795" cy="1132450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17440" name="Прямоугольник 38"/>
          <p:cNvSpPr>
            <a:spLocks noChangeArrowheads="1"/>
          </p:cNvSpPr>
          <p:nvPr/>
        </p:nvSpPr>
        <p:spPr bwMode="auto">
          <a:xfrm>
            <a:off x="8162925" y="1309688"/>
            <a:ext cx="37528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Число страховых случаев по временной нетрудоспособности, беременности и родам (ед.)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  <p:grpSp>
        <p:nvGrpSpPr>
          <p:cNvPr id="17441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17442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3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4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5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6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7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8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9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0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1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2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3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4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5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6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7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8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9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0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1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2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3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4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5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6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7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8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9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0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1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2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3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4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5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6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7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8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9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80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81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7482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83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84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85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86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87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88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89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90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91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92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93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94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95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7496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7497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98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99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00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01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02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03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04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05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06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07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08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09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0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2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3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4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5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6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7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8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9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20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21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22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23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24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25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7526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27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28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29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30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31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32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33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34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35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36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7537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38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39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40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41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42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43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44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45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7546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47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48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49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7550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1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2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3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4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5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6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7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8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9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0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1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2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3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4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5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6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7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8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9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7570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1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2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3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4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5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6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7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8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9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0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1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2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3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4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5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6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7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8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9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0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1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2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3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4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7595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6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7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8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9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0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1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2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3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4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5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6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7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7608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9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0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7611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7612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7613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7614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5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7616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7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8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9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20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21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22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23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24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25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26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27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28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29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" name="Прямоугольник 202"/>
          <p:cNvSpPr/>
          <p:nvPr/>
        </p:nvSpPr>
        <p:spPr>
          <a:xfrm>
            <a:off x="2824163" y="2314575"/>
            <a:ext cx="138112" cy="3662363"/>
          </a:xfrm>
          <a:prstGeom prst="rect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05" name="Прямоугольник 204"/>
          <p:cNvSpPr/>
          <p:nvPr/>
        </p:nvSpPr>
        <p:spPr>
          <a:xfrm>
            <a:off x="1135063" y="5761038"/>
            <a:ext cx="138112" cy="215900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8436" name="Прямоугольник 209"/>
          <p:cNvSpPr>
            <a:spLocks noChangeArrowheads="1"/>
          </p:cNvSpPr>
          <p:nvPr/>
        </p:nvSpPr>
        <p:spPr bwMode="auto">
          <a:xfrm>
            <a:off x="1905000" y="1330325"/>
            <a:ext cx="1958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000" b="1">
                <a:solidFill>
                  <a:srgbClr val="446A97"/>
                </a:solidFill>
                <a:latin typeface="PF Din Text Cond Pro Light"/>
              </a:rPr>
              <a:t>1 186</a:t>
            </a:r>
            <a:endParaRPr lang="en-US" altLang="ru-RU" sz="1600" b="1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211" name="Прямоугольник 210"/>
          <p:cNvSpPr/>
          <p:nvPr/>
        </p:nvSpPr>
        <p:spPr>
          <a:xfrm>
            <a:off x="215900" y="4522788"/>
            <a:ext cx="195897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73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grpSp>
        <p:nvGrpSpPr>
          <p:cNvPr id="18438" name="Группа 211"/>
          <p:cNvGrpSpPr>
            <a:grpSpLocks/>
          </p:cNvGrpSpPr>
          <p:nvPr/>
        </p:nvGrpSpPr>
        <p:grpSpPr bwMode="auto">
          <a:xfrm flipH="1" flipV="1">
            <a:off x="303213" y="428625"/>
            <a:ext cx="3536950" cy="1371600"/>
            <a:chOff x="0" y="-152660"/>
            <a:chExt cx="4431795" cy="2053969"/>
          </a:xfrm>
        </p:grpSpPr>
        <p:sp>
          <p:nvSpPr>
            <p:cNvPr id="213" name="Полилиния 212"/>
            <p:cNvSpPr/>
            <p:nvPr/>
          </p:nvSpPr>
          <p:spPr>
            <a:xfrm flipH="1">
              <a:off x="4028001" y="-152660"/>
              <a:ext cx="403794" cy="2025442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  <a:gd name="connsiteX0" fmla="*/ 0 w 313462"/>
                <a:gd name="connsiteY0" fmla="*/ 351753 h 1135525"/>
                <a:gd name="connsiteX1" fmla="*/ 0 w 313462"/>
                <a:gd name="connsiteY1" fmla="*/ 1135525 h 1135525"/>
                <a:gd name="connsiteX2" fmla="*/ 313462 w 313462"/>
                <a:gd name="connsiteY2" fmla="*/ 0 h 1135525"/>
                <a:gd name="connsiteX3" fmla="*/ 0 w 313462"/>
                <a:gd name="connsiteY3" fmla="*/ 351753 h 113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62" h="1135525">
                  <a:moveTo>
                    <a:pt x="0" y="351753"/>
                  </a:moveTo>
                  <a:lnTo>
                    <a:pt x="0" y="1135525"/>
                  </a:lnTo>
                  <a:lnTo>
                    <a:pt x="313462" y="0"/>
                  </a:lnTo>
                  <a:lnTo>
                    <a:pt x="0" y="35175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14" name="Скругленный прямоугольник 213"/>
            <p:cNvSpPr/>
            <p:nvPr/>
          </p:nvSpPr>
          <p:spPr>
            <a:xfrm>
              <a:off x="0" y="446414"/>
              <a:ext cx="4431795" cy="1454895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18439" name="Прямоугольник 214"/>
          <p:cNvSpPr>
            <a:spLocks noChangeArrowheads="1"/>
          </p:cNvSpPr>
          <p:nvPr/>
        </p:nvSpPr>
        <p:spPr bwMode="auto">
          <a:xfrm>
            <a:off x="457200" y="560388"/>
            <a:ext cx="3589338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Участие в освидетельствовании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пострадавших (кол-во шт.)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  <p:grpSp>
        <p:nvGrpSpPr>
          <p:cNvPr id="18440" name="Группа 217"/>
          <p:cNvGrpSpPr>
            <a:grpSpLocks/>
          </p:cNvGrpSpPr>
          <p:nvPr/>
        </p:nvGrpSpPr>
        <p:grpSpPr bwMode="auto">
          <a:xfrm flipH="1" flipV="1">
            <a:off x="8412163" y="1282700"/>
            <a:ext cx="3536950" cy="1816100"/>
            <a:chOff x="0" y="-656523"/>
            <a:chExt cx="4431795" cy="2718963"/>
          </a:xfrm>
        </p:grpSpPr>
        <p:sp>
          <p:nvSpPr>
            <p:cNvPr id="219" name="Полилиния 218"/>
            <p:cNvSpPr/>
            <p:nvPr/>
          </p:nvSpPr>
          <p:spPr>
            <a:xfrm flipH="1">
              <a:off x="3777370" y="-656523"/>
              <a:ext cx="654425" cy="2718963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  <a:gd name="connsiteX0" fmla="*/ 0 w 313462"/>
                <a:gd name="connsiteY0" fmla="*/ 351753 h 1135525"/>
                <a:gd name="connsiteX1" fmla="*/ 0 w 313462"/>
                <a:gd name="connsiteY1" fmla="*/ 1135525 h 1135525"/>
                <a:gd name="connsiteX2" fmla="*/ 313462 w 313462"/>
                <a:gd name="connsiteY2" fmla="*/ 0 h 1135525"/>
                <a:gd name="connsiteX3" fmla="*/ 0 w 313462"/>
                <a:gd name="connsiteY3" fmla="*/ 351753 h 113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62" h="1135525">
                  <a:moveTo>
                    <a:pt x="0" y="351753"/>
                  </a:moveTo>
                  <a:lnTo>
                    <a:pt x="0" y="1135525"/>
                  </a:lnTo>
                  <a:lnTo>
                    <a:pt x="313462" y="0"/>
                  </a:lnTo>
                  <a:lnTo>
                    <a:pt x="0" y="35175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220" name="Скругленный прямоугольник 219"/>
            <p:cNvSpPr/>
            <p:nvPr/>
          </p:nvSpPr>
          <p:spPr>
            <a:xfrm>
              <a:off x="0" y="182457"/>
              <a:ext cx="4431795" cy="1879983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18441" name="Прямоугольник 220"/>
          <p:cNvSpPr>
            <a:spLocks noChangeArrowheads="1"/>
          </p:cNvSpPr>
          <p:nvPr/>
        </p:nvSpPr>
        <p:spPr bwMode="auto">
          <a:xfrm>
            <a:off x="8545513" y="1557338"/>
            <a:ext cx="3587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Случаи оплаты реабилитации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после несчастного случая (шт.)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222" name="Прямоугольник 221"/>
          <p:cNvSpPr/>
          <p:nvPr/>
        </p:nvSpPr>
        <p:spPr>
          <a:xfrm>
            <a:off x="10918825" y="3775075"/>
            <a:ext cx="138113" cy="2201863"/>
          </a:xfrm>
          <a:prstGeom prst="rect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23" name="Прямоугольник 222"/>
          <p:cNvSpPr/>
          <p:nvPr/>
        </p:nvSpPr>
        <p:spPr>
          <a:xfrm>
            <a:off x="9229725" y="4240213"/>
            <a:ext cx="138113" cy="1736725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8444" name="Прямоугольник 227"/>
          <p:cNvSpPr>
            <a:spLocks noChangeArrowheads="1"/>
          </p:cNvSpPr>
          <p:nvPr/>
        </p:nvSpPr>
        <p:spPr bwMode="auto">
          <a:xfrm>
            <a:off x="9999663" y="2586038"/>
            <a:ext cx="1958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000" b="1">
                <a:solidFill>
                  <a:srgbClr val="446A97"/>
                </a:solidFill>
                <a:latin typeface="PF Din Text Cond Pro Light"/>
              </a:rPr>
              <a:t>825</a:t>
            </a:r>
            <a:endParaRPr lang="en-US" altLang="ru-RU" sz="1600" b="1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229" name="Прямоугольник 228"/>
          <p:cNvSpPr/>
          <p:nvPr/>
        </p:nvSpPr>
        <p:spPr>
          <a:xfrm>
            <a:off x="8310563" y="3048000"/>
            <a:ext cx="1958975" cy="7064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773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grpSp>
        <p:nvGrpSpPr>
          <p:cNvPr id="18446" name="Группа 27"/>
          <p:cNvGrpSpPr>
            <a:grpSpLocks/>
          </p:cNvGrpSpPr>
          <p:nvPr/>
        </p:nvGrpSpPr>
        <p:grpSpPr bwMode="auto">
          <a:xfrm>
            <a:off x="2581275" y="2006600"/>
            <a:ext cx="606425" cy="519113"/>
            <a:chOff x="1802712" y="887749"/>
            <a:chExt cx="2158108" cy="1849333"/>
          </a:xfrm>
        </p:grpSpPr>
        <p:sp>
          <p:nvSpPr>
            <p:cNvPr id="29" name="Шестиугольник 28"/>
            <p:cNvSpPr/>
            <p:nvPr/>
          </p:nvSpPr>
          <p:spPr>
            <a:xfrm rot="459022">
              <a:off x="1802712" y="887749"/>
              <a:ext cx="2146809" cy="1849333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30" name="Шестиугольник 29"/>
            <p:cNvSpPr/>
            <p:nvPr/>
          </p:nvSpPr>
          <p:spPr>
            <a:xfrm rot="1800000">
              <a:off x="1814011" y="887749"/>
              <a:ext cx="2146809" cy="1849333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31" name="Шестиугольник 30"/>
            <p:cNvSpPr/>
            <p:nvPr/>
          </p:nvSpPr>
          <p:spPr>
            <a:xfrm>
              <a:off x="1977848" y="1040448"/>
              <a:ext cx="1790889" cy="1543935"/>
            </a:xfrm>
            <a:prstGeom prst="hexagon">
              <a:avLst/>
            </a:prstGeom>
            <a:solidFill>
              <a:srgbClr val="446A97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32" name="Равнобедренный треугольник 11"/>
            <p:cNvSpPr/>
            <p:nvPr/>
          </p:nvSpPr>
          <p:spPr>
            <a:xfrm>
              <a:off x="2401559" y="1040448"/>
              <a:ext cx="1367178" cy="769141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8447" name="Группа 32"/>
          <p:cNvGrpSpPr>
            <a:grpSpLocks/>
          </p:cNvGrpSpPr>
          <p:nvPr/>
        </p:nvGrpSpPr>
        <p:grpSpPr bwMode="auto">
          <a:xfrm>
            <a:off x="900113" y="5286375"/>
            <a:ext cx="608012" cy="520700"/>
            <a:chOff x="1802712" y="887749"/>
            <a:chExt cx="2158108" cy="1849333"/>
          </a:xfrm>
        </p:grpSpPr>
        <p:sp>
          <p:nvSpPr>
            <p:cNvPr id="34" name="Шестиугольник 33"/>
            <p:cNvSpPr/>
            <p:nvPr/>
          </p:nvSpPr>
          <p:spPr>
            <a:xfrm rot="459022">
              <a:off x="1802712" y="887749"/>
              <a:ext cx="2146838" cy="1849333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35" name="Шестиугольник 34"/>
            <p:cNvSpPr/>
            <p:nvPr/>
          </p:nvSpPr>
          <p:spPr>
            <a:xfrm rot="1800000">
              <a:off x="1813982" y="887749"/>
              <a:ext cx="2146838" cy="1849333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36" name="Шестиугольник 35"/>
            <p:cNvSpPr/>
            <p:nvPr/>
          </p:nvSpPr>
          <p:spPr>
            <a:xfrm>
              <a:off x="1977388" y="1039982"/>
              <a:ext cx="1791851" cy="1544870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37" name="Равнобедренный треугольник 11"/>
            <p:cNvSpPr/>
            <p:nvPr/>
          </p:nvSpPr>
          <p:spPr>
            <a:xfrm>
              <a:off x="2405629" y="1039982"/>
              <a:ext cx="1363610" cy="772433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cxnSp>
        <p:nvCxnSpPr>
          <p:cNvPr id="3" name="Прямая соединительная линия 2"/>
          <p:cNvCxnSpPr>
            <a:stCxn id="34" idx="3"/>
            <a:endCxn id="30" idx="2"/>
          </p:cNvCxnSpPr>
          <p:nvPr/>
        </p:nvCxnSpPr>
        <p:spPr>
          <a:xfrm flipV="1">
            <a:off x="1406525" y="2405063"/>
            <a:ext cx="1201738" cy="290671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49" name="Группа 51"/>
          <p:cNvGrpSpPr>
            <a:grpSpLocks/>
          </p:cNvGrpSpPr>
          <p:nvPr/>
        </p:nvGrpSpPr>
        <p:grpSpPr bwMode="auto">
          <a:xfrm>
            <a:off x="10680700" y="3297238"/>
            <a:ext cx="606425" cy="520700"/>
            <a:chOff x="1802712" y="887749"/>
            <a:chExt cx="2158108" cy="1849333"/>
          </a:xfrm>
        </p:grpSpPr>
        <p:sp>
          <p:nvSpPr>
            <p:cNvPr id="53" name="Шестиугольник 52"/>
            <p:cNvSpPr/>
            <p:nvPr/>
          </p:nvSpPr>
          <p:spPr>
            <a:xfrm rot="459022">
              <a:off x="1802712" y="887749"/>
              <a:ext cx="2146809" cy="1849333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54" name="Шестиугольник 53"/>
            <p:cNvSpPr/>
            <p:nvPr/>
          </p:nvSpPr>
          <p:spPr>
            <a:xfrm rot="1800000">
              <a:off x="1814011" y="887749"/>
              <a:ext cx="2146809" cy="1849333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55" name="Шестиугольник 54"/>
            <p:cNvSpPr/>
            <p:nvPr/>
          </p:nvSpPr>
          <p:spPr>
            <a:xfrm>
              <a:off x="1977848" y="1039979"/>
              <a:ext cx="1790889" cy="1544870"/>
            </a:xfrm>
            <a:prstGeom prst="hexagon">
              <a:avLst/>
            </a:prstGeom>
            <a:solidFill>
              <a:srgbClr val="446A97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0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56" name="Равнобедренный треугольник 11"/>
            <p:cNvSpPr/>
            <p:nvPr/>
          </p:nvSpPr>
          <p:spPr>
            <a:xfrm>
              <a:off x="2401559" y="1039979"/>
              <a:ext cx="1367178" cy="772437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8450" name="Группа 56"/>
          <p:cNvGrpSpPr>
            <a:grpSpLocks/>
          </p:cNvGrpSpPr>
          <p:nvPr/>
        </p:nvGrpSpPr>
        <p:grpSpPr bwMode="auto">
          <a:xfrm>
            <a:off x="8999538" y="3763963"/>
            <a:ext cx="608012" cy="519112"/>
            <a:chOff x="1802712" y="887749"/>
            <a:chExt cx="2158108" cy="1849333"/>
          </a:xfrm>
        </p:grpSpPr>
        <p:sp>
          <p:nvSpPr>
            <p:cNvPr id="58" name="Шестиугольник 57"/>
            <p:cNvSpPr/>
            <p:nvPr/>
          </p:nvSpPr>
          <p:spPr>
            <a:xfrm rot="459022">
              <a:off x="1802712" y="887749"/>
              <a:ext cx="2146838" cy="1849333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59" name="Шестиугольник 58"/>
            <p:cNvSpPr/>
            <p:nvPr/>
          </p:nvSpPr>
          <p:spPr>
            <a:xfrm rot="1800000">
              <a:off x="1813982" y="887749"/>
              <a:ext cx="2146838" cy="1849333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60" name="Шестиугольник 59"/>
            <p:cNvSpPr/>
            <p:nvPr/>
          </p:nvSpPr>
          <p:spPr>
            <a:xfrm>
              <a:off x="1977388" y="1040445"/>
              <a:ext cx="1791851" cy="1543942"/>
            </a:xfrm>
            <a:prstGeom prst="hexagon">
              <a:avLst/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61" name="Равнобедренный треугольник 11"/>
            <p:cNvSpPr/>
            <p:nvPr/>
          </p:nvSpPr>
          <p:spPr>
            <a:xfrm>
              <a:off x="2405629" y="1040445"/>
              <a:ext cx="1363610" cy="769142"/>
            </a:xfrm>
            <a:custGeom>
              <a:avLst/>
              <a:gdLst>
                <a:gd name="connsiteX0" fmla="*/ 0 w 1219200"/>
                <a:gd name="connsiteY0" fmla="*/ 684267 h 684267"/>
                <a:gd name="connsiteX1" fmla="*/ 876300 w 1219200"/>
                <a:gd name="connsiteY1" fmla="*/ 0 h 684267"/>
                <a:gd name="connsiteX2" fmla="*/ 1219200 w 1219200"/>
                <a:gd name="connsiteY2" fmla="*/ 684267 h 684267"/>
                <a:gd name="connsiteX3" fmla="*/ 0 w 1219200"/>
                <a:gd name="connsiteY3" fmla="*/ 684267 h 684267"/>
                <a:gd name="connsiteX0" fmla="*/ 0 w 1211580"/>
                <a:gd name="connsiteY0" fmla="*/ 6087 h 684267"/>
                <a:gd name="connsiteX1" fmla="*/ 868680 w 1211580"/>
                <a:gd name="connsiteY1" fmla="*/ 0 h 684267"/>
                <a:gd name="connsiteX2" fmla="*/ 1211580 w 1211580"/>
                <a:gd name="connsiteY2" fmla="*/ 684267 h 684267"/>
                <a:gd name="connsiteX3" fmla="*/ 0 w 1211580"/>
                <a:gd name="connsiteY3" fmla="*/ 6087 h 68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580" h="684267">
                  <a:moveTo>
                    <a:pt x="0" y="6087"/>
                  </a:moveTo>
                  <a:lnTo>
                    <a:pt x="868680" y="0"/>
                  </a:lnTo>
                  <a:lnTo>
                    <a:pt x="1211580" y="684267"/>
                  </a:lnTo>
                  <a:lnTo>
                    <a:pt x="0" y="608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cxnSp>
        <p:nvCxnSpPr>
          <p:cNvPr id="62" name="Прямая соединительная линия 61"/>
          <p:cNvCxnSpPr>
            <a:stCxn id="59" idx="3"/>
            <a:endCxn id="55" idx="2"/>
          </p:cNvCxnSpPr>
          <p:nvPr/>
        </p:nvCxnSpPr>
        <p:spPr>
          <a:xfrm flipV="1">
            <a:off x="9583738" y="3557588"/>
            <a:ext cx="1146175" cy="32702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52" name="Прямоугольник 49"/>
          <p:cNvSpPr>
            <a:spLocks noChangeArrowheads="1"/>
          </p:cNvSpPr>
          <p:nvPr/>
        </p:nvSpPr>
        <p:spPr bwMode="auto">
          <a:xfrm>
            <a:off x="1922463" y="6078538"/>
            <a:ext cx="1958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>
                <a:solidFill>
                  <a:srgbClr val="446A97"/>
                </a:solidFill>
                <a:latin typeface="PF Din Text Cond Pro Light"/>
              </a:rPr>
              <a:t>2014</a:t>
            </a:r>
            <a:endParaRPr lang="en-US" altLang="ru-RU" sz="16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33363" y="6078538"/>
            <a:ext cx="19589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2010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18454" name="Прямоугольник 62"/>
          <p:cNvSpPr>
            <a:spLocks noChangeArrowheads="1"/>
          </p:cNvSpPr>
          <p:nvPr/>
        </p:nvSpPr>
        <p:spPr bwMode="auto">
          <a:xfrm>
            <a:off x="9990138" y="6078538"/>
            <a:ext cx="1958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>
                <a:solidFill>
                  <a:srgbClr val="446A97"/>
                </a:solidFill>
                <a:latin typeface="PF Din Text Cond Pro Light"/>
              </a:rPr>
              <a:t>2014</a:t>
            </a:r>
            <a:endParaRPr lang="en-US" altLang="ru-RU" sz="16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8301038" y="6078538"/>
            <a:ext cx="19589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2010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grpSp>
        <p:nvGrpSpPr>
          <p:cNvPr id="18456" name="Группа 64"/>
          <p:cNvGrpSpPr>
            <a:grpSpLocks/>
          </p:cNvGrpSpPr>
          <p:nvPr/>
        </p:nvGrpSpPr>
        <p:grpSpPr bwMode="auto">
          <a:xfrm flipH="1" flipV="1">
            <a:off x="4445000" y="2314575"/>
            <a:ext cx="3536950" cy="1333500"/>
            <a:chOff x="0" y="-122927"/>
            <a:chExt cx="4431795" cy="1992534"/>
          </a:xfrm>
        </p:grpSpPr>
        <p:sp>
          <p:nvSpPr>
            <p:cNvPr id="66" name="Полилиния 65"/>
            <p:cNvSpPr/>
            <p:nvPr/>
          </p:nvSpPr>
          <p:spPr>
            <a:xfrm flipH="1">
              <a:off x="4028000" y="-122927"/>
              <a:ext cx="403795" cy="1992534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  <a:gd name="connsiteX0" fmla="*/ 0 w 313462"/>
                <a:gd name="connsiteY0" fmla="*/ 351753 h 1135525"/>
                <a:gd name="connsiteX1" fmla="*/ 0 w 313462"/>
                <a:gd name="connsiteY1" fmla="*/ 1135525 h 1135525"/>
                <a:gd name="connsiteX2" fmla="*/ 313462 w 313462"/>
                <a:gd name="connsiteY2" fmla="*/ 0 h 1135525"/>
                <a:gd name="connsiteX3" fmla="*/ 0 w 313462"/>
                <a:gd name="connsiteY3" fmla="*/ 351753 h 113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62" h="1135525">
                  <a:moveTo>
                    <a:pt x="0" y="351753"/>
                  </a:moveTo>
                  <a:lnTo>
                    <a:pt x="0" y="1135525"/>
                  </a:lnTo>
                  <a:lnTo>
                    <a:pt x="313462" y="0"/>
                  </a:lnTo>
                  <a:lnTo>
                    <a:pt x="0" y="35175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0" y="458228"/>
              <a:ext cx="4431795" cy="1411379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18457" name="Прямоугольник 67"/>
          <p:cNvSpPr>
            <a:spLocks noChangeArrowheads="1"/>
          </p:cNvSpPr>
          <p:nvPr/>
        </p:nvSpPr>
        <p:spPr bwMode="auto">
          <a:xfrm>
            <a:off x="4598988" y="2425700"/>
            <a:ext cx="35893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Число пособий в связи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с несчастными случаями (ед.)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18458" name="Прямоугольник 68"/>
          <p:cNvSpPr>
            <a:spLocks noChangeArrowheads="1"/>
          </p:cNvSpPr>
          <p:nvPr/>
        </p:nvSpPr>
        <p:spPr bwMode="auto">
          <a:xfrm>
            <a:off x="4054475" y="4029075"/>
            <a:ext cx="19573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altLang="ru-RU" sz="2400">
                <a:solidFill>
                  <a:srgbClr val="446A97"/>
                </a:solidFill>
                <a:latin typeface="PF Din Text Cond Pro Light"/>
              </a:rPr>
              <a:t>2014</a:t>
            </a:r>
            <a:endParaRPr lang="en-US" altLang="ru-RU" sz="16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054475" y="3506788"/>
            <a:ext cx="1957388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2010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18460" name="Прямоугольник 70"/>
          <p:cNvSpPr>
            <a:spLocks noChangeArrowheads="1"/>
          </p:cNvSpPr>
          <p:nvPr/>
        </p:nvSpPr>
        <p:spPr bwMode="auto">
          <a:xfrm>
            <a:off x="3748088" y="4941888"/>
            <a:ext cx="19573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altLang="ru-RU" sz="4000" b="1">
                <a:solidFill>
                  <a:srgbClr val="446A97"/>
                </a:solidFill>
                <a:latin typeface="PF Din Text Cond Pro Light"/>
              </a:rPr>
              <a:t>2 482</a:t>
            </a:r>
            <a:endParaRPr lang="en-US" altLang="ru-RU" sz="1600" b="1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3000375" y="5407025"/>
            <a:ext cx="195738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PF Din Text Cond Pro Light" panose="02000000000000000000" pitchFamily="2" charset="0"/>
                <a:cs typeface="+mn-cs"/>
              </a:rPr>
              <a:t>2 845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PF Din Text Cond Pro Light" panose="02000000000000000000" pitchFamily="2" charset="0"/>
              <a:cs typeface="+mn-cs"/>
            </a:endParaRPr>
          </a:p>
        </p:txBody>
      </p:sp>
      <p:sp>
        <p:nvSpPr>
          <p:cNvPr id="73" name="Арка 72"/>
          <p:cNvSpPr/>
          <p:nvPr/>
        </p:nvSpPr>
        <p:spPr>
          <a:xfrm rot="5400000">
            <a:off x="4594225" y="3625850"/>
            <a:ext cx="2835275" cy="2835275"/>
          </a:xfrm>
          <a:prstGeom prst="blockArc">
            <a:avLst>
              <a:gd name="adj1" fmla="val 10800000"/>
              <a:gd name="adj2" fmla="val 2980498"/>
              <a:gd name="adj3" fmla="val 13741"/>
            </a:avLst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74" name="Арка 73"/>
          <p:cNvSpPr/>
          <p:nvPr/>
        </p:nvSpPr>
        <p:spPr>
          <a:xfrm rot="5400000">
            <a:off x="5056188" y="4087813"/>
            <a:ext cx="1911350" cy="1911350"/>
          </a:xfrm>
          <a:prstGeom prst="blockArc">
            <a:avLst>
              <a:gd name="adj1" fmla="val 10800000"/>
              <a:gd name="adj2" fmla="val 1551947"/>
              <a:gd name="adj3" fmla="val 21134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pic>
        <p:nvPicPr>
          <p:cNvPr id="18464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65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18466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7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8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9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0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1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2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3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4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5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6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7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8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9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0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1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2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3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4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5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6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7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8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9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0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1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2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3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4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5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6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7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8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9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0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1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2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3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4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5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8506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7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8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9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0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1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2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3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4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5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6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7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8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19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8520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8521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2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3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4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5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6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7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8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29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30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31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32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33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34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35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36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37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38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39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40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41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42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43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44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45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46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47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48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49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8550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51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52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53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54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55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56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57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58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59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60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8561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62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63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64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65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66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67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68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69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8570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71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72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73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8574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75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76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77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78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79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80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81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82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83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84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85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86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87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88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89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90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91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92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93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8594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95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96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97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98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99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00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01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02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03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04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05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06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07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08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09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10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11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12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13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14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15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16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17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18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8619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20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21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22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23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24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25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26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27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28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29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30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31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8632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33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34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8635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8636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8637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8638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39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18640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1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2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3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4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5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6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7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8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49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50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51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52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53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-3177" y="3570"/>
            <a:ext cx="12185652" cy="6854430"/>
          </a:xfrm>
          <a:prstGeom prst="rect">
            <a:avLst/>
          </a:prstGeom>
          <a:noFill/>
          <a:extLst>
            <a:ext uri="{909E8E84-426E-40DD-AFC4-6F175D3DCCD1}"/>
          </a:extLst>
        </p:spPr>
      </p:pic>
      <p:sp>
        <p:nvSpPr>
          <p:cNvPr id="4" name="Прямоугольный треугольник 3"/>
          <p:cNvSpPr/>
          <p:nvPr/>
        </p:nvSpPr>
        <p:spPr>
          <a:xfrm rot="10800000">
            <a:off x="4419600" y="1588"/>
            <a:ext cx="7772400" cy="4373562"/>
          </a:xfrm>
          <a:prstGeom prst="rtTriangl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9459" name="Группа 4"/>
          <p:cNvGrpSpPr>
            <a:grpSpLocks/>
          </p:cNvGrpSpPr>
          <p:nvPr/>
        </p:nvGrpSpPr>
        <p:grpSpPr bwMode="auto">
          <a:xfrm>
            <a:off x="1219200" y="2921000"/>
            <a:ext cx="7218363" cy="2489200"/>
            <a:chOff x="-877669" y="1973136"/>
            <a:chExt cx="4431795" cy="1685777"/>
          </a:xfrm>
        </p:grpSpPr>
        <p:sp>
          <p:nvSpPr>
            <p:cNvPr id="6" name="Полилиния 5"/>
            <p:cNvSpPr/>
            <p:nvPr/>
          </p:nvSpPr>
          <p:spPr>
            <a:xfrm flipH="1">
              <a:off x="2058992" y="1973136"/>
              <a:ext cx="1495134" cy="1665350"/>
            </a:xfrm>
            <a:custGeom>
              <a:avLst/>
              <a:gdLst>
                <a:gd name="connsiteX0" fmla="*/ 0 w 3033486"/>
                <a:gd name="connsiteY0" fmla="*/ 0 h 2365829"/>
                <a:gd name="connsiteX1" fmla="*/ 0 w 3033486"/>
                <a:gd name="connsiteY1" fmla="*/ 783772 h 2365829"/>
                <a:gd name="connsiteX2" fmla="*/ 3033486 w 3033486"/>
                <a:gd name="connsiteY2" fmla="*/ 2365829 h 2365829"/>
                <a:gd name="connsiteX3" fmla="*/ 0 w 3033486"/>
                <a:gd name="connsiteY3" fmla="*/ 0 h 2365829"/>
                <a:gd name="connsiteX0" fmla="*/ 0 w 2918580"/>
                <a:gd name="connsiteY0" fmla="*/ 0 h 1872344"/>
                <a:gd name="connsiteX1" fmla="*/ 0 w 2918580"/>
                <a:gd name="connsiteY1" fmla="*/ 783772 h 1872344"/>
                <a:gd name="connsiteX2" fmla="*/ 2918580 w 2918580"/>
                <a:gd name="connsiteY2" fmla="*/ 1872344 h 1872344"/>
                <a:gd name="connsiteX3" fmla="*/ 0 w 2918580"/>
                <a:gd name="connsiteY3" fmla="*/ 0 h 1872344"/>
                <a:gd name="connsiteX0" fmla="*/ 0 w 1262089"/>
                <a:gd name="connsiteY0" fmla="*/ 0 h 1143539"/>
                <a:gd name="connsiteX1" fmla="*/ 0 w 1262089"/>
                <a:gd name="connsiteY1" fmla="*/ 783772 h 1143539"/>
                <a:gd name="connsiteX2" fmla="*/ 1262089 w 1262089"/>
                <a:gd name="connsiteY2" fmla="*/ 1143539 h 1143539"/>
                <a:gd name="connsiteX3" fmla="*/ 0 w 1262089"/>
                <a:gd name="connsiteY3" fmla="*/ 0 h 1143539"/>
                <a:gd name="connsiteX0" fmla="*/ 0 w 1126865"/>
                <a:gd name="connsiteY0" fmla="*/ 270561 h 1054333"/>
                <a:gd name="connsiteX1" fmla="*/ 0 w 1126865"/>
                <a:gd name="connsiteY1" fmla="*/ 1054333 h 1054333"/>
                <a:gd name="connsiteX2" fmla="*/ 1126865 w 1126865"/>
                <a:gd name="connsiteY2" fmla="*/ 0 h 1054333"/>
                <a:gd name="connsiteX3" fmla="*/ 0 w 1126865"/>
                <a:gd name="connsiteY3" fmla="*/ 270561 h 1054333"/>
                <a:gd name="connsiteX0" fmla="*/ 0 w 1160598"/>
                <a:gd name="connsiteY0" fmla="*/ 464486 h 1248258"/>
                <a:gd name="connsiteX1" fmla="*/ 0 w 1160598"/>
                <a:gd name="connsiteY1" fmla="*/ 1248258 h 1248258"/>
                <a:gd name="connsiteX2" fmla="*/ 1160598 w 1160598"/>
                <a:gd name="connsiteY2" fmla="*/ 0 h 1248258"/>
                <a:gd name="connsiteX3" fmla="*/ 0 w 1160598"/>
                <a:gd name="connsiteY3" fmla="*/ 464486 h 124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0598" h="1248258">
                  <a:moveTo>
                    <a:pt x="0" y="464486"/>
                  </a:moveTo>
                  <a:lnTo>
                    <a:pt x="0" y="1248258"/>
                  </a:lnTo>
                  <a:lnTo>
                    <a:pt x="1160598" y="0"/>
                  </a:lnTo>
                  <a:lnTo>
                    <a:pt x="0" y="464486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-877669" y="2606378"/>
              <a:ext cx="4431795" cy="1052535"/>
            </a:xfrm>
            <a:prstGeom prst="roundRect">
              <a:avLst>
                <a:gd name="adj" fmla="val 0"/>
              </a:avLst>
            </a:pr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 dirty="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19460" name="Прямоугольник 7"/>
          <p:cNvSpPr>
            <a:spLocks noChangeArrowheads="1"/>
          </p:cNvSpPr>
          <p:nvPr/>
        </p:nvSpPr>
        <p:spPr bwMode="auto">
          <a:xfrm>
            <a:off x="1360488" y="4032250"/>
            <a:ext cx="7008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3600">
                <a:solidFill>
                  <a:schemeClr val="bg1"/>
                </a:solidFill>
                <a:latin typeface="PF Din Text Cond Pro Light"/>
              </a:rPr>
              <a:t>ЗАДАЧИ ЭЛЕКТРОННОГО ЛИСТКА НЕТРУДОСПОСОБНОСТИ</a:t>
            </a:r>
            <a:endParaRPr lang="en-US" altLang="ru-RU" sz="24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19461" name="Прямоугольник 8"/>
          <p:cNvSpPr>
            <a:spLocks noChangeArrowheads="1"/>
          </p:cNvSpPr>
          <p:nvPr/>
        </p:nvSpPr>
        <p:spPr bwMode="auto">
          <a:xfrm>
            <a:off x="1219200" y="-247650"/>
            <a:ext cx="4735513" cy="377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altLang="ru-RU" sz="23900">
                <a:solidFill>
                  <a:srgbClr val="446A97"/>
                </a:solidFill>
                <a:latin typeface="PF Din Text Cond Pro Light"/>
              </a:rPr>
              <a:t>2</a:t>
            </a:r>
            <a:endParaRPr lang="en-US" altLang="ru-RU" sz="13800">
              <a:solidFill>
                <a:srgbClr val="446A97"/>
              </a:solidFill>
              <a:latin typeface="PF Din Text Cond Pr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Прямоугольник 3"/>
          <p:cNvSpPr>
            <a:spLocks noChangeArrowheads="1"/>
          </p:cNvSpPr>
          <p:nvPr/>
        </p:nvSpPr>
        <p:spPr bwMode="auto">
          <a:xfrm>
            <a:off x="5056188" y="1235075"/>
            <a:ext cx="4668837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ru-RU" sz="8800">
                <a:solidFill>
                  <a:srgbClr val="446A97"/>
                </a:solidFill>
                <a:latin typeface="PF Din Text Cond Pro Light"/>
              </a:rPr>
              <a:t>ЗАДАЧИ</a:t>
            </a:r>
            <a:endParaRPr lang="en-US" altLang="ru-RU" sz="6600">
              <a:solidFill>
                <a:srgbClr val="446A97"/>
              </a:solidFill>
              <a:latin typeface="PF Din Text Cond Pro Light"/>
            </a:endParaRPr>
          </a:p>
        </p:txBody>
      </p:sp>
      <p:grpSp>
        <p:nvGrpSpPr>
          <p:cNvPr id="20483" name="Group 11"/>
          <p:cNvGrpSpPr>
            <a:grpSpLocks noChangeAspect="1"/>
          </p:cNvGrpSpPr>
          <p:nvPr/>
        </p:nvGrpSpPr>
        <p:grpSpPr bwMode="auto">
          <a:xfrm>
            <a:off x="3224213" y="1127125"/>
            <a:ext cx="1414462" cy="1482725"/>
            <a:chOff x="4625" y="1692"/>
            <a:chExt cx="891" cy="934"/>
          </a:xfrm>
        </p:grpSpPr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770" y="1692"/>
              <a:ext cx="746" cy="767"/>
            </a:xfrm>
            <a:custGeom>
              <a:avLst/>
              <a:gdLst>
                <a:gd name="T0" fmla="*/ 313 w 313"/>
                <a:gd name="T1" fmla="*/ 0 h 322"/>
                <a:gd name="T2" fmla="*/ 106 w 313"/>
                <a:gd name="T3" fmla="*/ 251 h 322"/>
                <a:gd name="T4" fmla="*/ 49 w 313"/>
                <a:gd name="T5" fmla="*/ 159 h 322"/>
                <a:gd name="T6" fmla="*/ 0 w 313"/>
                <a:gd name="T7" fmla="*/ 189 h 322"/>
                <a:gd name="T8" fmla="*/ 87 w 313"/>
                <a:gd name="T9" fmla="*/ 322 h 322"/>
                <a:gd name="T10" fmla="*/ 125 w 313"/>
                <a:gd name="T11" fmla="*/ 322 h 322"/>
                <a:gd name="T12" fmla="*/ 313 w 313"/>
                <a:gd name="T13" fmla="*/ 89 h 322"/>
                <a:gd name="T14" fmla="*/ 313 w 313"/>
                <a:gd name="T1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22">
                  <a:moveTo>
                    <a:pt x="313" y="0"/>
                  </a:moveTo>
                  <a:cubicBezTo>
                    <a:pt x="268" y="17"/>
                    <a:pt x="106" y="251"/>
                    <a:pt x="106" y="251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7" y="322"/>
                    <a:pt x="87" y="322"/>
                    <a:pt x="87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257" y="135"/>
                    <a:pt x="313" y="89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4625" y="1833"/>
              <a:ext cx="793" cy="793"/>
            </a:xfrm>
            <a:custGeom>
              <a:avLst/>
              <a:gdLst>
                <a:gd name="T0" fmla="*/ 22 w 333"/>
                <a:gd name="T1" fmla="*/ 271 h 333"/>
                <a:gd name="T2" fmla="*/ 62 w 333"/>
                <a:gd name="T3" fmla="*/ 310 h 333"/>
                <a:gd name="T4" fmla="*/ 271 w 333"/>
                <a:gd name="T5" fmla="*/ 310 h 333"/>
                <a:gd name="T6" fmla="*/ 310 w 333"/>
                <a:gd name="T7" fmla="*/ 271 h 333"/>
                <a:gd name="T8" fmla="*/ 310 w 333"/>
                <a:gd name="T9" fmla="*/ 145 h 333"/>
                <a:gd name="T10" fmla="*/ 333 w 333"/>
                <a:gd name="T11" fmla="*/ 145 h 333"/>
                <a:gd name="T12" fmla="*/ 333 w 333"/>
                <a:gd name="T13" fmla="*/ 271 h 333"/>
                <a:gd name="T14" fmla="*/ 272 w 333"/>
                <a:gd name="T15" fmla="*/ 333 h 333"/>
                <a:gd name="T16" fmla="*/ 59 w 333"/>
                <a:gd name="T17" fmla="*/ 333 h 333"/>
                <a:gd name="T18" fmla="*/ 0 w 333"/>
                <a:gd name="T19" fmla="*/ 274 h 333"/>
                <a:gd name="T20" fmla="*/ 0 w 333"/>
                <a:gd name="T21" fmla="*/ 62 h 333"/>
                <a:gd name="T22" fmla="*/ 62 w 333"/>
                <a:gd name="T23" fmla="*/ 0 h 333"/>
                <a:gd name="T24" fmla="*/ 257 w 333"/>
                <a:gd name="T25" fmla="*/ 0 h 333"/>
                <a:gd name="T26" fmla="*/ 257 w 333"/>
                <a:gd name="T27" fmla="*/ 23 h 333"/>
                <a:gd name="T28" fmla="*/ 62 w 333"/>
                <a:gd name="T29" fmla="*/ 23 h 333"/>
                <a:gd name="T30" fmla="*/ 23 w 333"/>
                <a:gd name="T31" fmla="*/ 62 h 333"/>
                <a:gd name="T32" fmla="*/ 22 w 333"/>
                <a:gd name="T33" fmla="*/ 27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3" h="333">
                  <a:moveTo>
                    <a:pt x="22" y="271"/>
                  </a:moveTo>
                  <a:cubicBezTo>
                    <a:pt x="22" y="292"/>
                    <a:pt x="40" y="310"/>
                    <a:pt x="62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93" y="310"/>
                    <a:pt x="310" y="293"/>
                    <a:pt x="310" y="271"/>
                  </a:cubicBezTo>
                  <a:cubicBezTo>
                    <a:pt x="310" y="145"/>
                    <a:pt x="310" y="145"/>
                    <a:pt x="310" y="145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3" y="271"/>
                    <a:pt x="333" y="271"/>
                    <a:pt x="333" y="271"/>
                  </a:cubicBezTo>
                  <a:cubicBezTo>
                    <a:pt x="333" y="305"/>
                    <a:pt x="306" y="333"/>
                    <a:pt x="272" y="333"/>
                  </a:cubicBezTo>
                  <a:cubicBezTo>
                    <a:pt x="59" y="333"/>
                    <a:pt x="59" y="333"/>
                    <a:pt x="59" y="333"/>
                  </a:cubicBezTo>
                  <a:cubicBezTo>
                    <a:pt x="27" y="333"/>
                    <a:pt x="0" y="306"/>
                    <a:pt x="0" y="27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3"/>
                    <a:pt x="257" y="23"/>
                    <a:pt x="257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40" y="23"/>
                    <a:pt x="23" y="40"/>
                    <a:pt x="23" y="62"/>
                  </a:cubicBezTo>
                  <a:lnTo>
                    <a:pt x="22" y="271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18" name="Овал 17"/>
          <p:cNvSpPr/>
          <p:nvPr/>
        </p:nvSpPr>
        <p:spPr>
          <a:xfrm>
            <a:off x="365125" y="3486150"/>
            <a:ext cx="2878138" cy="2878138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0485" name="Прямоугольник 18"/>
          <p:cNvSpPr>
            <a:spLocks noChangeArrowheads="1"/>
          </p:cNvSpPr>
          <p:nvPr/>
        </p:nvSpPr>
        <p:spPr bwMode="auto">
          <a:xfrm>
            <a:off x="365125" y="4418013"/>
            <a:ext cx="2878138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Переход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на электронный документооборот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20" name="Хорда 19"/>
          <p:cNvSpPr/>
          <p:nvPr/>
        </p:nvSpPr>
        <p:spPr>
          <a:xfrm>
            <a:off x="363538" y="3486150"/>
            <a:ext cx="2879725" cy="2879725"/>
          </a:xfrm>
          <a:prstGeom prst="chord">
            <a:avLst>
              <a:gd name="adj1" fmla="val 12478394"/>
              <a:gd name="adj2" fmla="val 17659831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pic>
        <p:nvPicPr>
          <p:cNvPr id="20487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8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20489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0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1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2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3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4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5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6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7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8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9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0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1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2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3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4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5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6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7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8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9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0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1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2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3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4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5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6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7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8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9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0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1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2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3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4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5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6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7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8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0529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0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1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2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3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4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5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6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7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8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9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0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1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2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0543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0544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5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6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7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8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9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0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1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2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3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4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5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6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7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8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9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0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1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2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3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4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5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6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7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8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9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0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1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2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0573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4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5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6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7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8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9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0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1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2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3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0584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5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6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7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8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9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0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1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2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0593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4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5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6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0597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8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9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0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1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2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3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4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5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6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7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8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9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0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1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2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3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4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5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6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0617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8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9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0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1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2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3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4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5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6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7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8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9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0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1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2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3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4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5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6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7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8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9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0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1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0642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3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4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5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6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7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8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9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0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1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2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3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4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0655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6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7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0658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0659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0660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0661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2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0663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4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5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6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7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8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9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0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1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2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3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4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5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6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Прямоугольник 3"/>
          <p:cNvSpPr>
            <a:spLocks noChangeArrowheads="1"/>
          </p:cNvSpPr>
          <p:nvPr/>
        </p:nvSpPr>
        <p:spPr bwMode="auto">
          <a:xfrm>
            <a:off x="5056188" y="1235075"/>
            <a:ext cx="4678362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ru-RU" sz="8800">
                <a:solidFill>
                  <a:srgbClr val="446A97"/>
                </a:solidFill>
                <a:latin typeface="PF Din Text Cond Pro Light"/>
              </a:rPr>
              <a:t>ЗАДАЧИ</a:t>
            </a:r>
            <a:endParaRPr lang="en-US" altLang="ru-RU" sz="66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640263" y="3486150"/>
            <a:ext cx="2878137" cy="2878138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1508" name="Прямоугольник 9"/>
          <p:cNvSpPr>
            <a:spLocks noChangeArrowheads="1"/>
          </p:cNvSpPr>
          <p:nvPr/>
        </p:nvSpPr>
        <p:spPr bwMode="auto">
          <a:xfrm>
            <a:off x="4640263" y="4418013"/>
            <a:ext cx="2878137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Создание единого информационного пространства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13" name="Хорда 12"/>
          <p:cNvSpPr/>
          <p:nvPr/>
        </p:nvSpPr>
        <p:spPr>
          <a:xfrm>
            <a:off x="4638675" y="3486150"/>
            <a:ext cx="2879725" cy="2879725"/>
          </a:xfrm>
          <a:prstGeom prst="chord">
            <a:avLst>
              <a:gd name="adj1" fmla="val 12478394"/>
              <a:gd name="adj2" fmla="val 17659831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grpSp>
        <p:nvGrpSpPr>
          <p:cNvPr id="21510" name="Group 11"/>
          <p:cNvGrpSpPr>
            <a:grpSpLocks noChangeAspect="1"/>
          </p:cNvGrpSpPr>
          <p:nvPr/>
        </p:nvGrpSpPr>
        <p:grpSpPr bwMode="auto">
          <a:xfrm>
            <a:off x="3224213" y="1127125"/>
            <a:ext cx="1414462" cy="1482725"/>
            <a:chOff x="4625" y="1692"/>
            <a:chExt cx="891" cy="934"/>
          </a:xfrm>
        </p:grpSpPr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770" y="1692"/>
              <a:ext cx="746" cy="767"/>
            </a:xfrm>
            <a:custGeom>
              <a:avLst/>
              <a:gdLst>
                <a:gd name="T0" fmla="*/ 313 w 313"/>
                <a:gd name="T1" fmla="*/ 0 h 322"/>
                <a:gd name="T2" fmla="*/ 106 w 313"/>
                <a:gd name="T3" fmla="*/ 251 h 322"/>
                <a:gd name="T4" fmla="*/ 49 w 313"/>
                <a:gd name="T5" fmla="*/ 159 h 322"/>
                <a:gd name="T6" fmla="*/ 0 w 313"/>
                <a:gd name="T7" fmla="*/ 189 h 322"/>
                <a:gd name="T8" fmla="*/ 87 w 313"/>
                <a:gd name="T9" fmla="*/ 322 h 322"/>
                <a:gd name="T10" fmla="*/ 125 w 313"/>
                <a:gd name="T11" fmla="*/ 322 h 322"/>
                <a:gd name="T12" fmla="*/ 313 w 313"/>
                <a:gd name="T13" fmla="*/ 89 h 322"/>
                <a:gd name="T14" fmla="*/ 313 w 313"/>
                <a:gd name="T1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22">
                  <a:moveTo>
                    <a:pt x="313" y="0"/>
                  </a:moveTo>
                  <a:cubicBezTo>
                    <a:pt x="268" y="17"/>
                    <a:pt x="106" y="251"/>
                    <a:pt x="106" y="251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7" y="322"/>
                    <a:pt x="87" y="322"/>
                    <a:pt x="87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257" y="135"/>
                    <a:pt x="313" y="89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4625" y="1833"/>
              <a:ext cx="793" cy="793"/>
            </a:xfrm>
            <a:custGeom>
              <a:avLst/>
              <a:gdLst>
                <a:gd name="T0" fmla="*/ 22 w 333"/>
                <a:gd name="T1" fmla="*/ 271 h 333"/>
                <a:gd name="T2" fmla="*/ 62 w 333"/>
                <a:gd name="T3" fmla="*/ 310 h 333"/>
                <a:gd name="T4" fmla="*/ 271 w 333"/>
                <a:gd name="T5" fmla="*/ 310 h 333"/>
                <a:gd name="T6" fmla="*/ 310 w 333"/>
                <a:gd name="T7" fmla="*/ 271 h 333"/>
                <a:gd name="T8" fmla="*/ 310 w 333"/>
                <a:gd name="T9" fmla="*/ 145 h 333"/>
                <a:gd name="T10" fmla="*/ 333 w 333"/>
                <a:gd name="T11" fmla="*/ 145 h 333"/>
                <a:gd name="T12" fmla="*/ 333 w 333"/>
                <a:gd name="T13" fmla="*/ 271 h 333"/>
                <a:gd name="T14" fmla="*/ 272 w 333"/>
                <a:gd name="T15" fmla="*/ 333 h 333"/>
                <a:gd name="T16" fmla="*/ 59 w 333"/>
                <a:gd name="T17" fmla="*/ 333 h 333"/>
                <a:gd name="T18" fmla="*/ 0 w 333"/>
                <a:gd name="T19" fmla="*/ 274 h 333"/>
                <a:gd name="T20" fmla="*/ 0 w 333"/>
                <a:gd name="T21" fmla="*/ 62 h 333"/>
                <a:gd name="T22" fmla="*/ 62 w 333"/>
                <a:gd name="T23" fmla="*/ 0 h 333"/>
                <a:gd name="T24" fmla="*/ 257 w 333"/>
                <a:gd name="T25" fmla="*/ 0 h 333"/>
                <a:gd name="T26" fmla="*/ 257 w 333"/>
                <a:gd name="T27" fmla="*/ 23 h 333"/>
                <a:gd name="T28" fmla="*/ 62 w 333"/>
                <a:gd name="T29" fmla="*/ 23 h 333"/>
                <a:gd name="T30" fmla="*/ 23 w 333"/>
                <a:gd name="T31" fmla="*/ 62 h 333"/>
                <a:gd name="T32" fmla="*/ 22 w 333"/>
                <a:gd name="T33" fmla="*/ 27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3" h="333">
                  <a:moveTo>
                    <a:pt x="22" y="271"/>
                  </a:moveTo>
                  <a:cubicBezTo>
                    <a:pt x="22" y="292"/>
                    <a:pt x="40" y="310"/>
                    <a:pt x="62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93" y="310"/>
                    <a:pt x="310" y="293"/>
                    <a:pt x="310" y="271"/>
                  </a:cubicBezTo>
                  <a:cubicBezTo>
                    <a:pt x="310" y="145"/>
                    <a:pt x="310" y="145"/>
                    <a:pt x="310" y="145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3" y="271"/>
                    <a:pt x="333" y="271"/>
                    <a:pt x="333" y="271"/>
                  </a:cubicBezTo>
                  <a:cubicBezTo>
                    <a:pt x="333" y="305"/>
                    <a:pt x="306" y="333"/>
                    <a:pt x="272" y="333"/>
                  </a:cubicBezTo>
                  <a:cubicBezTo>
                    <a:pt x="59" y="333"/>
                    <a:pt x="59" y="333"/>
                    <a:pt x="59" y="333"/>
                  </a:cubicBezTo>
                  <a:cubicBezTo>
                    <a:pt x="27" y="333"/>
                    <a:pt x="0" y="306"/>
                    <a:pt x="0" y="27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3"/>
                    <a:pt x="257" y="23"/>
                    <a:pt x="257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40" y="23"/>
                    <a:pt x="23" y="40"/>
                    <a:pt x="23" y="62"/>
                  </a:cubicBezTo>
                  <a:lnTo>
                    <a:pt x="22" y="271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18" name="Овал 17"/>
          <p:cNvSpPr/>
          <p:nvPr/>
        </p:nvSpPr>
        <p:spPr>
          <a:xfrm>
            <a:off x="365125" y="3486150"/>
            <a:ext cx="2878138" cy="2878138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1512" name="Прямоугольник 18"/>
          <p:cNvSpPr>
            <a:spLocks noChangeArrowheads="1"/>
          </p:cNvSpPr>
          <p:nvPr/>
        </p:nvSpPr>
        <p:spPr bwMode="auto">
          <a:xfrm>
            <a:off x="365125" y="4418013"/>
            <a:ext cx="2878138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Переход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на электронный документооборот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20" name="Хорда 19"/>
          <p:cNvSpPr/>
          <p:nvPr/>
        </p:nvSpPr>
        <p:spPr>
          <a:xfrm>
            <a:off x="363538" y="3486150"/>
            <a:ext cx="2879725" cy="2879725"/>
          </a:xfrm>
          <a:prstGeom prst="chord">
            <a:avLst>
              <a:gd name="adj1" fmla="val 12478394"/>
              <a:gd name="adj2" fmla="val 17659831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pic>
        <p:nvPicPr>
          <p:cNvPr id="21514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515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21516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7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8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9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0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1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2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3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4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5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6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7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8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9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0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1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2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3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4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5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6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7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8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9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0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1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2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3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4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5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6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7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8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9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0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1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2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3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4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5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1556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7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8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9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0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1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2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3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4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5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6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7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8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9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1570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1571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2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3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4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5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6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7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8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9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0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1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2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3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4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5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6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7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8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9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0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1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2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3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4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5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6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7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8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9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1600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01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02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03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04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05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06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07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08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09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10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1611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12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13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14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15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16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17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18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19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1620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21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22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23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1624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25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26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27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28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29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30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31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32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33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34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35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36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37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38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39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40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41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42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43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1644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45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46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47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48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49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50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51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52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53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54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55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56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57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58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59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60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61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62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63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64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65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66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67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68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1669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70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71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72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73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74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75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76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77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78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79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80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81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1682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83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84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1685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1686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1687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1688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89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1690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91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92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93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94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95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96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97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98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99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00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01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02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03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Прямоугольник 3"/>
          <p:cNvSpPr>
            <a:spLocks noChangeArrowheads="1"/>
          </p:cNvSpPr>
          <p:nvPr/>
        </p:nvSpPr>
        <p:spPr bwMode="auto">
          <a:xfrm>
            <a:off x="5056188" y="1235075"/>
            <a:ext cx="4611687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ru-RU" sz="8800">
                <a:solidFill>
                  <a:srgbClr val="446A97"/>
                </a:solidFill>
                <a:latin typeface="PF Din Text Cond Pro Light"/>
              </a:rPr>
              <a:t>ЗАДАЧИ</a:t>
            </a:r>
            <a:endParaRPr lang="en-US" altLang="ru-RU" sz="66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640263" y="3486150"/>
            <a:ext cx="2878137" cy="2878138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913813" y="3486150"/>
            <a:ext cx="2878137" cy="2878138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2533" name="Прямоугольник 9"/>
          <p:cNvSpPr>
            <a:spLocks noChangeArrowheads="1"/>
          </p:cNvSpPr>
          <p:nvPr/>
        </p:nvSpPr>
        <p:spPr bwMode="auto">
          <a:xfrm>
            <a:off x="4640263" y="4418013"/>
            <a:ext cx="2878137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Создание единого информационного пространства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22534" name="Прямоугольник 10"/>
          <p:cNvSpPr>
            <a:spLocks noChangeArrowheads="1"/>
          </p:cNvSpPr>
          <p:nvPr/>
        </p:nvSpPr>
        <p:spPr bwMode="auto">
          <a:xfrm>
            <a:off x="8913813" y="4572000"/>
            <a:ext cx="2878137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Увеличение охвата экспертизы до 100%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13" name="Хорда 12"/>
          <p:cNvSpPr/>
          <p:nvPr/>
        </p:nvSpPr>
        <p:spPr>
          <a:xfrm>
            <a:off x="4638675" y="3486150"/>
            <a:ext cx="2879725" cy="2879725"/>
          </a:xfrm>
          <a:prstGeom prst="chord">
            <a:avLst>
              <a:gd name="adj1" fmla="val 12478394"/>
              <a:gd name="adj2" fmla="val 17659831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4" name="Хорда 13"/>
          <p:cNvSpPr/>
          <p:nvPr/>
        </p:nvSpPr>
        <p:spPr>
          <a:xfrm>
            <a:off x="8912225" y="3486150"/>
            <a:ext cx="2879725" cy="2879725"/>
          </a:xfrm>
          <a:prstGeom prst="chord">
            <a:avLst>
              <a:gd name="adj1" fmla="val 12478394"/>
              <a:gd name="adj2" fmla="val 17659831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grpSp>
        <p:nvGrpSpPr>
          <p:cNvPr id="22537" name="Group 11"/>
          <p:cNvGrpSpPr>
            <a:grpSpLocks noChangeAspect="1"/>
          </p:cNvGrpSpPr>
          <p:nvPr/>
        </p:nvGrpSpPr>
        <p:grpSpPr bwMode="auto">
          <a:xfrm>
            <a:off x="3224213" y="1127125"/>
            <a:ext cx="1414462" cy="1482725"/>
            <a:chOff x="4625" y="1692"/>
            <a:chExt cx="891" cy="934"/>
          </a:xfrm>
        </p:grpSpPr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770" y="1692"/>
              <a:ext cx="746" cy="767"/>
            </a:xfrm>
            <a:custGeom>
              <a:avLst/>
              <a:gdLst>
                <a:gd name="T0" fmla="*/ 313 w 313"/>
                <a:gd name="T1" fmla="*/ 0 h 322"/>
                <a:gd name="T2" fmla="*/ 106 w 313"/>
                <a:gd name="T3" fmla="*/ 251 h 322"/>
                <a:gd name="T4" fmla="*/ 49 w 313"/>
                <a:gd name="T5" fmla="*/ 159 h 322"/>
                <a:gd name="T6" fmla="*/ 0 w 313"/>
                <a:gd name="T7" fmla="*/ 189 h 322"/>
                <a:gd name="T8" fmla="*/ 87 w 313"/>
                <a:gd name="T9" fmla="*/ 322 h 322"/>
                <a:gd name="T10" fmla="*/ 125 w 313"/>
                <a:gd name="T11" fmla="*/ 322 h 322"/>
                <a:gd name="T12" fmla="*/ 313 w 313"/>
                <a:gd name="T13" fmla="*/ 89 h 322"/>
                <a:gd name="T14" fmla="*/ 313 w 313"/>
                <a:gd name="T1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22">
                  <a:moveTo>
                    <a:pt x="313" y="0"/>
                  </a:moveTo>
                  <a:cubicBezTo>
                    <a:pt x="268" y="17"/>
                    <a:pt x="106" y="251"/>
                    <a:pt x="106" y="251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7" y="322"/>
                    <a:pt x="87" y="322"/>
                    <a:pt x="87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257" y="135"/>
                    <a:pt x="313" y="89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4625" y="1833"/>
              <a:ext cx="793" cy="793"/>
            </a:xfrm>
            <a:custGeom>
              <a:avLst/>
              <a:gdLst>
                <a:gd name="T0" fmla="*/ 22 w 333"/>
                <a:gd name="T1" fmla="*/ 271 h 333"/>
                <a:gd name="T2" fmla="*/ 62 w 333"/>
                <a:gd name="T3" fmla="*/ 310 h 333"/>
                <a:gd name="T4" fmla="*/ 271 w 333"/>
                <a:gd name="T5" fmla="*/ 310 h 333"/>
                <a:gd name="T6" fmla="*/ 310 w 333"/>
                <a:gd name="T7" fmla="*/ 271 h 333"/>
                <a:gd name="T8" fmla="*/ 310 w 333"/>
                <a:gd name="T9" fmla="*/ 145 h 333"/>
                <a:gd name="T10" fmla="*/ 333 w 333"/>
                <a:gd name="T11" fmla="*/ 145 h 333"/>
                <a:gd name="T12" fmla="*/ 333 w 333"/>
                <a:gd name="T13" fmla="*/ 271 h 333"/>
                <a:gd name="T14" fmla="*/ 272 w 333"/>
                <a:gd name="T15" fmla="*/ 333 h 333"/>
                <a:gd name="T16" fmla="*/ 59 w 333"/>
                <a:gd name="T17" fmla="*/ 333 h 333"/>
                <a:gd name="T18" fmla="*/ 0 w 333"/>
                <a:gd name="T19" fmla="*/ 274 h 333"/>
                <a:gd name="T20" fmla="*/ 0 w 333"/>
                <a:gd name="T21" fmla="*/ 62 h 333"/>
                <a:gd name="T22" fmla="*/ 62 w 333"/>
                <a:gd name="T23" fmla="*/ 0 h 333"/>
                <a:gd name="T24" fmla="*/ 257 w 333"/>
                <a:gd name="T25" fmla="*/ 0 h 333"/>
                <a:gd name="T26" fmla="*/ 257 w 333"/>
                <a:gd name="T27" fmla="*/ 23 h 333"/>
                <a:gd name="T28" fmla="*/ 62 w 333"/>
                <a:gd name="T29" fmla="*/ 23 h 333"/>
                <a:gd name="T30" fmla="*/ 23 w 333"/>
                <a:gd name="T31" fmla="*/ 62 h 333"/>
                <a:gd name="T32" fmla="*/ 22 w 333"/>
                <a:gd name="T33" fmla="*/ 27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3" h="333">
                  <a:moveTo>
                    <a:pt x="22" y="271"/>
                  </a:moveTo>
                  <a:cubicBezTo>
                    <a:pt x="22" y="292"/>
                    <a:pt x="40" y="310"/>
                    <a:pt x="62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93" y="310"/>
                    <a:pt x="310" y="293"/>
                    <a:pt x="310" y="271"/>
                  </a:cubicBezTo>
                  <a:cubicBezTo>
                    <a:pt x="310" y="145"/>
                    <a:pt x="310" y="145"/>
                    <a:pt x="310" y="145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3" y="271"/>
                    <a:pt x="333" y="271"/>
                    <a:pt x="333" y="271"/>
                  </a:cubicBezTo>
                  <a:cubicBezTo>
                    <a:pt x="333" y="305"/>
                    <a:pt x="306" y="333"/>
                    <a:pt x="272" y="333"/>
                  </a:cubicBezTo>
                  <a:cubicBezTo>
                    <a:pt x="59" y="333"/>
                    <a:pt x="59" y="333"/>
                    <a:pt x="59" y="333"/>
                  </a:cubicBezTo>
                  <a:cubicBezTo>
                    <a:pt x="27" y="333"/>
                    <a:pt x="0" y="306"/>
                    <a:pt x="0" y="27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3"/>
                    <a:pt x="257" y="23"/>
                    <a:pt x="257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40" y="23"/>
                    <a:pt x="23" y="40"/>
                    <a:pt x="23" y="62"/>
                  </a:cubicBezTo>
                  <a:lnTo>
                    <a:pt x="22" y="271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sp>
        <p:nvSpPr>
          <p:cNvPr id="18" name="Овал 17"/>
          <p:cNvSpPr/>
          <p:nvPr/>
        </p:nvSpPr>
        <p:spPr>
          <a:xfrm>
            <a:off x="365125" y="3486150"/>
            <a:ext cx="2878138" cy="2878138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22539" name="Прямоугольник 18"/>
          <p:cNvSpPr>
            <a:spLocks noChangeArrowheads="1"/>
          </p:cNvSpPr>
          <p:nvPr/>
        </p:nvSpPr>
        <p:spPr bwMode="auto">
          <a:xfrm>
            <a:off x="365125" y="4418013"/>
            <a:ext cx="2878138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Переход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на электронный документооборот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  <p:sp>
        <p:nvSpPr>
          <p:cNvPr id="20" name="Хорда 19"/>
          <p:cNvSpPr/>
          <p:nvPr/>
        </p:nvSpPr>
        <p:spPr>
          <a:xfrm>
            <a:off x="363538" y="3486150"/>
            <a:ext cx="2879725" cy="2879725"/>
          </a:xfrm>
          <a:prstGeom prst="chord">
            <a:avLst>
              <a:gd name="adj1" fmla="val 12478394"/>
              <a:gd name="adj2" fmla="val 17659831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pic>
        <p:nvPicPr>
          <p:cNvPr id="22541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42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22543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4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5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6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7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8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9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0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1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2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3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4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5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6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7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8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9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0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1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2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3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4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5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6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7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8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69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0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1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2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3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4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5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6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7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8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79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0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1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2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2583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4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5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6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7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8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89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0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1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2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3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4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5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6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2597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2598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99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0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1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2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3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4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5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6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7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8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09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0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1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2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3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4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5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6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7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8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19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0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1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2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3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4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5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6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2627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8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29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0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1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2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3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4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5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6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7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2638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39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0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1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2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3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4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5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6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2647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8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49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50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2651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52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53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54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55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56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57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58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59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60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61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62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63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64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65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66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67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68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69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70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2671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72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73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74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75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76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77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78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79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80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81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82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83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84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85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86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87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88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89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90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91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92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93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94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95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2696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97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98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99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00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01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02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03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04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05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06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07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08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2709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10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11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2712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2713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2714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2715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16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2717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18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19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20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21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22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23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24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25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26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27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28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29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30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wallpapers-master.ru/data/media/2/download/moscva-v-focuse-Wallpapers-master.ru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350" y="3175"/>
            <a:ext cx="121856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Прямоугольник 3"/>
          <p:cNvSpPr>
            <a:spLocks noChangeArrowheads="1"/>
          </p:cNvSpPr>
          <p:nvPr/>
        </p:nvSpPr>
        <p:spPr bwMode="auto">
          <a:xfrm>
            <a:off x="5056188" y="1235075"/>
            <a:ext cx="4611687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altLang="ru-RU" sz="8800">
                <a:solidFill>
                  <a:srgbClr val="446A97"/>
                </a:solidFill>
                <a:latin typeface="PF Din Text Cond Pro Light"/>
              </a:rPr>
              <a:t>ЗАДАЧИ</a:t>
            </a:r>
            <a:endParaRPr lang="en-US" altLang="ru-RU" sz="6600">
              <a:solidFill>
                <a:srgbClr val="446A97"/>
              </a:solidFill>
              <a:latin typeface="PF Din Text Cond Pro Light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65125" y="3486150"/>
            <a:ext cx="2878138" cy="2878138"/>
          </a:xfrm>
          <a:prstGeom prst="ellipse">
            <a:avLst/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sp>
        <p:nvSpPr>
          <p:cNvPr id="12" name="Хорда 11"/>
          <p:cNvSpPr/>
          <p:nvPr/>
        </p:nvSpPr>
        <p:spPr>
          <a:xfrm>
            <a:off x="363538" y="3486150"/>
            <a:ext cx="2879725" cy="2879725"/>
          </a:xfrm>
          <a:prstGeom prst="chord">
            <a:avLst>
              <a:gd name="adj1" fmla="val 12478394"/>
              <a:gd name="adj2" fmla="val 17659831"/>
            </a:avLst>
          </a:prstGeom>
          <a:solidFill>
            <a:srgbClr val="446A9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>
              <a:solidFill>
                <a:schemeClr val="bg1"/>
              </a:solidFill>
              <a:latin typeface="PF Din Text Cond Pro Light" panose="02000000000000000000" pitchFamily="2" charset="0"/>
            </a:endParaRPr>
          </a:p>
        </p:txBody>
      </p:sp>
      <p:grpSp>
        <p:nvGrpSpPr>
          <p:cNvPr id="23557" name="Group 11"/>
          <p:cNvGrpSpPr>
            <a:grpSpLocks noChangeAspect="1"/>
          </p:cNvGrpSpPr>
          <p:nvPr/>
        </p:nvGrpSpPr>
        <p:grpSpPr bwMode="auto">
          <a:xfrm>
            <a:off x="3224213" y="1127125"/>
            <a:ext cx="1414462" cy="1482725"/>
            <a:chOff x="4625" y="1692"/>
            <a:chExt cx="891" cy="934"/>
          </a:xfrm>
        </p:grpSpPr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770" y="1692"/>
              <a:ext cx="746" cy="767"/>
            </a:xfrm>
            <a:custGeom>
              <a:avLst/>
              <a:gdLst>
                <a:gd name="T0" fmla="*/ 313 w 313"/>
                <a:gd name="T1" fmla="*/ 0 h 322"/>
                <a:gd name="T2" fmla="*/ 106 w 313"/>
                <a:gd name="T3" fmla="*/ 251 h 322"/>
                <a:gd name="T4" fmla="*/ 49 w 313"/>
                <a:gd name="T5" fmla="*/ 159 h 322"/>
                <a:gd name="T6" fmla="*/ 0 w 313"/>
                <a:gd name="T7" fmla="*/ 189 h 322"/>
                <a:gd name="T8" fmla="*/ 87 w 313"/>
                <a:gd name="T9" fmla="*/ 322 h 322"/>
                <a:gd name="T10" fmla="*/ 125 w 313"/>
                <a:gd name="T11" fmla="*/ 322 h 322"/>
                <a:gd name="T12" fmla="*/ 313 w 313"/>
                <a:gd name="T13" fmla="*/ 89 h 322"/>
                <a:gd name="T14" fmla="*/ 313 w 313"/>
                <a:gd name="T1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22">
                  <a:moveTo>
                    <a:pt x="313" y="0"/>
                  </a:moveTo>
                  <a:cubicBezTo>
                    <a:pt x="268" y="17"/>
                    <a:pt x="106" y="251"/>
                    <a:pt x="106" y="251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7" y="322"/>
                    <a:pt x="87" y="322"/>
                    <a:pt x="87" y="322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5" y="322"/>
                    <a:pt x="257" y="135"/>
                    <a:pt x="313" y="89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4625" y="1833"/>
              <a:ext cx="793" cy="793"/>
            </a:xfrm>
            <a:custGeom>
              <a:avLst/>
              <a:gdLst>
                <a:gd name="T0" fmla="*/ 22 w 333"/>
                <a:gd name="T1" fmla="*/ 271 h 333"/>
                <a:gd name="T2" fmla="*/ 62 w 333"/>
                <a:gd name="T3" fmla="*/ 310 h 333"/>
                <a:gd name="T4" fmla="*/ 271 w 333"/>
                <a:gd name="T5" fmla="*/ 310 h 333"/>
                <a:gd name="T6" fmla="*/ 310 w 333"/>
                <a:gd name="T7" fmla="*/ 271 h 333"/>
                <a:gd name="T8" fmla="*/ 310 w 333"/>
                <a:gd name="T9" fmla="*/ 145 h 333"/>
                <a:gd name="T10" fmla="*/ 333 w 333"/>
                <a:gd name="T11" fmla="*/ 145 h 333"/>
                <a:gd name="T12" fmla="*/ 333 w 333"/>
                <a:gd name="T13" fmla="*/ 271 h 333"/>
                <a:gd name="T14" fmla="*/ 272 w 333"/>
                <a:gd name="T15" fmla="*/ 333 h 333"/>
                <a:gd name="T16" fmla="*/ 59 w 333"/>
                <a:gd name="T17" fmla="*/ 333 h 333"/>
                <a:gd name="T18" fmla="*/ 0 w 333"/>
                <a:gd name="T19" fmla="*/ 274 h 333"/>
                <a:gd name="T20" fmla="*/ 0 w 333"/>
                <a:gd name="T21" fmla="*/ 62 h 333"/>
                <a:gd name="T22" fmla="*/ 62 w 333"/>
                <a:gd name="T23" fmla="*/ 0 h 333"/>
                <a:gd name="T24" fmla="*/ 257 w 333"/>
                <a:gd name="T25" fmla="*/ 0 h 333"/>
                <a:gd name="T26" fmla="*/ 257 w 333"/>
                <a:gd name="T27" fmla="*/ 23 h 333"/>
                <a:gd name="T28" fmla="*/ 62 w 333"/>
                <a:gd name="T29" fmla="*/ 23 h 333"/>
                <a:gd name="T30" fmla="*/ 23 w 333"/>
                <a:gd name="T31" fmla="*/ 62 h 333"/>
                <a:gd name="T32" fmla="*/ 22 w 333"/>
                <a:gd name="T33" fmla="*/ 27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3" h="333">
                  <a:moveTo>
                    <a:pt x="22" y="271"/>
                  </a:moveTo>
                  <a:cubicBezTo>
                    <a:pt x="22" y="292"/>
                    <a:pt x="40" y="310"/>
                    <a:pt x="62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93" y="310"/>
                    <a:pt x="310" y="293"/>
                    <a:pt x="310" y="271"/>
                  </a:cubicBezTo>
                  <a:cubicBezTo>
                    <a:pt x="310" y="145"/>
                    <a:pt x="310" y="145"/>
                    <a:pt x="310" y="145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3" y="271"/>
                    <a:pt x="333" y="271"/>
                    <a:pt x="333" y="271"/>
                  </a:cubicBezTo>
                  <a:cubicBezTo>
                    <a:pt x="333" y="305"/>
                    <a:pt x="306" y="333"/>
                    <a:pt x="272" y="333"/>
                  </a:cubicBezTo>
                  <a:cubicBezTo>
                    <a:pt x="59" y="333"/>
                    <a:pt x="59" y="333"/>
                    <a:pt x="59" y="333"/>
                  </a:cubicBezTo>
                  <a:cubicBezTo>
                    <a:pt x="27" y="333"/>
                    <a:pt x="0" y="306"/>
                    <a:pt x="0" y="27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23"/>
                    <a:pt x="257" y="23"/>
                    <a:pt x="257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40" y="23"/>
                    <a:pt x="23" y="40"/>
                    <a:pt x="23" y="62"/>
                  </a:cubicBezTo>
                  <a:lnTo>
                    <a:pt x="22" y="271"/>
                  </a:lnTo>
                  <a:close/>
                </a:path>
              </a:pathLst>
            </a:custGeom>
            <a:solidFill>
              <a:srgbClr val="446A9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4800">
                <a:solidFill>
                  <a:schemeClr val="bg1"/>
                </a:solidFill>
                <a:latin typeface="PF Din Text Cond Pro Light" panose="02000000000000000000" pitchFamily="2" charset="0"/>
              </a:endParaRPr>
            </a:p>
          </p:txBody>
        </p:sp>
      </p:grpSp>
      <p:pic>
        <p:nvPicPr>
          <p:cNvPr id="23558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59" name="Group 4"/>
          <p:cNvGrpSpPr>
            <a:grpSpLocks noChangeAspect="1"/>
          </p:cNvGrpSpPr>
          <p:nvPr/>
        </p:nvGrpSpPr>
        <p:grpSpPr bwMode="auto">
          <a:xfrm>
            <a:off x="11355388" y="222250"/>
            <a:ext cx="611187" cy="725488"/>
            <a:chOff x="5901" y="855"/>
            <a:chExt cx="1380" cy="1639"/>
          </a:xfrm>
        </p:grpSpPr>
        <p:sp>
          <p:nvSpPr>
            <p:cNvPr id="23561" name="Freeform 6"/>
            <p:cNvSpPr>
              <a:spLocks/>
            </p:cNvSpPr>
            <p:nvPr/>
          </p:nvSpPr>
          <p:spPr bwMode="auto">
            <a:xfrm>
              <a:off x="5901" y="855"/>
              <a:ext cx="1380" cy="1639"/>
            </a:xfrm>
            <a:custGeom>
              <a:avLst/>
              <a:gdLst>
                <a:gd name="T0" fmla="*/ 1380 w 1380"/>
                <a:gd name="T1" fmla="*/ 1292 h 1639"/>
                <a:gd name="T2" fmla="*/ 1377 w 1380"/>
                <a:gd name="T3" fmla="*/ 1330 h 1639"/>
                <a:gd name="T4" fmla="*/ 1370 w 1380"/>
                <a:gd name="T5" fmla="*/ 1367 h 1639"/>
                <a:gd name="T6" fmla="*/ 1358 w 1380"/>
                <a:gd name="T7" fmla="*/ 1400 h 1639"/>
                <a:gd name="T8" fmla="*/ 1341 w 1380"/>
                <a:gd name="T9" fmla="*/ 1431 h 1639"/>
                <a:gd name="T10" fmla="*/ 1320 w 1380"/>
                <a:gd name="T11" fmla="*/ 1458 h 1639"/>
                <a:gd name="T12" fmla="*/ 1293 w 1380"/>
                <a:gd name="T13" fmla="*/ 1482 h 1639"/>
                <a:gd name="T14" fmla="*/ 1262 w 1380"/>
                <a:gd name="T15" fmla="*/ 1502 h 1639"/>
                <a:gd name="T16" fmla="*/ 1226 w 1380"/>
                <a:gd name="T17" fmla="*/ 1518 h 1639"/>
                <a:gd name="T18" fmla="*/ 1187 w 1380"/>
                <a:gd name="T19" fmla="*/ 1529 h 1639"/>
                <a:gd name="T20" fmla="*/ 1142 w 1380"/>
                <a:gd name="T21" fmla="*/ 1534 h 1639"/>
                <a:gd name="T22" fmla="*/ 950 w 1380"/>
                <a:gd name="T23" fmla="*/ 1536 h 1639"/>
                <a:gd name="T24" fmla="*/ 917 w 1380"/>
                <a:gd name="T25" fmla="*/ 1536 h 1639"/>
                <a:gd name="T26" fmla="*/ 887 w 1380"/>
                <a:gd name="T27" fmla="*/ 1539 h 1639"/>
                <a:gd name="T28" fmla="*/ 859 w 1380"/>
                <a:gd name="T29" fmla="*/ 1545 h 1639"/>
                <a:gd name="T30" fmla="*/ 832 w 1380"/>
                <a:gd name="T31" fmla="*/ 1552 h 1639"/>
                <a:gd name="T32" fmla="*/ 807 w 1380"/>
                <a:gd name="T33" fmla="*/ 1560 h 1639"/>
                <a:gd name="T34" fmla="*/ 784 w 1380"/>
                <a:gd name="T35" fmla="*/ 1570 h 1639"/>
                <a:gd name="T36" fmla="*/ 763 w 1380"/>
                <a:gd name="T37" fmla="*/ 1581 h 1639"/>
                <a:gd name="T38" fmla="*/ 743 w 1380"/>
                <a:gd name="T39" fmla="*/ 1594 h 1639"/>
                <a:gd name="T40" fmla="*/ 724 w 1380"/>
                <a:gd name="T41" fmla="*/ 1608 h 1639"/>
                <a:gd name="T42" fmla="*/ 706 w 1380"/>
                <a:gd name="T43" fmla="*/ 1623 h 1639"/>
                <a:gd name="T44" fmla="*/ 679 w 1380"/>
                <a:gd name="T45" fmla="*/ 1628 h 1639"/>
                <a:gd name="T46" fmla="*/ 662 w 1380"/>
                <a:gd name="T47" fmla="*/ 1613 h 1639"/>
                <a:gd name="T48" fmla="*/ 643 w 1380"/>
                <a:gd name="T49" fmla="*/ 1599 h 1639"/>
                <a:gd name="T50" fmla="*/ 624 w 1380"/>
                <a:gd name="T51" fmla="*/ 1585 h 1639"/>
                <a:gd name="T52" fmla="*/ 603 w 1380"/>
                <a:gd name="T53" fmla="*/ 1573 h 1639"/>
                <a:gd name="T54" fmla="*/ 581 w 1380"/>
                <a:gd name="T55" fmla="*/ 1563 h 1639"/>
                <a:gd name="T56" fmla="*/ 557 w 1380"/>
                <a:gd name="T57" fmla="*/ 1554 h 1639"/>
                <a:gd name="T58" fmla="*/ 531 w 1380"/>
                <a:gd name="T59" fmla="*/ 1546 h 1639"/>
                <a:gd name="T60" fmla="*/ 503 w 1380"/>
                <a:gd name="T61" fmla="*/ 1542 h 1639"/>
                <a:gd name="T62" fmla="*/ 473 w 1380"/>
                <a:gd name="T63" fmla="*/ 1538 h 1639"/>
                <a:gd name="T64" fmla="*/ 440 w 1380"/>
                <a:gd name="T65" fmla="*/ 1536 h 1639"/>
                <a:gd name="T66" fmla="*/ 253 w 1380"/>
                <a:gd name="T67" fmla="*/ 1535 h 1639"/>
                <a:gd name="T68" fmla="*/ 207 w 1380"/>
                <a:gd name="T69" fmla="*/ 1530 h 1639"/>
                <a:gd name="T70" fmla="*/ 166 w 1380"/>
                <a:gd name="T71" fmla="*/ 1522 h 1639"/>
                <a:gd name="T72" fmla="*/ 129 w 1380"/>
                <a:gd name="T73" fmla="*/ 1508 h 1639"/>
                <a:gd name="T74" fmla="*/ 96 w 1380"/>
                <a:gd name="T75" fmla="*/ 1490 h 1639"/>
                <a:gd name="T76" fmla="*/ 69 w 1380"/>
                <a:gd name="T77" fmla="*/ 1467 h 1639"/>
                <a:gd name="T78" fmla="*/ 46 w 1380"/>
                <a:gd name="T79" fmla="*/ 1441 h 1639"/>
                <a:gd name="T80" fmla="*/ 27 w 1380"/>
                <a:gd name="T81" fmla="*/ 1411 h 1639"/>
                <a:gd name="T82" fmla="*/ 13 w 1380"/>
                <a:gd name="T83" fmla="*/ 1378 h 1639"/>
                <a:gd name="T84" fmla="*/ 5 w 1380"/>
                <a:gd name="T85" fmla="*/ 1343 h 1639"/>
                <a:gd name="T86" fmla="*/ 0 w 1380"/>
                <a:gd name="T87" fmla="*/ 1304 h 16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0"/>
                <a:gd name="T133" fmla="*/ 0 h 1639"/>
                <a:gd name="T134" fmla="*/ 1380 w 1380"/>
                <a:gd name="T135" fmla="*/ 1639 h 16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0" h="1639">
                  <a:moveTo>
                    <a:pt x="0" y="0"/>
                  </a:moveTo>
                  <a:lnTo>
                    <a:pt x="1380" y="0"/>
                  </a:lnTo>
                  <a:lnTo>
                    <a:pt x="1380" y="1292"/>
                  </a:lnTo>
                  <a:lnTo>
                    <a:pt x="1380" y="1304"/>
                  </a:lnTo>
                  <a:lnTo>
                    <a:pt x="1379" y="1317"/>
                  </a:lnTo>
                  <a:lnTo>
                    <a:pt x="1377" y="1330"/>
                  </a:lnTo>
                  <a:lnTo>
                    <a:pt x="1376" y="1343"/>
                  </a:lnTo>
                  <a:lnTo>
                    <a:pt x="1373" y="1355"/>
                  </a:lnTo>
                  <a:lnTo>
                    <a:pt x="1370" y="1367"/>
                  </a:lnTo>
                  <a:lnTo>
                    <a:pt x="1367" y="1378"/>
                  </a:lnTo>
                  <a:lnTo>
                    <a:pt x="1363" y="1390"/>
                  </a:lnTo>
                  <a:lnTo>
                    <a:pt x="1358" y="1400"/>
                  </a:lnTo>
                  <a:lnTo>
                    <a:pt x="1353" y="1411"/>
                  </a:lnTo>
                  <a:lnTo>
                    <a:pt x="1347" y="1421"/>
                  </a:lnTo>
                  <a:lnTo>
                    <a:pt x="1341" y="1431"/>
                  </a:lnTo>
                  <a:lnTo>
                    <a:pt x="1334" y="1441"/>
                  </a:lnTo>
                  <a:lnTo>
                    <a:pt x="1327" y="1451"/>
                  </a:lnTo>
                  <a:lnTo>
                    <a:pt x="1320" y="1458"/>
                  </a:lnTo>
                  <a:lnTo>
                    <a:pt x="1311" y="1467"/>
                  </a:lnTo>
                  <a:lnTo>
                    <a:pt x="1303" y="1475"/>
                  </a:lnTo>
                  <a:lnTo>
                    <a:pt x="1293" y="1482"/>
                  </a:lnTo>
                  <a:lnTo>
                    <a:pt x="1283" y="1490"/>
                  </a:lnTo>
                  <a:lnTo>
                    <a:pt x="1273" y="1496"/>
                  </a:lnTo>
                  <a:lnTo>
                    <a:pt x="1262" y="1502"/>
                  </a:lnTo>
                  <a:lnTo>
                    <a:pt x="1251" y="1508"/>
                  </a:lnTo>
                  <a:lnTo>
                    <a:pt x="1239" y="1513"/>
                  </a:lnTo>
                  <a:lnTo>
                    <a:pt x="1226" y="1518"/>
                  </a:lnTo>
                  <a:lnTo>
                    <a:pt x="1214" y="1522"/>
                  </a:lnTo>
                  <a:lnTo>
                    <a:pt x="1201" y="1525"/>
                  </a:lnTo>
                  <a:lnTo>
                    <a:pt x="1187" y="1529"/>
                  </a:lnTo>
                  <a:lnTo>
                    <a:pt x="1172" y="1530"/>
                  </a:lnTo>
                  <a:lnTo>
                    <a:pt x="1158" y="1533"/>
                  </a:lnTo>
                  <a:lnTo>
                    <a:pt x="1142" y="1534"/>
                  </a:lnTo>
                  <a:lnTo>
                    <a:pt x="1127" y="1535"/>
                  </a:lnTo>
                  <a:lnTo>
                    <a:pt x="1110" y="1536"/>
                  </a:lnTo>
                  <a:lnTo>
                    <a:pt x="950" y="1536"/>
                  </a:lnTo>
                  <a:lnTo>
                    <a:pt x="940" y="1536"/>
                  </a:lnTo>
                  <a:lnTo>
                    <a:pt x="928" y="1536"/>
                  </a:lnTo>
                  <a:lnTo>
                    <a:pt x="917" y="1536"/>
                  </a:lnTo>
                  <a:lnTo>
                    <a:pt x="907" y="1538"/>
                  </a:lnTo>
                  <a:lnTo>
                    <a:pt x="896" y="1538"/>
                  </a:lnTo>
                  <a:lnTo>
                    <a:pt x="887" y="1539"/>
                  </a:lnTo>
                  <a:lnTo>
                    <a:pt x="877" y="1542"/>
                  </a:lnTo>
                  <a:lnTo>
                    <a:pt x="868" y="1542"/>
                  </a:lnTo>
                  <a:lnTo>
                    <a:pt x="859" y="1545"/>
                  </a:lnTo>
                  <a:lnTo>
                    <a:pt x="849" y="1546"/>
                  </a:lnTo>
                  <a:lnTo>
                    <a:pt x="841" y="1549"/>
                  </a:lnTo>
                  <a:lnTo>
                    <a:pt x="832" y="1552"/>
                  </a:lnTo>
                  <a:lnTo>
                    <a:pt x="823" y="1554"/>
                  </a:lnTo>
                  <a:lnTo>
                    <a:pt x="815" y="1557"/>
                  </a:lnTo>
                  <a:lnTo>
                    <a:pt x="807" y="1560"/>
                  </a:lnTo>
                  <a:lnTo>
                    <a:pt x="799" y="1563"/>
                  </a:lnTo>
                  <a:lnTo>
                    <a:pt x="791" y="1566"/>
                  </a:lnTo>
                  <a:lnTo>
                    <a:pt x="784" y="1570"/>
                  </a:lnTo>
                  <a:lnTo>
                    <a:pt x="777" y="1573"/>
                  </a:lnTo>
                  <a:lnTo>
                    <a:pt x="770" y="1577"/>
                  </a:lnTo>
                  <a:lnTo>
                    <a:pt x="763" y="1581"/>
                  </a:lnTo>
                  <a:lnTo>
                    <a:pt x="756" y="1585"/>
                  </a:lnTo>
                  <a:lnTo>
                    <a:pt x="750" y="1590"/>
                  </a:lnTo>
                  <a:lnTo>
                    <a:pt x="743" y="1594"/>
                  </a:lnTo>
                  <a:lnTo>
                    <a:pt x="737" y="1599"/>
                  </a:lnTo>
                  <a:lnTo>
                    <a:pt x="730" y="1603"/>
                  </a:lnTo>
                  <a:lnTo>
                    <a:pt x="724" y="1608"/>
                  </a:lnTo>
                  <a:lnTo>
                    <a:pt x="718" y="1613"/>
                  </a:lnTo>
                  <a:lnTo>
                    <a:pt x="713" y="1618"/>
                  </a:lnTo>
                  <a:lnTo>
                    <a:pt x="706" y="1623"/>
                  </a:lnTo>
                  <a:lnTo>
                    <a:pt x="702" y="1628"/>
                  </a:lnTo>
                  <a:lnTo>
                    <a:pt x="690" y="1639"/>
                  </a:lnTo>
                  <a:lnTo>
                    <a:pt x="679" y="1628"/>
                  </a:lnTo>
                  <a:lnTo>
                    <a:pt x="673" y="1623"/>
                  </a:lnTo>
                  <a:lnTo>
                    <a:pt x="667" y="1618"/>
                  </a:lnTo>
                  <a:lnTo>
                    <a:pt x="662" y="1613"/>
                  </a:lnTo>
                  <a:lnTo>
                    <a:pt x="656" y="1608"/>
                  </a:lnTo>
                  <a:lnTo>
                    <a:pt x="650" y="1603"/>
                  </a:lnTo>
                  <a:lnTo>
                    <a:pt x="643" y="1599"/>
                  </a:lnTo>
                  <a:lnTo>
                    <a:pt x="637" y="1594"/>
                  </a:lnTo>
                  <a:lnTo>
                    <a:pt x="631" y="1590"/>
                  </a:lnTo>
                  <a:lnTo>
                    <a:pt x="624" y="1585"/>
                  </a:lnTo>
                  <a:lnTo>
                    <a:pt x="618" y="1581"/>
                  </a:lnTo>
                  <a:lnTo>
                    <a:pt x="611" y="1577"/>
                  </a:lnTo>
                  <a:lnTo>
                    <a:pt x="603" y="1573"/>
                  </a:lnTo>
                  <a:lnTo>
                    <a:pt x="595" y="1570"/>
                  </a:lnTo>
                  <a:lnTo>
                    <a:pt x="588" y="1566"/>
                  </a:lnTo>
                  <a:lnTo>
                    <a:pt x="581" y="1563"/>
                  </a:lnTo>
                  <a:lnTo>
                    <a:pt x="573" y="1560"/>
                  </a:lnTo>
                  <a:lnTo>
                    <a:pt x="564" y="1557"/>
                  </a:lnTo>
                  <a:lnTo>
                    <a:pt x="557" y="1554"/>
                  </a:lnTo>
                  <a:lnTo>
                    <a:pt x="547" y="1552"/>
                  </a:lnTo>
                  <a:lnTo>
                    <a:pt x="540" y="1549"/>
                  </a:lnTo>
                  <a:lnTo>
                    <a:pt x="531" y="1546"/>
                  </a:lnTo>
                  <a:lnTo>
                    <a:pt x="522" y="1545"/>
                  </a:lnTo>
                  <a:lnTo>
                    <a:pt x="512" y="1542"/>
                  </a:lnTo>
                  <a:lnTo>
                    <a:pt x="503" y="1542"/>
                  </a:lnTo>
                  <a:lnTo>
                    <a:pt x="493" y="1539"/>
                  </a:lnTo>
                  <a:lnTo>
                    <a:pt x="483" y="1538"/>
                  </a:lnTo>
                  <a:lnTo>
                    <a:pt x="473" y="1538"/>
                  </a:lnTo>
                  <a:lnTo>
                    <a:pt x="462" y="1536"/>
                  </a:lnTo>
                  <a:lnTo>
                    <a:pt x="452" y="1536"/>
                  </a:lnTo>
                  <a:lnTo>
                    <a:pt x="440" y="1536"/>
                  </a:lnTo>
                  <a:lnTo>
                    <a:pt x="428" y="1536"/>
                  </a:lnTo>
                  <a:lnTo>
                    <a:pt x="269" y="1536"/>
                  </a:lnTo>
                  <a:lnTo>
                    <a:pt x="253" y="1535"/>
                  </a:lnTo>
                  <a:lnTo>
                    <a:pt x="238" y="1534"/>
                  </a:lnTo>
                  <a:lnTo>
                    <a:pt x="222" y="1533"/>
                  </a:lnTo>
                  <a:lnTo>
                    <a:pt x="207" y="1530"/>
                  </a:lnTo>
                  <a:lnTo>
                    <a:pt x="193" y="1529"/>
                  </a:lnTo>
                  <a:lnTo>
                    <a:pt x="179" y="1525"/>
                  </a:lnTo>
                  <a:lnTo>
                    <a:pt x="166" y="1522"/>
                  </a:lnTo>
                  <a:lnTo>
                    <a:pt x="153" y="1518"/>
                  </a:lnTo>
                  <a:lnTo>
                    <a:pt x="141" y="1513"/>
                  </a:lnTo>
                  <a:lnTo>
                    <a:pt x="129" y="1508"/>
                  </a:lnTo>
                  <a:lnTo>
                    <a:pt x="117" y="1502"/>
                  </a:lnTo>
                  <a:lnTo>
                    <a:pt x="107" y="1496"/>
                  </a:lnTo>
                  <a:lnTo>
                    <a:pt x="96" y="1490"/>
                  </a:lnTo>
                  <a:lnTo>
                    <a:pt x="87" y="1482"/>
                  </a:lnTo>
                  <a:lnTo>
                    <a:pt x="77" y="1475"/>
                  </a:lnTo>
                  <a:lnTo>
                    <a:pt x="69" y="1467"/>
                  </a:lnTo>
                  <a:lnTo>
                    <a:pt x="60" y="1458"/>
                  </a:lnTo>
                  <a:lnTo>
                    <a:pt x="52" y="1451"/>
                  </a:lnTo>
                  <a:lnTo>
                    <a:pt x="46" y="1441"/>
                  </a:lnTo>
                  <a:lnTo>
                    <a:pt x="39" y="1431"/>
                  </a:lnTo>
                  <a:lnTo>
                    <a:pt x="32" y="1421"/>
                  </a:lnTo>
                  <a:lnTo>
                    <a:pt x="27" y="1411"/>
                  </a:lnTo>
                  <a:lnTo>
                    <a:pt x="22" y="1400"/>
                  </a:lnTo>
                  <a:lnTo>
                    <a:pt x="17" y="1390"/>
                  </a:lnTo>
                  <a:lnTo>
                    <a:pt x="13" y="1378"/>
                  </a:lnTo>
                  <a:lnTo>
                    <a:pt x="9" y="1367"/>
                  </a:lnTo>
                  <a:lnTo>
                    <a:pt x="7" y="1355"/>
                  </a:lnTo>
                  <a:lnTo>
                    <a:pt x="5" y="1343"/>
                  </a:lnTo>
                  <a:lnTo>
                    <a:pt x="2" y="1330"/>
                  </a:lnTo>
                  <a:lnTo>
                    <a:pt x="1" y="1317"/>
                  </a:lnTo>
                  <a:lnTo>
                    <a:pt x="0" y="1304"/>
                  </a:lnTo>
                  <a:lnTo>
                    <a:pt x="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2" name="Freeform 7"/>
            <p:cNvSpPr>
              <a:spLocks/>
            </p:cNvSpPr>
            <p:nvPr/>
          </p:nvSpPr>
          <p:spPr bwMode="auto">
            <a:xfrm>
              <a:off x="5909" y="864"/>
              <a:ext cx="1363" cy="1618"/>
            </a:xfrm>
            <a:custGeom>
              <a:avLst/>
              <a:gdLst>
                <a:gd name="T0" fmla="*/ 0 w 1765"/>
                <a:gd name="T1" fmla="*/ 0 h 2097"/>
                <a:gd name="T2" fmla="*/ 527 w 1765"/>
                <a:gd name="T3" fmla="*/ 0 h 2097"/>
                <a:gd name="T4" fmla="*/ 1053 w 1765"/>
                <a:gd name="T5" fmla="*/ 0 h 2097"/>
                <a:gd name="T6" fmla="*/ 1053 w 1765"/>
                <a:gd name="T7" fmla="*/ 989 h 2097"/>
                <a:gd name="T8" fmla="*/ 851 w 1765"/>
                <a:gd name="T9" fmla="*/ 1171 h 2097"/>
                <a:gd name="T10" fmla="*/ 727 w 1765"/>
                <a:gd name="T11" fmla="*/ 1171 h 2097"/>
                <a:gd name="T12" fmla="*/ 527 w 1765"/>
                <a:gd name="T13" fmla="*/ 1248 h 2097"/>
                <a:gd name="T14" fmla="*/ 325 w 1765"/>
                <a:gd name="T15" fmla="*/ 1171 h 2097"/>
                <a:gd name="T16" fmla="*/ 202 w 1765"/>
                <a:gd name="T17" fmla="*/ 1171 h 2097"/>
                <a:gd name="T18" fmla="*/ 0 w 1765"/>
                <a:gd name="T19" fmla="*/ 989 h 2097"/>
                <a:gd name="T20" fmla="*/ 0 w 1765"/>
                <a:gd name="T21" fmla="*/ 0 h 20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5"/>
                <a:gd name="T34" fmla="*/ 0 h 2097"/>
                <a:gd name="T35" fmla="*/ 1765 w 1765"/>
                <a:gd name="T36" fmla="*/ 2097 h 20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5" h="2097">
                  <a:moveTo>
                    <a:pt x="0" y="0"/>
                  </a:moveTo>
                  <a:cubicBezTo>
                    <a:pt x="883" y="0"/>
                    <a:pt x="883" y="0"/>
                    <a:pt x="883" y="0"/>
                  </a:cubicBezTo>
                  <a:cubicBezTo>
                    <a:pt x="1765" y="0"/>
                    <a:pt x="1765" y="0"/>
                    <a:pt x="1765" y="0"/>
                  </a:cubicBezTo>
                  <a:cubicBezTo>
                    <a:pt x="1765" y="1662"/>
                    <a:pt x="1765" y="1662"/>
                    <a:pt x="1765" y="1662"/>
                  </a:cubicBezTo>
                  <a:cubicBezTo>
                    <a:pt x="1765" y="1841"/>
                    <a:pt x="1650" y="1967"/>
                    <a:pt x="1427" y="1967"/>
                  </a:cubicBezTo>
                  <a:cubicBezTo>
                    <a:pt x="1220" y="1967"/>
                    <a:pt x="1220" y="1967"/>
                    <a:pt x="1220" y="1967"/>
                  </a:cubicBezTo>
                  <a:cubicBezTo>
                    <a:pt x="1060" y="1967"/>
                    <a:pt x="958" y="2022"/>
                    <a:pt x="883" y="2097"/>
                  </a:cubicBezTo>
                  <a:cubicBezTo>
                    <a:pt x="807" y="2022"/>
                    <a:pt x="704" y="1967"/>
                    <a:pt x="545" y="1967"/>
                  </a:cubicBezTo>
                  <a:cubicBezTo>
                    <a:pt x="338" y="1967"/>
                    <a:pt x="338" y="1967"/>
                    <a:pt x="338" y="1967"/>
                  </a:cubicBezTo>
                  <a:cubicBezTo>
                    <a:pt x="115" y="1967"/>
                    <a:pt x="0" y="1841"/>
                    <a:pt x="0" y="16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34D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3" name="Freeform 8"/>
            <p:cNvSpPr>
              <a:spLocks noEditPoints="1"/>
            </p:cNvSpPr>
            <p:nvPr/>
          </p:nvSpPr>
          <p:spPr bwMode="auto">
            <a:xfrm>
              <a:off x="5992" y="925"/>
              <a:ext cx="1212" cy="1401"/>
            </a:xfrm>
            <a:custGeom>
              <a:avLst/>
              <a:gdLst>
                <a:gd name="T0" fmla="*/ 309 w 1569"/>
                <a:gd name="T1" fmla="*/ 793 h 1814"/>
                <a:gd name="T2" fmla="*/ 211 w 1569"/>
                <a:gd name="T3" fmla="*/ 863 h 1814"/>
                <a:gd name="T4" fmla="*/ 420 w 1569"/>
                <a:gd name="T5" fmla="*/ 743 h 1814"/>
                <a:gd name="T6" fmla="*/ 653 w 1569"/>
                <a:gd name="T7" fmla="*/ 747 h 1814"/>
                <a:gd name="T8" fmla="*/ 676 w 1569"/>
                <a:gd name="T9" fmla="*/ 797 h 1814"/>
                <a:gd name="T10" fmla="*/ 725 w 1569"/>
                <a:gd name="T11" fmla="*/ 886 h 1814"/>
                <a:gd name="T12" fmla="*/ 586 w 1569"/>
                <a:gd name="T13" fmla="*/ 785 h 1814"/>
                <a:gd name="T14" fmla="*/ 396 w 1569"/>
                <a:gd name="T15" fmla="*/ 796 h 1814"/>
                <a:gd name="T16" fmla="*/ 653 w 1569"/>
                <a:gd name="T17" fmla="*/ 1008 h 1814"/>
                <a:gd name="T18" fmla="*/ 387 w 1569"/>
                <a:gd name="T19" fmla="*/ 1000 h 1814"/>
                <a:gd name="T20" fmla="*/ 262 w 1569"/>
                <a:gd name="T21" fmla="*/ 949 h 1814"/>
                <a:gd name="T22" fmla="*/ 145 w 1569"/>
                <a:gd name="T23" fmla="*/ 794 h 1814"/>
                <a:gd name="T24" fmla="*/ 154 w 1569"/>
                <a:gd name="T25" fmla="*/ 17 h 1814"/>
                <a:gd name="T26" fmla="*/ 212 w 1569"/>
                <a:gd name="T27" fmla="*/ 137 h 1814"/>
                <a:gd name="T28" fmla="*/ 199 w 1569"/>
                <a:gd name="T29" fmla="*/ 246 h 1814"/>
                <a:gd name="T30" fmla="*/ 166 w 1569"/>
                <a:gd name="T31" fmla="*/ 332 h 1814"/>
                <a:gd name="T32" fmla="*/ 267 w 1569"/>
                <a:gd name="T33" fmla="*/ 442 h 1814"/>
                <a:gd name="T34" fmla="*/ 250 w 1569"/>
                <a:gd name="T35" fmla="*/ 512 h 1814"/>
                <a:gd name="T36" fmla="*/ 19 w 1569"/>
                <a:gd name="T37" fmla="*/ 549 h 1814"/>
                <a:gd name="T38" fmla="*/ 43 w 1569"/>
                <a:gd name="T39" fmla="*/ 508 h 1814"/>
                <a:gd name="T40" fmla="*/ 41 w 1569"/>
                <a:gd name="T41" fmla="*/ 782 h 1814"/>
                <a:gd name="T42" fmla="*/ 104 w 1569"/>
                <a:gd name="T43" fmla="*/ 748 h 1814"/>
                <a:gd name="T44" fmla="*/ 130 w 1569"/>
                <a:gd name="T45" fmla="*/ 962 h 1814"/>
                <a:gd name="T46" fmla="*/ 144 w 1569"/>
                <a:gd name="T47" fmla="*/ 899 h 1814"/>
                <a:gd name="T48" fmla="*/ 317 w 1569"/>
                <a:gd name="T49" fmla="*/ 918 h 1814"/>
                <a:gd name="T50" fmla="*/ 303 w 1569"/>
                <a:gd name="T51" fmla="*/ 1036 h 1814"/>
                <a:gd name="T52" fmla="*/ 363 w 1569"/>
                <a:gd name="T53" fmla="*/ 1057 h 1814"/>
                <a:gd name="T54" fmla="*/ 447 w 1569"/>
                <a:gd name="T55" fmla="*/ 1056 h 1814"/>
                <a:gd name="T56" fmla="*/ 510 w 1569"/>
                <a:gd name="T57" fmla="*/ 1039 h 1814"/>
                <a:gd name="T58" fmla="*/ 498 w 1569"/>
                <a:gd name="T59" fmla="*/ 996 h 1814"/>
                <a:gd name="T60" fmla="*/ 597 w 1569"/>
                <a:gd name="T61" fmla="*/ 1006 h 1814"/>
                <a:gd name="T62" fmla="*/ 615 w 1569"/>
                <a:gd name="T63" fmla="*/ 1054 h 1814"/>
                <a:gd name="T64" fmla="*/ 722 w 1569"/>
                <a:gd name="T65" fmla="*/ 1055 h 1814"/>
                <a:gd name="T66" fmla="*/ 754 w 1569"/>
                <a:gd name="T67" fmla="*/ 1016 h 1814"/>
                <a:gd name="T68" fmla="*/ 723 w 1569"/>
                <a:gd name="T69" fmla="*/ 972 h 1814"/>
                <a:gd name="T70" fmla="*/ 796 w 1569"/>
                <a:gd name="T71" fmla="*/ 866 h 1814"/>
                <a:gd name="T72" fmla="*/ 738 w 1569"/>
                <a:gd name="T73" fmla="*/ 779 h 1814"/>
                <a:gd name="T74" fmla="*/ 675 w 1569"/>
                <a:gd name="T75" fmla="*/ 729 h 1814"/>
                <a:gd name="T76" fmla="*/ 824 w 1569"/>
                <a:gd name="T77" fmla="*/ 639 h 1814"/>
                <a:gd name="T78" fmla="*/ 874 w 1569"/>
                <a:gd name="T79" fmla="*/ 771 h 1814"/>
                <a:gd name="T80" fmla="*/ 878 w 1569"/>
                <a:gd name="T81" fmla="*/ 668 h 1814"/>
                <a:gd name="T82" fmla="*/ 784 w 1569"/>
                <a:gd name="T83" fmla="*/ 585 h 1814"/>
                <a:gd name="T84" fmla="*/ 907 w 1569"/>
                <a:gd name="T85" fmla="*/ 623 h 1814"/>
                <a:gd name="T86" fmla="*/ 926 w 1569"/>
                <a:gd name="T87" fmla="*/ 616 h 1814"/>
                <a:gd name="T88" fmla="*/ 794 w 1569"/>
                <a:gd name="T89" fmla="*/ 517 h 1814"/>
                <a:gd name="T90" fmla="*/ 773 w 1569"/>
                <a:gd name="T91" fmla="*/ 319 h 1814"/>
                <a:gd name="T92" fmla="*/ 779 w 1569"/>
                <a:gd name="T93" fmla="*/ 267 h 1814"/>
                <a:gd name="T94" fmla="*/ 725 w 1569"/>
                <a:gd name="T95" fmla="*/ 174 h 1814"/>
                <a:gd name="T96" fmla="*/ 639 w 1569"/>
                <a:gd name="T97" fmla="*/ 126 h 1814"/>
                <a:gd name="T98" fmla="*/ 583 w 1569"/>
                <a:gd name="T99" fmla="*/ 151 h 1814"/>
                <a:gd name="T100" fmla="*/ 496 w 1569"/>
                <a:gd name="T101" fmla="*/ 138 h 1814"/>
                <a:gd name="T102" fmla="*/ 497 w 1569"/>
                <a:gd name="T103" fmla="*/ 25 h 1814"/>
                <a:gd name="T104" fmla="*/ 353 w 1569"/>
                <a:gd name="T105" fmla="*/ 22 h 1814"/>
                <a:gd name="T106" fmla="*/ 427 w 1569"/>
                <a:gd name="T107" fmla="*/ 65 h 1814"/>
                <a:gd name="T108" fmla="*/ 357 w 1569"/>
                <a:gd name="T109" fmla="*/ 153 h 1814"/>
                <a:gd name="T110" fmla="*/ 245 w 1569"/>
                <a:gd name="T111" fmla="*/ 122 h 1814"/>
                <a:gd name="T112" fmla="*/ 154 w 1569"/>
                <a:gd name="T113" fmla="*/ 17 h 181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9"/>
                <a:gd name="T172" fmla="*/ 0 h 1814"/>
                <a:gd name="T173" fmla="*/ 1569 w 1569"/>
                <a:gd name="T174" fmla="*/ 1814 h 181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9" h="1814">
                  <a:moveTo>
                    <a:pt x="278" y="1419"/>
                  </a:moveTo>
                  <a:cubicBezTo>
                    <a:pt x="291" y="1369"/>
                    <a:pt x="322" y="1343"/>
                    <a:pt x="373" y="1335"/>
                  </a:cubicBezTo>
                  <a:cubicBezTo>
                    <a:pt x="422" y="1326"/>
                    <a:pt x="477" y="1299"/>
                    <a:pt x="536" y="1271"/>
                  </a:cubicBezTo>
                  <a:cubicBezTo>
                    <a:pt x="561" y="1253"/>
                    <a:pt x="565" y="1261"/>
                    <a:pt x="546" y="1297"/>
                  </a:cubicBezTo>
                  <a:cubicBezTo>
                    <a:pt x="518" y="1330"/>
                    <a:pt x="518" y="1330"/>
                    <a:pt x="518" y="1330"/>
                  </a:cubicBezTo>
                  <a:cubicBezTo>
                    <a:pt x="503" y="1346"/>
                    <a:pt x="499" y="1364"/>
                    <a:pt x="520" y="1381"/>
                  </a:cubicBezTo>
                  <a:cubicBezTo>
                    <a:pt x="549" y="1395"/>
                    <a:pt x="560" y="1408"/>
                    <a:pt x="556" y="1420"/>
                  </a:cubicBezTo>
                  <a:cubicBezTo>
                    <a:pt x="525" y="1412"/>
                    <a:pt x="497" y="1416"/>
                    <a:pt x="473" y="1439"/>
                  </a:cubicBezTo>
                  <a:cubicBezTo>
                    <a:pt x="455" y="1433"/>
                    <a:pt x="434" y="1436"/>
                    <a:pt x="405" y="1450"/>
                  </a:cubicBezTo>
                  <a:cubicBezTo>
                    <a:pt x="390" y="1442"/>
                    <a:pt x="373" y="1441"/>
                    <a:pt x="353" y="1447"/>
                  </a:cubicBezTo>
                  <a:cubicBezTo>
                    <a:pt x="348" y="1434"/>
                    <a:pt x="334" y="1431"/>
                    <a:pt x="309" y="1435"/>
                  </a:cubicBezTo>
                  <a:cubicBezTo>
                    <a:pt x="303" y="1428"/>
                    <a:pt x="292" y="1423"/>
                    <a:pt x="278" y="1419"/>
                  </a:cubicBezTo>
                  <a:close/>
                  <a:moveTo>
                    <a:pt x="620" y="1419"/>
                  </a:moveTo>
                  <a:cubicBezTo>
                    <a:pt x="590" y="1388"/>
                    <a:pt x="586" y="1361"/>
                    <a:pt x="621" y="1337"/>
                  </a:cubicBezTo>
                  <a:cubicBezTo>
                    <a:pt x="640" y="1324"/>
                    <a:pt x="668" y="1293"/>
                    <a:pt x="704" y="1246"/>
                  </a:cubicBezTo>
                  <a:cubicBezTo>
                    <a:pt x="727" y="1244"/>
                    <a:pt x="748" y="1239"/>
                    <a:pt x="771" y="1236"/>
                  </a:cubicBezTo>
                  <a:cubicBezTo>
                    <a:pt x="865" y="1224"/>
                    <a:pt x="954" y="1204"/>
                    <a:pt x="1025" y="1165"/>
                  </a:cubicBezTo>
                  <a:cubicBezTo>
                    <a:pt x="1038" y="1161"/>
                    <a:pt x="1048" y="1163"/>
                    <a:pt x="1054" y="1173"/>
                  </a:cubicBezTo>
                  <a:cubicBezTo>
                    <a:pt x="1110" y="1246"/>
                    <a:pt x="1110" y="1246"/>
                    <a:pt x="1110" y="1246"/>
                  </a:cubicBezTo>
                  <a:cubicBezTo>
                    <a:pt x="1094" y="1252"/>
                    <a:pt x="1094" y="1252"/>
                    <a:pt x="1094" y="1252"/>
                  </a:cubicBezTo>
                  <a:cubicBezTo>
                    <a:pt x="1135" y="1284"/>
                    <a:pt x="1135" y="1284"/>
                    <a:pt x="1135" y="1284"/>
                  </a:cubicBezTo>
                  <a:cubicBezTo>
                    <a:pt x="1128" y="1290"/>
                    <a:pt x="1133" y="1294"/>
                    <a:pt x="1142" y="1297"/>
                  </a:cubicBezTo>
                  <a:cubicBezTo>
                    <a:pt x="1137" y="1305"/>
                    <a:pt x="1140" y="1312"/>
                    <a:pt x="1148" y="1311"/>
                  </a:cubicBezTo>
                  <a:cubicBezTo>
                    <a:pt x="1151" y="1321"/>
                    <a:pt x="1159" y="1336"/>
                    <a:pt x="1137" y="1315"/>
                  </a:cubicBezTo>
                  <a:cubicBezTo>
                    <a:pt x="1124" y="1309"/>
                    <a:pt x="1122" y="1315"/>
                    <a:pt x="1133" y="1336"/>
                  </a:cubicBezTo>
                  <a:cubicBezTo>
                    <a:pt x="1156" y="1369"/>
                    <a:pt x="1156" y="1369"/>
                    <a:pt x="1156" y="1369"/>
                  </a:cubicBezTo>
                  <a:cubicBezTo>
                    <a:pt x="1157" y="1384"/>
                    <a:pt x="1163" y="1397"/>
                    <a:pt x="1175" y="1408"/>
                  </a:cubicBezTo>
                  <a:cubicBezTo>
                    <a:pt x="1193" y="1445"/>
                    <a:pt x="1193" y="1445"/>
                    <a:pt x="1193" y="1445"/>
                  </a:cubicBezTo>
                  <a:cubicBezTo>
                    <a:pt x="1193" y="1451"/>
                    <a:pt x="1197" y="1457"/>
                    <a:pt x="1198" y="1462"/>
                  </a:cubicBezTo>
                  <a:cubicBezTo>
                    <a:pt x="1201" y="1476"/>
                    <a:pt x="1204" y="1484"/>
                    <a:pt x="1216" y="1485"/>
                  </a:cubicBezTo>
                  <a:cubicBezTo>
                    <a:pt x="1204" y="1508"/>
                    <a:pt x="1189" y="1529"/>
                    <a:pt x="1164" y="1542"/>
                  </a:cubicBezTo>
                  <a:cubicBezTo>
                    <a:pt x="1115" y="1569"/>
                    <a:pt x="1075" y="1558"/>
                    <a:pt x="1079" y="1493"/>
                  </a:cubicBezTo>
                  <a:cubicBezTo>
                    <a:pt x="1082" y="1458"/>
                    <a:pt x="1089" y="1428"/>
                    <a:pt x="1089" y="1392"/>
                  </a:cubicBezTo>
                  <a:cubicBezTo>
                    <a:pt x="1104" y="1336"/>
                    <a:pt x="1090" y="1308"/>
                    <a:pt x="1042" y="1305"/>
                  </a:cubicBezTo>
                  <a:cubicBezTo>
                    <a:pt x="1017" y="1305"/>
                    <a:pt x="997" y="1305"/>
                    <a:pt x="983" y="1315"/>
                  </a:cubicBezTo>
                  <a:cubicBezTo>
                    <a:pt x="970" y="1325"/>
                    <a:pt x="950" y="1321"/>
                    <a:pt x="925" y="1306"/>
                  </a:cubicBezTo>
                  <a:cubicBezTo>
                    <a:pt x="874" y="1269"/>
                    <a:pt x="837" y="1249"/>
                    <a:pt x="812" y="1249"/>
                  </a:cubicBezTo>
                  <a:cubicBezTo>
                    <a:pt x="836" y="1276"/>
                    <a:pt x="843" y="1304"/>
                    <a:pt x="823" y="1331"/>
                  </a:cubicBezTo>
                  <a:cubicBezTo>
                    <a:pt x="843" y="1341"/>
                    <a:pt x="843" y="1350"/>
                    <a:pt x="822" y="1359"/>
                  </a:cubicBezTo>
                  <a:cubicBezTo>
                    <a:pt x="774" y="1361"/>
                    <a:pt x="719" y="1351"/>
                    <a:pt x="663" y="1335"/>
                  </a:cubicBezTo>
                  <a:cubicBezTo>
                    <a:pt x="644" y="1331"/>
                    <a:pt x="641" y="1335"/>
                    <a:pt x="653" y="1345"/>
                  </a:cubicBezTo>
                  <a:cubicBezTo>
                    <a:pt x="695" y="1362"/>
                    <a:pt x="718" y="1387"/>
                    <a:pt x="718" y="1422"/>
                  </a:cubicBezTo>
                  <a:cubicBezTo>
                    <a:pt x="691" y="1423"/>
                    <a:pt x="668" y="1424"/>
                    <a:pt x="656" y="1427"/>
                  </a:cubicBezTo>
                  <a:cubicBezTo>
                    <a:pt x="644" y="1434"/>
                    <a:pt x="632" y="1433"/>
                    <a:pt x="620" y="1419"/>
                  </a:cubicBezTo>
                  <a:close/>
                  <a:moveTo>
                    <a:pt x="1094" y="1690"/>
                  </a:moveTo>
                  <a:cubicBezTo>
                    <a:pt x="1080" y="1697"/>
                    <a:pt x="1077" y="1706"/>
                    <a:pt x="1090" y="1714"/>
                  </a:cubicBezTo>
                  <a:cubicBezTo>
                    <a:pt x="1099" y="1720"/>
                    <a:pt x="1105" y="1721"/>
                    <a:pt x="1106" y="1716"/>
                  </a:cubicBezTo>
                  <a:cubicBezTo>
                    <a:pt x="1123" y="1713"/>
                    <a:pt x="1099" y="1704"/>
                    <a:pt x="1094" y="1690"/>
                  </a:cubicBezTo>
                  <a:close/>
                  <a:moveTo>
                    <a:pt x="657" y="1653"/>
                  </a:moveTo>
                  <a:cubicBezTo>
                    <a:pt x="648" y="1659"/>
                    <a:pt x="643" y="1667"/>
                    <a:pt x="648" y="1677"/>
                  </a:cubicBezTo>
                  <a:cubicBezTo>
                    <a:pt x="667" y="1693"/>
                    <a:pt x="667" y="1693"/>
                    <a:pt x="667" y="1693"/>
                  </a:cubicBezTo>
                  <a:cubicBezTo>
                    <a:pt x="674" y="1686"/>
                    <a:pt x="673" y="1676"/>
                    <a:pt x="664" y="1670"/>
                  </a:cubicBezTo>
                  <a:cubicBezTo>
                    <a:pt x="660" y="1666"/>
                    <a:pt x="658" y="1660"/>
                    <a:pt x="657" y="1653"/>
                  </a:cubicBezTo>
                  <a:close/>
                  <a:moveTo>
                    <a:pt x="442" y="1565"/>
                  </a:moveTo>
                  <a:cubicBezTo>
                    <a:pt x="456" y="1571"/>
                    <a:pt x="456" y="1583"/>
                    <a:pt x="439" y="1591"/>
                  </a:cubicBezTo>
                  <a:cubicBezTo>
                    <a:pt x="427" y="1586"/>
                    <a:pt x="427" y="1575"/>
                    <a:pt x="442" y="1565"/>
                  </a:cubicBezTo>
                  <a:close/>
                  <a:moveTo>
                    <a:pt x="198" y="1068"/>
                  </a:moveTo>
                  <a:cubicBezTo>
                    <a:pt x="258" y="1137"/>
                    <a:pt x="269" y="1216"/>
                    <a:pt x="220" y="1307"/>
                  </a:cubicBezTo>
                  <a:cubicBezTo>
                    <a:pt x="201" y="1351"/>
                    <a:pt x="204" y="1380"/>
                    <a:pt x="228" y="1393"/>
                  </a:cubicBezTo>
                  <a:cubicBezTo>
                    <a:pt x="235" y="1378"/>
                    <a:pt x="241" y="1355"/>
                    <a:pt x="244" y="1331"/>
                  </a:cubicBezTo>
                  <a:cubicBezTo>
                    <a:pt x="249" y="1293"/>
                    <a:pt x="273" y="1297"/>
                    <a:pt x="305" y="1264"/>
                  </a:cubicBezTo>
                  <a:cubicBezTo>
                    <a:pt x="339" y="1229"/>
                    <a:pt x="329" y="1192"/>
                    <a:pt x="326" y="1134"/>
                  </a:cubicBezTo>
                  <a:cubicBezTo>
                    <a:pt x="320" y="1008"/>
                    <a:pt x="346" y="935"/>
                    <a:pt x="383" y="894"/>
                  </a:cubicBezTo>
                  <a:cubicBezTo>
                    <a:pt x="289" y="869"/>
                    <a:pt x="232" y="938"/>
                    <a:pt x="198" y="1068"/>
                  </a:cubicBezTo>
                  <a:close/>
                  <a:moveTo>
                    <a:pt x="257" y="29"/>
                  </a:moveTo>
                  <a:cubicBezTo>
                    <a:pt x="247" y="31"/>
                    <a:pt x="242" y="38"/>
                    <a:pt x="244" y="51"/>
                  </a:cubicBezTo>
                  <a:cubicBezTo>
                    <a:pt x="319" y="156"/>
                    <a:pt x="319" y="156"/>
                    <a:pt x="319" y="156"/>
                  </a:cubicBezTo>
                  <a:cubicBezTo>
                    <a:pt x="321" y="161"/>
                    <a:pt x="326" y="166"/>
                    <a:pt x="325" y="170"/>
                  </a:cubicBezTo>
                  <a:cubicBezTo>
                    <a:pt x="319" y="185"/>
                    <a:pt x="317" y="194"/>
                    <a:pt x="329" y="206"/>
                  </a:cubicBezTo>
                  <a:cubicBezTo>
                    <a:pt x="355" y="231"/>
                    <a:pt x="355" y="231"/>
                    <a:pt x="355" y="231"/>
                  </a:cubicBezTo>
                  <a:cubicBezTo>
                    <a:pt x="357" y="248"/>
                    <a:pt x="360" y="263"/>
                    <a:pt x="366" y="268"/>
                  </a:cubicBezTo>
                  <a:cubicBezTo>
                    <a:pt x="360" y="279"/>
                    <a:pt x="368" y="290"/>
                    <a:pt x="378" y="301"/>
                  </a:cubicBezTo>
                  <a:cubicBezTo>
                    <a:pt x="380" y="304"/>
                    <a:pt x="381" y="309"/>
                    <a:pt x="386" y="312"/>
                  </a:cubicBezTo>
                  <a:cubicBezTo>
                    <a:pt x="390" y="348"/>
                    <a:pt x="390" y="348"/>
                    <a:pt x="390" y="348"/>
                  </a:cubicBezTo>
                  <a:cubicBezTo>
                    <a:pt x="355" y="377"/>
                    <a:pt x="337" y="399"/>
                    <a:pt x="334" y="412"/>
                  </a:cubicBezTo>
                  <a:cubicBezTo>
                    <a:pt x="332" y="420"/>
                    <a:pt x="330" y="426"/>
                    <a:pt x="335" y="430"/>
                  </a:cubicBezTo>
                  <a:cubicBezTo>
                    <a:pt x="385" y="425"/>
                    <a:pt x="385" y="425"/>
                    <a:pt x="385" y="425"/>
                  </a:cubicBezTo>
                  <a:cubicBezTo>
                    <a:pt x="389" y="427"/>
                    <a:pt x="394" y="428"/>
                    <a:pt x="396" y="432"/>
                  </a:cubicBezTo>
                  <a:cubicBezTo>
                    <a:pt x="403" y="449"/>
                    <a:pt x="393" y="477"/>
                    <a:pt x="366" y="480"/>
                  </a:cubicBezTo>
                  <a:cubicBezTo>
                    <a:pt x="305" y="495"/>
                    <a:pt x="261" y="516"/>
                    <a:pt x="278" y="557"/>
                  </a:cubicBezTo>
                  <a:cubicBezTo>
                    <a:pt x="301" y="586"/>
                    <a:pt x="289" y="612"/>
                    <a:pt x="251" y="636"/>
                  </a:cubicBezTo>
                  <a:cubicBezTo>
                    <a:pt x="242" y="644"/>
                    <a:pt x="237" y="655"/>
                    <a:pt x="239" y="669"/>
                  </a:cubicBezTo>
                  <a:cubicBezTo>
                    <a:pt x="228" y="679"/>
                    <a:pt x="220" y="693"/>
                    <a:pt x="212" y="709"/>
                  </a:cubicBezTo>
                  <a:cubicBezTo>
                    <a:pt x="206" y="725"/>
                    <a:pt x="206" y="733"/>
                    <a:pt x="218" y="731"/>
                  </a:cubicBezTo>
                  <a:cubicBezTo>
                    <a:pt x="303" y="703"/>
                    <a:pt x="387" y="691"/>
                    <a:pt x="447" y="740"/>
                  </a:cubicBezTo>
                  <a:cubicBezTo>
                    <a:pt x="476" y="765"/>
                    <a:pt x="471" y="777"/>
                    <a:pt x="517" y="780"/>
                  </a:cubicBezTo>
                  <a:cubicBezTo>
                    <a:pt x="512" y="799"/>
                    <a:pt x="517" y="810"/>
                    <a:pt x="534" y="813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18" y="839"/>
                    <a:pt x="497" y="839"/>
                    <a:pt x="478" y="844"/>
                  </a:cubicBezTo>
                  <a:cubicBezTo>
                    <a:pt x="458" y="849"/>
                    <a:pt x="437" y="858"/>
                    <a:pt x="419" y="858"/>
                  </a:cubicBezTo>
                  <a:cubicBezTo>
                    <a:pt x="403" y="845"/>
                    <a:pt x="385" y="838"/>
                    <a:pt x="370" y="828"/>
                  </a:cubicBezTo>
                  <a:cubicBezTo>
                    <a:pt x="293" y="781"/>
                    <a:pt x="228" y="778"/>
                    <a:pt x="172" y="843"/>
                  </a:cubicBezTo>
                  <a:cubicBezTo>
                    <a:pt x="143" y="878"/>
                    <a:pt x="116" y="925"/>
                    <a:pt x="94" y="997"/>
                  </a:cubicBezTo>
                  <a:cubicBezTo>
                    <a:pt x="90" y="1009"/>
                    <a:pt x="80" y="1014"/>
                    <a:pt x="60" y="1002"/>
                  </a:cubicBezTo>
                  <a:cubicBezTo>
                    <a:pt x="20" y="970"/>
                    <a:pt x="12" y="940"/>
                    <a:pt x="32" y="921"/>
                  </a:cubicBezTo>
                  <a:cubicBezTo>
                    <a:pt x="61" y="894"/>
                    <a:pt x="72" y="910"/>
                    <a:pt x="57" y="925"/>
                  </a:cubicBezTo>
                  <a:cubicBezTo>
                    <a:pt x="57" y="928"/>
                    <a:pt x="57" y="928"/>
                    <a:pt x="57" y="928"/>
                  </a:cubicBezTo>
                  <a:cubicBezTo>
                    <a:pt x="79" y="928"/>
                    <a:pt x="88" y="943"/>
                    <a:pt x="96" y="959"/>
                  </a:cubicBezTo>
                  <a:cubicBezTo>
                    <a:pt x="114" y="911"/>
                    <a:pt x="104" y="879"/>
                    <a:pt x="78" y="853"/>
                  </a:cubicBezTo>
                  <a:cubicBezTo>
                    <a:pt x="72" y="852"/>
                    <a:pt x="72" y="852"/>
                    <a:pt x="72" y="852"/>
                  </a:cubicBezTo>
                  <a:cubicBezTo>
                    <a:pt x="75" y="893"/>
                    <a:pt x="75" y="893"/>
                    <a:pt x="75" y="893"/>
                  </a:cubicBezTo>
                  <a:cubicBezTo>
                    <a:pt x="31" y="884"/>
                    <a:pt x="6" y="918"/>
                    <a:pt x="3" y="950"/>
                  </a:cubicBezTo>
                  <a:cubicBezTo>
                    <a:pt x="0" y="981"/>
                    <a:pt x="15" y="1008"/>
                    <a:pt x="55" y="1032"/>
                  </a:cubicBezTo>
                  <a:cubicBezTo>
                    <a:pt x="78" y="1039"/>
                    <a:pt x="84" y="1065"/>
                    <a:pt x="67" y="1091"/>
                  </a:cubicBezTo>
                  <a:cubicBezTo>
                    <a:pt x="23" y="1155"/>
                    <a:pt x="30" y="1223"/>
                    <a:pt x="69" y="1310"/>
                  </a:cubicBezTo>
                  <a:cubicBezTo>
                    <a:pt x="74" y="1307"/>
                    <a:pt x="74" y="1307"/>
                    <a:pt x="74" y="1307"/>
                  </a:cubicBezTo>
                  <a:cubicBezTo>
                    <a:pt x="83" y="1212"/>
                    <a:pt x="103" y="1163"/>
                    <a:pt x="134" y="1154"/>
                  </a:cubicBezTo>
                  <a:cubicBezTo>
                    <a:pt x="144" y="1151"/>
                    <a:pt x="154" y="1144"/>
                    <a:pt x="162" y="1133"/>
                  </a:cubicBezTo>
                  <a:cubicBezTo>
                    <a:pt x="171" y="1119"/>
                    <a:pt x="176" y="1120"/>
                    <a:pt x="183" y="1136"/>
                  </a:cubicBezTo>
                  <a:cubicBezTo>
                    <a:pt x="201" y="1176"/>
                    <a:pt x="199" y="1214"/>
                    <a:pt x="175" y="1253"/>
                  </a:cubicBezTo>
                  <a:cubicBezTo>
                    <a:pt x="119" y="1342"/>
                    <a:pt x="117" y="1411"/>
                    <a:pt x="196" y="1465"/>
                  </a:cubicBezTo>
                  <a:cubicBezTo>
                    <a:pt x="198" y="1472"/>
                    <a:pt x="198" y="1472"/>
                    <a:pt x="198" y="1472"/>
                  </a:cubicBezTo>
                  <a:cubicBezTo>
                    <a:pt x="177" y="1499"/>
                    <a:pt x="177" y="1499"/>
                    <a:pt x="177" y="1499"/>
                  </a:cubicBezTo>
                  <a:cubicBezTo>
                    <a:pt x="170" y="1510"/>
                    <a:pt x="175" y="1523"/>
                    <a:pt x="194" y="1538"/>
                  </a:cubicBezTo>
                  <a:cubicBezTo>
                    <a:pt x="207" y="1554"/>
                    <a:pt x="214" y="1580"/>
                    <a:pt x="218" y="1613"/>
                  </a:cubicBezTo>
                  <a:cubicBezTo>
                    <a:pt x="211" y="1623"/>
                    <a:pt x="211" y="1635"/>
                    <a:pt x="215" y="1649"/>
                  </a:cubicBezTo>
                  <a:cubicBezTo>
                    <a:pt x="226" y="1666"/>
                    <a:pt x="255" y="1675"/>
                    <a:pt x="295" y="1671"/>
                  </a:cubicBezTo>
                  <a:cubicBezTo>
                    <a:pt x="299" y="1670"/>
                    <a:pt x="298" y="1667"/>
                    <a:pt x="298" y="1663"/>
                  </a:cubicBezTo>
                  <a:cubicBezTo>
                    <a:pt x="302" y="1644"/>
                    <a:pt x="289" y="1631"/>
                    <a:pt x="276" y="1608"/>
                  </a:cubicBezTo>
                  <a:cubicBezTo>
                    <a:pt x="237" y="1573"/>
                    <a:pt x="228" y="1540"/>
                    <a:pt x="241" y="1507"/>
                  </a:cubicBezTo>
                  <a:cubicBezTo>
                    <a:pt x="247" y="1498"/>
                    <a:pt x="247" y="1498"/>
                    <a:pt x="247" y="1498"/>
                  </a:cubicBezTo>
                  <a:cubicBezTo>
                    <a:pt x="278" y="1509"/>
                    <a:pt x="317" y="1521"/>
                    <a:pt x="353" y="1526"/>
                  </a:cubicBezTo>
                  <a:cubicBezTo>
                    <a:pt x="338" y="1557"/>
                    <a:pt x="339" y="1596"/>
                    <a:pt x="353" y="1618"/>
                  </a:cubicBezTo>
                  <a:cubicBezTo>
                    <a:pt x="378" y="1662"/>
                    <a:pt x="405" y="1682"/>
                    <a:pt x="456" y="1678"/>
                  </a:cubicBezTo>
                  <a:cubicBezTo>
                    <a:pt x="524" y="1672"/>
                    <a:pt x="557" y="1616"/>
                    <a:pt x="532" y="1540"/>
                  </a:cubicBezTo>
                  <a:cubicBezTo>
                    <a:pt x="556" y="1526"/>
                    <a:pt x="572" y="1527"/>
                    <a:pt x="581" y="1542"/>
                  </a:cubicBezTo>
                  <a:cubicBezTo>
                    <a:pt x="580" y="1577"/>
                    <a:pt x="595" y="1566"/>
                    <a:pt x="596" y="1599"/>
                  </a:cubicBezTo>
                  <a:cubicBezTo>
                    <a:pt x="555" y="1634"/>
                    <a:pt x="540" y="1665"/>
                    <a:pt x="584" y="1684"/>
                  </a:cubicBezTo>
                  <a:cubicBezTo>
                    <a:pt x="606" y="1706"/>
                    <a:pt x="594" y="1715"/>
                    <a:pt x="565" y="1716"/>
                  </a:cubicBezTo>
                  <a:cubicBezTo>
                    <a:pt x="534" y="1709"/>
                    <a:pt x="511" y="1711"/>
                    <a:pt x="507" y="1736"/>
                  </a:cubicBezTo>
                  <a:cubicBezTo>
                    <a:pt x="478" y="1737"/>
                    <a:pt x="470" y="1754"/>
                    <a:pt x="471" y="1781"/>
                  </a:cubicBezTo>
                  <a:cubicBezTo>
                    <a:pt x="479" y="1761"/>
                    <a:pt x="495" y="1759"/>
                    <a:pt x="504" y="1764"/>
                  </a:cubicBezTo>
                  <a:cubicBezTo>
                    <a:pt x="519" y="1763"/>
                    <a:pt x="535" y="1767"/>
                    <a:pt x="548" y="1762"/>
                  </a:cubicBezTo>
                  <a:cubicBezTo>
                    <a:pt x="560" y="1756"/>
                    <a:pt x="575" y="1756"/>
                    <a:pt x="591" y="1762"/>
                  </a:cubicBezTo>
                  <a:cubicBezTo>
                    <a:pt x="599" y="1762"/>
                    <a:pt x="605" y="1766"/>
                    <a:pt x="609" y="1772"/>
                  </a:cubicBezTo>
                  <a:cubicBezTo>
                    <a:pt x="629" y="1793"/>
                    <a:pt x="627" y="1770"/>
                    <a:pt x="671" y="1797"/>
                  </a:cubicBezTo>
                  <a:cubicBezTo>
                    <a:pt x="682" y="1798"/>
                    <a:pt x="700" y="1797"/>
                    <a:pt x="704" y="1814"/>
                  </a:cubicBezTo>
                  <a:cubicBezTo>
                    <a:pt x="708" y="1798"/>
                    <a:pt x="708" y="1798"/>
                    <a:pt x="708" y="1798"/>
                  </a:cubicBezTo>
                  <a:cubicBezTo>
                    <a:pt x="711" y="1793"/>
                    <a:pt x="709" y="1786"/>
                    <a:pt x="703" y="1780"/>
                  </a:cubicBezTo>
                  <a:cubicBezTo>
                    <a:pt x="689" y="1763"/>
                    <a:pt x="711" y="1762"/>
                    <a:pt x="750" y="1770"/>
                  </a:cubicBezTo>
                  <a:cubicBezTo>
                    <a:pt x="771" y="1779"/>
                    <a:pt x="791" y="1783"/>
                    <a:pt x="806" y="1781"/>
                  </a:cubicBezTo>
                  <a:cubicBezTo>
                    <a:pt x="823" y="1763"/>
                    <a:pt x="827" y="1774"/>
                    <a:pt x="831" y="1798"/>
                  </a:cubicBezTo>
                  <a:cubicBezTo>
                    <a:pt x="843" y="1763"/>
                    <a:pt x="835" y="1745"/>
                    <a:pt x="801" y="1743"/>
                  </a:cubicBezTo>
                  <a:cubicBezTo>
                    <a:pt x="807" y="1725"/>
                    <a:pt x="809" y="1752"/>
                    <a:pt x="822" y="1730"/>
                  </a:cubicBezTo>
                  <a:cubicBezTo>
                    <a:pt x="832" y="1725"/>
                    <a:pt x="843" y="1730"/>
                    <a:pt x="854" y="1741"/>
                  </a:cubicBezTo>
                  <a:cubicBezTo>
                    <a:pt x="857" y="1724"/>
                    <a:pt x="847" y="1714"/>
                    <a:pt x="825" y="1709"/>
                  </a:cubicBezTo>
                  <a:cubicBezTo>
                    <a:pt x="820" y="1695"/>
                    <a:pt x="809" y="1694"/>
                    <a:pt x="794" y="1708"/>
                  </a:cubicBezTo>
                  <a:cubicBezTo>
                    <a:pt x="730" y="1691"/>
                    <a:pt x="724" y="1653"/>
                    <a:pt x="760" y="1645"/>
                  </a:cubicBezTo>
                  <a:cubicBezTo>
                    <a:pt x="779" y="1640"/>
                    <a:pt x="786" y="1660"/>
                    <a:pt x="802" y="1666"/>
                  </a:cubicBezTo>
                  <a:cubicBezTo>
                    <a:pt x="813" y="1670"/>
                    <a:pt x="819" y="1669"/>
                    <a:pt x="835" y="1670"/>
                  </a:cubicBezTo>
                  <a:cubicBezTo>
                    <a:pt x="853" y="1671"/>
                    <a:pt x="868" y="1675"/>
                    <a:pt x="879" y="1682"/>
                  </a:cubicBezTo>
                  <a:cubicBezTo>
                    <a:pt x="892" y="1686"/>
                    <a:pt x="892" y="1686"/>
                    <a:pt x="892" y="1686"/>
                  </a:cubicBezTo>
                  <a:cubicBezTo>
                    <a:pt x="899" y="1681"/>
                    <a:pt x="905" y="1682"/>
                    <a:pt x="914" y="1690"/>
                  </a:cubicBezTo>
                  <a:cubicBezTo>
                    <a:pt x="923" y="1703"/>
                    <a:pt x="932" y="1705"/>
                    <a:pt x="940" y="1694"/>
                  </a:cubicBezTo>
                  <a:cubicBezTo>
                    <a:pt x="966" y="1674"/>
                    <a:pt x="1003" y="1674"/>
                    <a:pt x="1001" y="1686"/>
                  </a:cubicBezTo>
                  <a:cubicBezTo>
                    <a:pt x="1000" y="1705"/>
                    <a:pt x="1003" y="1711"/>
                    <a:pt x="1010" y="1710"/>
                  </a:cubicBezTo>
                  <a:cubicBezTo>
                    <a:pt x="1016" y="1711"/>
                    <a:pt x="1018" y="1718"/>
                    <a:pt x="1018" y="1731"/>
                  </a:cubicBezTo>
                  <a:cubicBezTo>
                    <a:pt x="994" y="1731"/>
                    <a:pt x="977" y="1735"/>
                    <a:pt x="977" y="1752"/>
                  </a:cubicBezTo>
                  <a:cubicBezTo>
                    <a:pt x="955" y="1759"/>
                    <a:pt x="956" y="1775"/>
                    <a:pt x="966" y="1796"/>
                  </a:cubicBezTo>
                  <a:cubicBezTo>
                    <a:pt x="963" y="1756"/>
                    <a:pt x="997" y="1788"/>
                    <a:pt x="1031" y="1767"/>
                  </a:cubicBezTo>
                  <a:cubicBezTo>
                    <a:pt x="1054" y="1764"/>
                    <a:pt x="1054" y="1764"/>
                    <a:pt x="1054" y="1764"/>
                  </a:cubicBezTo>
                  <a:cubicBezTo>
                    <a:pt x="1057" y="1776"/>
                    <a:pt x="1068" y="1781"/>
                    <a:pt x="1089" y="1780"/>
                  </a:cubicBezTo>
                  <a:cubicBezTo>
                    <a:pt x="1096" y="1777"/>
                    <a:pt x="1108" y="1777"/>
                    <a:pt x="1115" y="1775"/>
                  </a:cubicBezTo>
                  <a:cubicBezTo>
                    <a:pt x="1156" y="1764"/>
                    <a:pt x="1189" y="1767"/>
                    <a:pt x="1213" y="1800"/>
                  </a:cubicBezTo>
                  <a:cubicBezTo>
                    <a:pt x="1218" y="1790"/>
                    <a:pt x="1218" y="1779"/>
                    <a:pt x="1211" y="1769"/>
                  </a:cubicBezTo>
                  <a:cubicBezTo>
                    <a:pt x="1239" y="1750"/>
                    <a:pt x="1270" y="1757"/>
                    <a:pt x="1252" y="1788"/>
                  </a:cubicBezTo>
                  <a:cubicBezTo>
                    <a:pt x="1269" y="1780"/>
                    <a:pt x="1285" y="1737"/>
                    <a:pt x="1264" y="1738"/>
                  </a:cubicBezTo>
                  <a:cubicBezTo>
                    <a:pt x="1273" y="1713"/>
                    <a:pt x="1310" y="1734"/>
                    <a:pt x="1300" y="1752"/>
                  </a:cubicBezTo>
                  <a:cubicBezTo>
                    <a:pt x="1315" y="1744"/>
                    <a:pt x="1318" y="1731"/>
                    <a:pt x="1299" y="1716"/>
                  </a:cubicBezTo>
                  <a:cubicBezTo>
                    <a:pt x="1296" y="1701"/>
                    <a:pt x="1284" y="1697"/>
                    <a:pt x="1264" y="1703"/>
                  </a:cubicBezTo>
                  <a:cubicBezTo>
                    <a:pt x="1252" y="1683"/>
                    <a:pt x="1237" y="1682"/>
                    <a:pt x="1217" y="1700"/>
                  </a:cubicBezTo>
                  <a:cubicBezTo>
                    <a:pt x="1197" y="1709"/>
                    <a:pt x="1181" y="1710"/>
                    <a:pt x="1171" y="1696"/>
                  </a:cubicBezTo>
                  <a:cubicBezTo>
                    <a:pt x="1160" y="1679"/>
                    <a:pt x="1162" y="1670"/>
                    <a:pt x="1177" y="1676"/>
                  </a:cubicBezTo>
                  <a:cubicBezTo>
                    <a:pt x="1185" y="1679"/>
                    <a:pt x="1188" y="1670"/>
                    <a:pt x="1197" y="1652"/>
                  </a:cubicBezTo>
                  <a:cubicBezTo>
                    <a:pt x="1201" y="1644"/>
                    <a:pt x="1207" y="1639"/>
                    <a:pt x="1212" y="1629"/>
                  </a:cubicBezTo>
                  <a:cubicBezTo>
                    <a:pt x="1234" y="1625"/>
                    <a:pt x="1252" y="1606"/>
                    <a:pt x="1274" y="1567"/>
                  </a:cubicBezTo>
                  <a:cubicBezTo>
                    <a:pt x="1290" y="1560"/>
                    <a:pt x="1298" y="1529"/>
                    <a:pt x="1299" y="1480"/>
                  </a:cubicBezTo>
                  <a:cubicBezTo>
                    <a:pt x="1305" y="1484"/>
                    <a:pt x="1314" y="1481"/>
                    <a:pt x="1325" y="1475"/>
                  </a:cubicBezTo>
                  <a:cubicBezTo>
                    <a:pt x="1317" y="1474"/>
                    <a:pt x="1314" y="1471"/>
                    <a:pt x="1314" y="1452"/>
                  </a:cubicBezTo>
                  <a:cubicBezTo>
                    <a:pt x="1335" y="1452"/>
                    <a:pt x="1335" y="1452"/>
                    <a:pt x="1335" y="1452"/>
                  </a:cubicBezTo>
                  <a:cubicBezTo>
                    <a:pt x="1343" y="1449"/>
                    <a:pt x="1346" y="1445"/>
                    <a:pt x="1346" y="1441"/>
                  </a:cubicBezTo>
                  <a:cubicBezTo>
                    <a:pt x="1346" y="1438"/>
                    <a:pt x="1337" y="1439"/>
                    <a:pt x="1331" y="1429"/>
                  </a:cubicBezTo>
                  <a:cubicBezTo>
                    <a:pt x="1329" y="1418"/>
                    <a:pt x="1322" y="1406"/>
                    <a:pt x="1310" y="1394"/>
                  </a:cubicBezTo>
                  <a:cubicBezTo>
                    <a:pt x="1289" y="1362"/>
                    <a:pt x="1289" y="1362"/>
                    <a:pt x="1289" y="1362"/>
                  </a:cubicBezTo>
                  <a:cubicBezTo>
                    <a:pt x="1275" y="1316"/>
                    <a:pt x="1259" y="1290"/>
                    <a:pt x="1238" y="1307"/>
                  </a:cubicBezTo>
                  <a:cubicBezTo>
                    <a:pt x="1232" y="1304"/>
                    <a:pt x="1232" y="1304"/>
                    <a:pt x="1232" y="1304"/>
                  </a:cubicBezTo>
                  <a:cubicBezTo>
                    <a:pt x="1216" y="1286"/>
                    <a:pt x="1204" y="1263"/>
                    <a:pt x="1195" y="1237"/>
                  </a:cubicBezTo>
                  <a:cubicBezTo>
                    <a:pt x="1196" y="1205"/>
                    <a:pt x="1162" y="1203"/>
                    <a:pt x="1145" y="1233"/>
                  </a:cubicBezTo>
                  <a:cubicBezTo>
                    <a:pt x="1140" y="1208"/>
                    <a:pt x="1140" y="1208"/>
                    <a:pt x="1140" y="1208"/>
                  </a:cubicBezTo>
                  <a:cubicBezTo>
                    <a:pt x="1131" y="1222"/>
                    <a:pt x="1131" y="1222"/>
                    <a:pt x="1131" y="1222"/>
                  </a:cubicBezTo>
                  <a:cubicBezTo>
                    <a:pt x="1079" y="1146"/>
                    <a:pt x="1079" y="1146"/>
                    <a:pt x="1079" y="1146"/>
                  </a:cubicBezTo>
                  <a:cubicBezTo>
                    <a:pt x="1084" y="1145"/>
                    <a:pt x="1094" y="1139"/>
                    <a:pt x="1100" y="1138"/>
                  </a:cubicBezTo>
                  <a:cubicBezTo>
                    <a:pt x="1165" y="1133"/>
                    <a:pt x="1229" y="1114"/>
                    <a:pt x="1295" y="1077"/>
                  </a:cubicBezTo>
                  <a:cubicBezTo>
                    <a:pt x="1342" y="1063"/>
                    <a:pt x="1342" y="1063"/>
                    <a:pt x="1342" y="1063"/>
                  </a:cubicBezTo>
                  <a:cubicBezTo>
                    <a:pt x="1363" y="1054"/>
                    <a:pt x="1370" y="1061"/>
                    <a:pt x="1381" y="1072"/>
                  </a:cubicBezTo>
                  <a:cubicBezTo>
                    <a:pt x="1428" y="1121"/>
                    <a:pt x="1428" y="1121"/>
                    <a:pt x="1428" y="1121"/>
                  </a:cubicBezTo>
                  <a:cubicBezTo>
                    <a:pt x="1438" y="1131"/>
                    <a:pt x="1438" y="1141"/>
                    <a:pt x="1433" y="1151"/>
                  </a:cubicBezTo>
                  <a:cubicBezTo>
                    <a:pt x="1428" y="1161"/>
                    <a:pt x="1439" y="1174"/>
                    <a:pt x="1456" y="1188"/>
                  </a:cubicBezTo>
                  <a:cubicBezTo>
                    <a:pt x="1471" y="1205"/>
                    <a:pt x="1473" y="1228"/>
                    <a:pt x="1459" y="1256"/>
                  </a:cubicBezTo>
                  <a:cubicBezTo>
                    <a:pt x="1452" y="1274"/>
                    <a:pt x="1454" y="1286"/>
                    <a:pt x="1464" y="1292"/>
                  </a:cubicBezTo>
                  <a:cubicBezTo>
                    <a:pt x="1497" y="1315"/>
                    <a:pt x="1497" y="1315"/>
                    <a:pt x="1497" y="1315"/>
                  </a:cubicBezTo>
                  <a:cubicBezTo>
                    <a:pt x="1519" y="1333"/>
                    <a:pt x="1530" y="1327"/>
                    <a:pt x="1529" y="1296"/>
                  </a:cubicBezTo>
                  <a:cubicBezTo>
                    <a:pt x="1527" y="1280"/>
                    <a:pt x="1522" y="1265"/>
                    <a:pt x="1513" y="1249"/>
                  </a:cubicBezTo>
                  <a:cubicBezTo>
                    <a:pt x="1502" y="1230"/>
                    <a:pt x="1495" y="1212"/>
                    <a:pt x="1494" y="1192"/>
                  </a:cubicBezTo>
                  <a:cubicBezTo>
                    <a:pt x="1493" y="1154"/>
                    <a:pt x="1488" y="1134"/>
                    <a:pt x="1472" y="1120"/>
                  </a:cubicBezTo>
                  <a:cubicBezTo>
                    <a:pt x="1454" y="1103"/>
                    <a:pt x="1438" y="1083"/>
                    <a:pt x="1425" y="1061"/>
                  </a:cubicBezTo>
                  <a:cubicBezTo>
                    <a:pt x="1421" y="1048"/>
                    <a:pt x="1418" y="1041"/>
                    <a:pt x="1411" y="1038"/>
                  </a:cubicBezTo>
                  <a:cubicBezTo>
                    <a:pt x="1409" y="997"/>
                    <a:pt x="1380" y="977"/>
                    <a:pt x="1361" y="988"/>
                  </a:cubicBezTo>
                  <a:cubicBezTo>
                    <a:pt x="1346" y="992"/>
                    <a:pt x="1330" y="993"/>
                    <a:pt x="1314" y="991"/>
                  </a:cubicBezTo>
                  <a:cubicBezTo>
                    <a:pt x="1314" y="982"/>
                    <a:pt x="1314" y="982"/>
                    <a:pt x="1314" y="982"/>
                  </a:cubicBezTo>
                  <a:cubicBezTo>
                    <a:pt x="1335" y="970"/>
                    <a:pt x="1371" y="933"/>
                    <a:pt x="1407" y="893"/>
                  </a:cubicBezTo>
                  <a:cubicBezTo>
                    <a:pt x="1420" y="876"/>
                    <a:pt x="1427" y="883"/>
                    <a:pt x="1440" y="896"/>
                  </a:cubicBezTo>
                  <a:cubicBezTo>
                    <a:pt x="1492" y="951"/>
                    <a:pt x="1492" y="951"/>
                    <a:pt x="1492" y="951"/>
                  </a:cubicBezTo>
                  <a:cubicBezTo>
                    <a:pt x="1490" y="977"/>
                    <a:pt x="1495" y="995"/>
                    <a:pt x="1513" y="993"/>
                  </a:cubicBezTo>
                  <a:cubicBezTo>
                    <a:pt x="1526" y="1015"/>
                    <a:pt x="1531" y="1036"/>
                    <a:pt x="1520" y="1045"/>
                  </a:cubicBezTo>
                  <a:cubicBezTo>
                    <a:pt x="1508" y="1055"/>
                    <a:pt x="1499" y="1062"/>
                    <a:pt x="1499" y="1076"/>
                  </a:cubicBezTo>
                  <a:cubicBezTo>
                    <a:pt x="1501" y="1097"/>
                    <a:pt x="1526" y="1119"/>
                    <a:pt x="1552" y="1129"/>
                  </a:cubicBezTo>
                  <a:cubicBezTo>
                    <a:pt x="1555" y="1130"/>
                    <a:pt x="1559" y="1128"/>
                    <a:pt x="1561" y="1125"/>
                  </a:cubicBezTo>
                  <a:cubicBezTo>
                    <a:pt x="1568" y="1106"/>
                    <a:pt x="1569" y="1084"/>
                    <a:pt x="1562" y="1063"/>
                  </a:cubicBezTo>
                  <a:cubicBezTo>
                    <a:pt x="1552" y="1032"/>
                    <a:pt x="1552" y="1032"/>
                    <a:pt x="1552" y="1032"/>
                  </a:cubicBezTo>
                  <a:cubicBezTo>
                    <a:pt x="1551" y="1019"/>
                    <a:pt x="1552" y="1009"/>
                    <a:pt x="1553" y="1000"/>
                  </a:cubicBezTo>
                  <a:cubicBezTo>
                    <a:pt x="1556" y="976"/>
                    <a:pt x="1556" y="962"/>
                    <a:pt x="1531" y="944"/>
                  </a:cubicBezTo>
                  <a:cubicBezTo>
                    <a:pt x="1498" y="910"/>
                    <a:pt x="1470" y="876"/>
                    <a:pt x="1448" y="840"/>
                  </a:cubicBezTo>
                  <a:cubicBezTo>
                    <a:pt x="1449" y="792"/>
                    <a:pt x="1408" y="780"/>
                    <a:pt x="1382" y="832"/>
                  </a:cubicBezTo>
                  <a:cubicBezTo>
                    <a:pt x="1331" y="867"/>
                    <a:pt x="1331" y="867"/>
                    <a:pt x="1331" y="867"/>
                  </a:cubicBezTo>
                  <a:cubicBezTo>
                    <a:pt x="1319" y="875"/>
                    <a:pt x="1310" y="862"/>
                    <a:pt x="1310" y="848"/>
                  </a:cubicBezTo>
                  <a:cubicBezTo>
                    <a:pt x="1305" y="786"/>
                    <a:pt x="1263" y="735"/>
                    <a:pt x="1216" y="687"/>
                  </a:cubicBezTo>
                  <a:cubicBezTo>
                    <a:pt x="1191" y="611"/>
                    <a:pt x="1156" y="547"/>
                    <a:pt x="1144" y="489"/>
                  </a:cubicBezTo>
                  <a:cubicBezTo>
                    <a:pt x="1192" y="494"/>
                    <a:pt x="1228" y="503"/>
                    <a:pt x="1242" y="517"/>
                  </a:cubicBezTo>
                  <a:cubicBezTo>
                    <a:pt x="1263" y="540"/>
                    <a:pt x="1289" y="551"/>
                    <a:pt x="1296" y="535"/>
                  </a:cubicBezTo>
                  <a:cubicBezTo>
                    <a:pt x="1299" y="530"/>
                    <a:pt x="1284" y="521"/>
                    <a:pt x="1276" y="514"/>
                  </a:cubicBezTo>
                  <a:cubicBezTo>
                    <a:pt x="1284" y="514"/>
                    <a:pt x="1295" y="521"/>
                    <a:pt x="1307" y="533"/>
                  </a:cubicBezTo>
                  <a:cubicBezTo>
                    <a:pt x="1328" y="533"/>
                    <a:pt x="1335" y="517"/>
                    <a:pt x="1329" y="495"/>
                  </a:cubicBezTo>
                  <a:cubicBezTo>
                    <a:pt x="1331" y="478"/>
                    <a:pt x="1330" y="464"/>
                    <a:pt x="1323" y="458"/>
                  </a:cubicBezTo>
                  <a:cubicBezTo>
                    <a:pt x="1305" y="448"/>
                    <a:pt x="1305" y="448"/>
                    <a:pt x="1305" y="448"/>
                  </a:cubicBezTo>
                  <a:cubicBezTo>
                    <a:pt x="1276" y="417"/>
                    <a:pt x="1252" y="385"/>
                    <a:pt x="1232" y="350"/>
                  </a:cubicBezTo>
                  <a:cubicBezTo>
                    <a:pt x="1229" y="345"/>
                    <a:pt x="1228" y="342"/>
                    <a:pt x="1228" y="339"/>
                  </a:cubicBezTo>
                  <a:cubicBezTo>
                    <a:pt x="1228" y="324"/>
                    <a:pt x="1224" y="312"/>
                    <a:pt x="1210" y="299"/>
                  </a:cubicBezTo>
                  <a:cubicBezTo>
                    <a:pt x="1217" y="296"/>
                    <a:pt x="1217" y="296"/>
                    <a:pt x="1217" y="296"/>
                  </a:cubicBezTo>
                  <a:cubicBezTo>
                    <a:pt x="1216" y="291"/>
                    <a:pt x="1216" y="291"/>
                    <a:pt x="1216" y="291"/>
                  </a:cubicBezTo>
                  <a:cubicBezTo>
                    <a:pt x="1231" y="294"/>
                    <a:pt x="1231" y="294"/>
                    <a:pt x="1231" y="294"/>
                  </a:cubicBezTo>
                  <a:cubicBezTo>
                    <a:pt x="1216" y="269"/>
                    <a:pt x="1216" y="269"/>
                    <a:pt x="1216" y="269"/>
                  </a:cubicBezTo>
                  <a:cubicBezTo>
                    <a:pt x="1207" y="238"/>
                    <a:pt x="1179" y="233"/>
                    <a:pt x="1136" y="246"/>
                  </a:cubicBezTo>
                  <a:cubicBezTo>
                    <a:pt x="1130" y="247"/>
                    <a:pt x="1123" y="241"/>
                    <a:pt x="1115" y="232"/>
                  </a:cubicBezTo>
                  <a:cubicBezTo>
                    <a:pt x="1089" y="206"/>
                    <a:pt x="1060" y="192"/>
                    <a:pt x="1070" y="211"/>
                  </a:cubicBezTo>
                  <a:cubicBezTo>
                    <a:pt x="1072" y="215"/>
                    <a:pt x="1080" y="224"/>
                    <a:pt x="1071" y="223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15" y="214"/>
                    <a:pt x="1013" y="217"/>
                    <a:pt x="1016" y="222"/>
                  </a:cubicBezTo>
                  <a:cubicBezTo>
                    <a:pt x="1024" y="232"/>
                    <a:pt x="1033" y="240"/>
                    <a:pt x="1036" y="250"/>
                  </a:cubicBezTo>
                  <a:cubicBezTo>
                    <a:pt x="977" y="253"/>
                    <a:pt x="977" y="253"/>
                    <a:pt x="977" y="253"/>
                  </a:cubicBezTo>
                  <a:cubicBezTo>
                    <a:pt x="966" y="254"/>
                    <a:pt x="956" y="259"/>
                    <a:pt x="945" y="258"/>
                  </a:cubicBezTo>
                  <a:cubicBezTo>
                    <a:pt x="913" y="232"/>
                    <a:pt x="873" y="252"/>
                    <a:pt x="832" y="283"/>
                  </a:cubicBezTo>
                  <a:cubicBezTo>
                    <a:pt x="827" y="280"/>
                    <a:pt x="827" y="280"/>
                    <a:pt x="827" y="280"/>
                  </a:cubicBezTo>
                  <a:cubicBezTo>
                    <a:pt x="826" y="232"/>
                    <a:pt x="826" y="232"/>
                    <a:pt x="826" y="232"/>
                  </a:cubicBezTo>
                  <a:cubicBezTo>
                    <a:pt x="831" y="232"/>
                    <a:pt x="831" y="232"/>
                    <a:pt x="831" y="232"/>
                  </a:cubicBezTo>
                  <a:cubicBezTo>
                    <a:pt x="827" y="201"/>
                    <a:pt x="827" y="201"/>
                    <a:pt x="827" y="201"/>
                  </a:cubicBezTo>
                  <a:cubicBezTo>
                    <a:pt x="830" y="201"/>
                    <a:pt x="830" y="201"/>
                    <a:pt x="830" y="201"/>
                  </a:cubicBezTo>
                  <a:cubicBezTo>
                    <a:pt x="833" y="155"/>
                    <a:pt x="824" y="124"/>
                    <a:pt x="807" y="103"/>
                  </a:cubicBezTo>
                  <a:cubicBezTo>
                    <a:pt x="803" y="89"/>
                    <a:pt x="817" y="91"/>
                    <a:pt x="821" y="87"/>
                  </a:cubicBezTo>
                  <a:cubicBezTo>
                    <a:pt x="834" y="70"/>
                    <a:pt x="833" y="51"/>
                    <a:pt x="833" y="41"/>
                  </a:cubicBezTo>
                  <a:cubicBezTo>
                    <a:pt x="831" y="21"/>
                    <a:pt x="824" y="14"/>
                    <a:pt x="814" y="21"/>
                  </a:cubicBezTo>
                  <a:cubicBezTo>
                    <a:pt x="802" y="21"/>
                    <a:pt x="802" y="21"/>
                    <a:pt x="802" y="21"/>
                  </a:cubicBezTo>
                  <a:cubicBezTo>
                    <a:pt x="790" y="19"/>
                    <a:pt x="780" y="15"/>
                    <a:pt x="775" y="9"/>
                  </a:cubicBezTo>
                  <a:cubicBezTo>
                    <a:pt x="761" y="0"/>
                    <a:pt x="749" y="0"/>
                    <a:pt x="736" y="8"/>
                  </a:cubicBezTo>
                  <a:cubicBezTo>
                    <a:pt x="676" y="23"/>
                    <a:pt x="665" y="70"/>
                    <a:pt x="591" y="38"/>
                  </a:cubicBezTo>
                  <a:cubicBezTo>
                    <a:pt x="583" y="37"/>
                    <a:pt x="581" y="41"/>
                    <a:pt x="585" y="47"/>
                  </a:cubicBezTo>
                  <a:cubicBezTo>
                    <a:pt x="597" y="64"/>
                    <a:pt x="615" y="75"/>
                    <a:pt x="634" y="83"/>
                  </a:cubicBezTo>
                  <a:cubicBezTo>
                    <a:pt x="627" y="88"/>
                    <a:pt x="614" y="89"/>
                    <a:pt x="592" y="88"/>
                  </a:cubicBezTo>
                  <a:cubicBezTo>
                    <a:pt x="605" y="104"/>
                    <a:pt x="629" y="113"/>
                    <a:pt x="667" y="112"/>
                  </a:cubicBezTo>
                  <a:cubicBezTo>
                    <a:pt x="681" y="120"/>
                    <a:pt x="698" y="117"/>
                    <a:pt x="716" y="109"/>
                  </a:cubicBezTo>
                  <a:cubicBezTo>
                    <a:pt x="726" y="103"/>
                    <a:pt x="727" y="107"/>
                    <a:pt x="720" y="120"/>
                  </a:cubicBezTo>
                  <a:cubicBezTo>
                    <a:pt x="701" y="136"/>
                    <a:pt x="688" y="167"/>
                    <a:pt x="685" y="223"/>
                  </a:cubicBezTo>
                  <a:cubicBezTo>
                    <a:pt x="678" y="235"/>
                    <a:pt x="673" y="247"/>
                    <a:pt x="671" y="262"/>
                  </a:cubicBezTo>
                  <a:cubicBezTo>
                    <a:pt x="643" y="254"/>
                    <a:pt x="619" y="249"/>
                    <a:pt x="609" y="258"/>
                  </a:cubicBezTo>
                  <a:cubicBezTo>
                    <a:pt x="598" y="257"/>
                    <a:pt x="598" y="257"/>
                    <a:pt x="598" y="257"/>
                  </a:cubicBezTo>
                  <a:cubicBezTo>
                    <a:pt x="574" y="238"/>
                    <a:pt x="550" y="239"/>
                    <a:pt x="531" y="252"/>
                  </a:cubicBezTo>
                  <a:cubicBezTo>
                    <a:pt x="488" y="284"/>
                    <a:pt x="488" y="284"/>
                    <a:pt x="488" y="284"/>
                  </a:cubicBezTo>
                  <a:cubicBezTo>
                    <a:pt x="473" y="295"/>
                    <a:pt x="459" y="296"/>
                    <a:pt x="457" y="283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40" y="218"/>
                    <a:pt x="430" y="206"/>
                    <a:pt x="411" y="204"/>
                  </a:cubicBezTo>
                  <a:cubicBezTo>
                    <a:pt x="403" y="196"/>
                    <a:pt x="397" y="187"/>
                    <a:pt x="396" y="177"/>
                  </a:cubicBezTo>
                  <a:cubicBezTo>
                    <a:pt x="383" y="161"/>
                    <a:pt x="383" y="161"/>
                    <a:pt x="383" y="161"/>
                  </a:cubicBezTo>
                  <a:cubicBezTo>
                    <a:pt x="387" y="147"/>
                    <a:pt x="381" y="142"/>
                    <a:pt x="371" y="142"/>
                  </a:cubicBezTo>
                  <a:cubicBezTo>
                    <a:pt x="360" y="142"/>
                    <a:pt x="350" y="140"/>
                    <a:pt x="345" y="136"/>
                  </a:cubicBezTo>
                  <a:lnTo>
                    <a:pt x="257" y="29"/>
                  </a:lnTo>
                  <a:close/>
                </a:path>
              </a:pathLst>
            </a:custGeom>
            <a:solidFill>
              <a:srgbClr val="1614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4" name="Freeform 9"/>
            <p:cNvSpPr>
              <a:spLocks noEditPoints="1"/>
            </p:cNvSpPr>
            <p:nvPr/>
          </p:nvSpPr>
          <p:spPr bwMode="auto">
            <a:xfrm>
              <a:off x="7120" y="1805"/>
              <a:ext cx="33" cy="122"/>
            </a:xfrm>
            <a:custGeom>
              <a:avLst/>
              <a:gdLst>
                <a:gd name="T0" fmla="*/ 2 w 43"/>
                <a:gd name="T1" fmla="*/ 77 h 159"/>
                <a:gd name="T2" fmla="*/ 8 w 43"/>
                <a:gd name="T3" fmla="*/ 66 h 159"/>
                <a:gd name="T4" fmla="*/ 14 w 43"/>
                <a:gd name="T5" fmla="*/ 65 h 159"/>
                <a:gd name="T6" fmla="*/ 25 w 43"/>
                <a:gd name="T7" fmla="*/ 77 h 159"/>
                <a:gd name="T8" fmla="*/ 14 w 43"/>
                <a:gd name="T9" fmla="*/ 80 h 159"/>
                <a:gd name="T10" fmla="*/ 17 w 43"/>
                <a:gd name="T11" fmla="*/ 86 h 159"/>
                <a:gd name="T12" fmla="*/ 14 w 43"/>
                <a:gd name="T13" fmla="*/ 88 h 159"/>
                <a:gd name="T14" fmla="*/ 12 w 43"/>
                <a:gd name="T15" fmla="*/ 94 h 159"/>
                <a:gd name="T16" fmla="*/ 2 w 43"/>
                <a:gd name="T17" fmla="*/ 77 h 159"/>
                <a:gd name="T18" fmla="*/ 13 w 43"/>
                <a:gd name="T19" fmla="*/ 41 h 159"/>
                <a:gd name="T20" fmla="*/ 16 w 43"/>
                <a:gd name="T21" fmla="*/ 50 h 159"/>
                <a:gd name="T22" fmla="*/ 13 w 43"/>
                <a:gd name="T23" fmla="*/ 59 h 159"/>
                <a:gd name="T24" fmla="*/ 10 w 43"/>
                <a:gd name="T25" fmla="*/ 50 h 159"/>
                <a:gd name="T26" fmla="*/ 13 w 43"/>
                <a:gd name="T27" fmla="*/ 41 h 159"/>
                <a:gd name="T28" fmla="*/ 6 w 43"/>
                <a:gd name="T29" fmla="*/ 2 h 159"/>
                <a:gd name="T30" fmla="*/ 11 w 43"/>
                <a:gd name="T31" fmla="*/ 4 h 159"/>
                <a:gd name="T32" fmla="*/ 12 w 43"/>
                <a:gd name="T33" fmla="*/ 11 h 159"/>
                <a:gd name="T34" fmla="*/ 8 w 43"/>
                <a:gd name="T35" fmla="*/ 7 h 159"/>
                <a:gd name="T36" fmla="*/ 6 w 43"/>
                <a:gd name="T37" fmla="*/ 2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59"/>
                <a:gd name="T59" fmla="*/ 43 w 43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59">
                  <a:moveTo>
                    <a:pt x="4" y="130"/>
                  </a:moveTo>
                  <a:cubicBezTo>
                    <a:pt x="13" y="112"/>
                    <a:pt x="13" y="112"/>
                    <a:pt x="13" y="112"/>
                  </a:cubicBezTo>
                  <a:cubicBezTo>
                    <a:pt x="17" y="106"/>
                    <a:pt x="20" y="106"/>
                    <a:pt x="23" y="111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9" y="134"/>
                    <a:pt x="29" y="134"/>
                    <a:pt x="23" y="13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8" y="149"/>
                    <a:pt x="0" y="140"/>
                    <a:pt x="4" y="130"/>
                  </a:cubicBezTo>
                  <a:close/>
                  <a:moveTo>
                    <a:pt x="22" y="69"/>
                  </a:moveTo>
                  <a:cubicBezTo>
                    <a:pt x="24" y="69"/>
                    <a:pt x="27" y="77"/>
                    <a:pt x="27" y="85"/>
                  </a:cubicBezTo>
                  <a:cubicBezTo>
                    <a:pt x="27" y="94"/>
                    <a:pt x="24" y="101"/>
                    <a:pt x="22" y="101"/>
                  </a:cubicBezTo>
                  <a:cubicBezTo>
                    <a:pt x="18" y="101"/>
                    <a:pt x="17" y="94"/>
                    <a:pt x="17" y="85"/>
                  </a:cubicBezTo>
                  <a:cubicBezTo>
                    <a:pt x="17" y="77"/>
                    <a:pt x="18" y="69"/>
                    <a:pt x="22" y="69"/>
                  </a:cubicBezTo>
                  <a:close/>
                  <a:moveTo>
                    <a:pt x="10" y="2"/>
                  </a:moveTo>
                  <a:cubicBezTo>
                    <a:pt x="12" y="0"/>
                    <a:pt x="16" y="3"/>
                    <a:pt x="18" y="7"/>
                  </a:cubicBezTo>
                  <a:cubicBezTo>
                    <a:pt x="22" y="12"/>
                    <a:pt x="23" y="17"/>
                    <a:pt x="21" y="18"/>
                  </a:cubicBezTo>
                  <a:cubicBezTo>
                    <a:pt x="19" y="19"/>
                    <a:pt x="15" y="17"/>
                    <a:pt x="13" y="12"/>
                  </a:cubicBezTo>
                  <a:cubicBezTo>
                    <a:pt x="9" y="7"/>
                    <a:pt x="8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5" name="Freeform 10"/>
            <p:cNvSpPr>
              <a:spLocks noEditPoints="1"/>
            </p:cNvSpPr>
            <p:nvPr/>
          </p:nvSpPr>
          <p:spPr bwMode="auto">
            <a:xfrm>
              <a:off x="7155" y="1656"/>
              <a:ext cx="39" cy="122"/>
            </a:xfrm>
            <a:custGeom>
              <a:avLst/>
              <a:gdLst>
                <a:gd name="T0" fmla="*/ 12 w 50"/>
                <a:gd name="T1" fmla="*/ 67 h 159"/>
                <a:gd name="T2" fmla="*/ 7 w 50"/>
                <a:gd name="T3" fmla="*/ 67 h 159"/>
                <a:gd name="T4" fmla="*/ 3 w 50"/>
                <a:gd name="T5" fmla="*/ 82 h 159"/>
                <a:gd name="T6" fmla="*/ 15 w 50"/>
                <a:gd name="T7" fmla="*/ 91 h 159"/>
                <a:gd name="T8" fmla="*/ 20 w 50"/>
                <a:gd name="T9" fmla="*/ 90 h 159"/>
                <a:gd name="T10" fmla="*/ 16 w 50"/>
                <a:gd name="T11" fmla="*/ 84 h 159"/>
                <a:gd name="T12" fmla="*/ 23 w 50"/>
                <a:gd name="T13" fmla="*/ 87 h 159"/>
                <a:gd name="T14" fmla="*/ 23 w 50"/>
                <a:gd name="T15" fmla="*/ 82 h 159"/>
                <a:gd name="T16" fmla="*/ 21 w 50"/>
                <a:gd name="T17" fmla="*/ 74 h 159"/>
                <a:gd name="T18" fmla="*/ 20 w 50"/>
                <a:gd name="T19" fmla="*/ 72 h 159"/>
                <a:gd name="T20" fmla="*/ 12 w 50"/>
                <a:gd name="T21" fmla="*/ 67 h 159"/>
                <a:gd name="T22" fmla="*/ 12 w 50"/>
                <a:gd name="T23" fmla="*/ 21 h 159"/>
                <a:gd name="T24" fmla="*/ 14 w 50"/>
                <a:gd name="T25" fmla="*/ 12 h 159"/>
                <a:gd name="T26" fmla="*/ 21 w 50"/>
                <a:gd name="T27" fmla="*/ 10 h 159"/>
                <a:gd name="T28" fmla="*/ 23 w 50"/>
                <a:gd name="T29" fmla="*/ 34 h 159"/>
                <a:gd name="T30" fmla="*/ 18 w 50"/>
                <a:gd name="T31" fmla="*/ 34 h 159"/>
                <a:gd name="T32" fmla="*/ 12 w 50"/>
                <a:gd name="T33" fmla="*/ 21 h 159"/>
                <a:gd name="T34" fmla="*/ 16 w 50"/>
                <a:gd name="T35" fmla="*/ 59 h 159"/>
                <a:gd name="T36" fmla="*/ 18 w 50"/>
                <a:gd name="T37" fmla="*/ 48 h 159"/>
                <a:gd name="T38" fmla="*/ 21 w 50"/>
                <a:gd name="T39" fmla="*/ 48 h 159"/>
                <a:gd name="T40" fmla="*/ 30 w 50"/>
                <a:gd name="T41" fmla="*/ 67 h 159"/>
                <a:gd name="T42" fmla="*/ 27 w 50"/>
                <a:gd name="T43" fmla="*/ 72 h 159"/>
                <a:gd name="T44" fmla="*/ 20 w 50"/>
                <a:gd name="T45" fmla="*/ 69 h 159"/>
                <a:gd name="T46" fmla="*/ 16 w 50"/>
                <a:gd name="T47" fmla="*/ 59 h 15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"/>
                <a:gd name="T73" fmla="*/ 0 h 159"/>
                <a:gd name="T74" fmla="*/ 50 w 50"/>
                <a:gd name="T75" fmla="*/ 159 h 15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" h="159">
                  <a:moveTo>
                    <a:pt x="19" y="113"/>
                  </a:moveTo>
                  <a:cubicBezTo>
                    <a:pt x="16" y="110"/>
                    <a:pt x="14" y="111"/>
                    <a:pt x="11" y="113"/>
                  </a:cubicBezTo>
                  <a:cubicBezTo>
                    <a:pt x="2" y="124"/>
                    <a:pt x="0" y="133"/>
                    <a:pt x="5" y="140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30" y="159"/>
                    <a:pt x="36" y="157"/>
                    <a:pt x="33" y="152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30" y="144"/>
                    <a:pt x="34" y="149"/>
                    <a:pt x="38" y="149"/>
                  </a:cubicBezTo>
                  <a:cubicBezTo>
                    <a:pt x="41" y="149"/>
                    <a:pt x="42" y="143"/>
                    <a:pt x="38" y="140"/>
                  </a:cubicBezTo>
                  <a:cubicBezTo>
                    <a:pt x="31" y="133"/>
                    <a:pt x="30" y="131"/>
                    <a:pt x="34" y="127"/>
                  </a:cubicBezTo>
                  <a:cubicBezTo>
                    <a:pt x="35" y="125"/>
                    <a:pt x="35" y="123"/>
                    <a:pt x="33" y="122"/>
                  </a:cubicBezTo>
                  <a:lnTo>
                    <a:pt x="19" y="113"/>
                  </a:lnTo>
                  <a:close/>
                  <a:moveTo>
                    <a:pt x="19" y="35"/>
                  </a:moveTo>
                  <a:cubicBezTo>
                    <a:pt x="10" y="25"/>
                    <a:pt x="12" y="19"/>
                    <a:pt x="23" y="20"/>
                  </a:cubicBezTo>
                  <a:cubicBezTo>
                    <a:pt x="13" y="4"/>
                    <a:pt x="24" y="0"/>
                    <a:pt x="34" y="17"/>
                  </a:cubicBezTo>
                  <a:cubicBezTo>
                    <a:pt x="39" y="25"/>
                    <a:pt x="40" y="40"/>
                    <a:pt x="38" y="57"/>
                  </a:cubicBezTo>
                  <a:cubicBezTo>
                    <a:pt x="37" y="62"/>
                    <a:pt x="31" y="64"/>
                    <a:pt x="30" y="57"/>
                  </a:cubicBezTo>
                  <a:cubicBezTo>
                    <a:pt x="26" y="47"/>
                    <a:pt x="23" y="41"/>
                    <a:pt x="19" y="35"/>
                  </a:cubicBezTo>
                  <a:close/>
                  <a:moveTo>
                    <a:pt x="25" y="101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7"/>
                    <a:pt x="32" y="77"/>
                    <a:pt x="35" y="82"/>
                  </a:cubicBezTo>
                  <a:cubicBezTo>
                    <a:pt x="41" y="90"/>
                    <a:pt x="47" y="98"/>
                    <a:pt x="49" y="113"/>
                  </a:cubicBezTo>
                  <a:cubicBezTo>
                    <a:pt x="50" y="118"/>
                    <a:pt x="50" y="122"/>
                    <a:pt x="45" y="123"/>
                  </a:cubicBezTo>
                  <a:cubicBezTo>
                    <a:pt x="40" y="123"/>
                    <a:pt x="36" y="121"/>
                    <a:pt x="32" y="117"/>
                  </a:cubicBezTo>
                  <a:cubicBezTo>
                    <a:pt x="26" y="110"/>
                    <a:pt x="25" y="106"/>
                    <a:pt x="25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6" name="Freeform 11"/>
            <p:cNvSpPr>
              <a:spLocks noEditPoints="1"/>
            </p:cNvSpPr>
            <p:nvPr/>
          </p:nvSpPr>
          <p:spPr bwMode="auto">
            <a:xfrm>
              <a:off x="6918" y="1490"/>
              <a:ext cx="189" cy="203"/>
            </a:xfrm>
            <a:custGeom>
              <a:avLst/>
              <a:gdLst>
                <a:gd name="T0" fmla="*/ 25 w 245"/>
                <a:gd name="T1" fmla="*/ 7 h 262"/>
                <a:gd name="T2" fmla="*/ 26 w 245"/>
                <a:gd name="T3" fmla="*/ 59 h 262"/>
                <a:gd name="T4" fmla="*/ 51 w 245"/>
                <a:gd name="T5" fmla="*/ 144 h 262"/>
                <a:gd name="T6" fmla="*/ 51 w 245"/>
                <a:gd name="T7" fmla="*/ 148 h 262"/>
                <a:gd name="T8" fmla="*/ 51 w 245"/>
                <a:gd name="T9" fmla="*/ 144 h 262"/>
                <a:gd name="T10" fmla="*/ 3 w 245"/>
                <a:gd name="T11" fmla="*/ 68 h 262"/>
                <a:gd name="T12" fmla="*/ 12 w 245"/>
                <a:gd name="T13" fmla="*/ 79 h 262"/>
                <a:gd name="T14" fmla="*/ 11 w 245"/>
                <a:gd name="T15" fmla="*/ 82 h 262"/>
                <a:gd name="T16" fmla="*/ 1 w 245"/>
                <a:gd name="T17" fmla="*/ 72 h 262"/>
                <a:gd name="T18" fmla="*/ 73 w 245"/>
                <a:gd name="T19" fmla="*/ 124 h 262"/>
                <a:gd name="T20" fmla="*/ 72 w 245"/>
                <a:gd name="T21" fmla="*/ 111 h 262"/>
                <a:gd name="T22" fmla="*/ 72 w 245"/>
                <a:gd name="T23" fmla="*/ 95 h 262"/>
                <a:gd name="T24" fmla="*/ 77 w 245"/>
                <a:gd name="T25" fmla="*/ 96 h 262"/>
                <a:gd name="T26" fmla="*/ 78 w 245"/>
                <a:gd name="T27" fmla="*/ 124 h 262"/>
                <a:gd name="T28" fmla="*/ 126 w 245"/>
                <a:gd name="T29" fmla="*/ 62 h 262"/>
                <a:gd name="T30" fmla="*/ 137 w 245"/>
                <a:gd name="T31" fmla="*/ 48 h 262"/>
                <a:gd name="T32" fmla="*/ 134 w 245"/>
                <a:gd name="T33" fmla="*/ 55 h 262"/>
                <a:gd name="T34" fmla="*/ 140 w 245"/>
                <a:gd name="T35" fmla="*/ 61 h 262"/>
                <a:gd name="T36" fmla="*/ 126 w 245"/>
                <a:gd name="T37" fmla="*/ 62 h 262"/>
                <a:gd name="T38" fmla="*/ 58 w 245"/>
                <a:gd name="T39" fmla="*/ 101 h 262"/>
                <a:gd name="T40" fmla="*/ 53 w 245"/>
                <a:gd name="T41" fmla="*/ 103 h 262"/>
                <a:gd name="T42" fmla="*/ 8 w 245"/>
                <a:gd name="T43" fmla="*/ 93 h 262"/>
                <a:gd name="T44" fmla="*/ 12 w 245"/>
                <a:gd name="T45" fmla="*/ 102 h 262"/>
                <a:gd name="T46" fmla="*/ 8 w 245"/>
                <a:gd name="T47" fmla="*/ 93 h 262"/>
                <a:gd name="T48" fmla="*/ 30 w 245"/>
                <a:gd name="T49" fmla="*/ 77 h 262"/>
                <a:gd name="T50" fmla="*/ 16 w 245"/>
                <a:gd name="T51" fmla="*/ 81 h 262"/>
                <a:gd name="T52" fmla="*/ 27 w 245"/>
                <a:gd name="T53" fmla="*/ 102 h 262"/>
                <a:gd name="T54" fmla="*/ 40 w 245"/>
                <a:gd name="T55" fmla="*/ 150 h 262"/>
                <a:gd name="T56" fmla="*/ 27 w 245"/>
                <a:gd name="T57" fmla="*/ 102 h 262"/>
                <a:gd name="T58" fmla="*/ 91 w 245"/>
                <a:gd name="T59" fmla="*/ 88 h 262"/>
                <a:gd name="T60" fmla="*/ 100 w 245"/>
                <a:gd name="T61" fmla="*/ 90 h 262"/>
                <a:gd name="T62" fmla="*/ 108 w 245"/>
                <a:gd name="T63" fmla="*/ 97 h 262"/>
                <a:gd name="T64" fmla="*/ 89 w 245"/>
                <a:gd name="T65" fmla="*/ 115 h 2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62"/>
                <a:gd name="T101" fmla="*/ 245 w 245"/>
                <a:gd name="T102" fmla="*/ 262 h 2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62">
                  <a:moveTo>
                    <a:pt x="36" y="101"/>
                  </a:moveTo>
                  <a:cubicBezTo>
                    <a:pt x="37" y="65"/>
                    <a:pt x="41" y="37"/>
                    <a:pt x="41" y="11"/>
                  </a:cubicBezTo>
                  <a:cubicBezTo>
                    <a:pt x="41" y="0"/>
                    <a:pt x="49" y="0"/>
                    <a:pt x="49" y="13"/>
                  </a:cubicBezTo>
                  <a:cubicBezTo>
                    <a:pt x="50" y="40"/>
                    <a:pt x="47" y="69"/>
                    <a:pt x="44" y="98"/>
                  </a:cubicBezTo>
                  <a:cubicBezTo>
                    <a:pt x="44" y="102"/>
                    <a:pt x="36" y="110"/>
                    <a:pt x="36" y="101"/>
                  </a:cubicBezTo>
                  <a:close/>
                  <a:moveTo>
                    <a:pt x="85" y="240"/>
                  </a:moveTo>
                  <a:cubicBezTo>
                    <a:pt x="86" y="240"/>
                    <a:pt x="87" y="242"/>
                    <a:pt x="87" y="244"/>
                  </a:cubicBezTo>
                  <a:cubicBezTo>
                    <a:pt x="87" y="245"/>
                    <a:pt x="86" y="247"/>
                    <a:pt x="85" y="247"/>
                  </a:cubicBezTo>
                  <a:cubicBezTo>
                    <a:pt x="83" y="247"/>
                    <a:pt x="82" y="245"/>
                    <a:pt x="82" y="244"/>
                  </a:cubicBezTo>
                  <a:cubicBezTo>
                    <a:pt x="82" y="242"/>
                    <a:pt x="83" y="240"/>
                    <a:pt x="85" y="240"/>
                  </a:cubicBezTo>
                  <a:close/>
                  <a:moveTo>
                    <a:pt x="2" y="116"/>
                  </a:moveTo>
                  <a:cubicBezTo>
                    <a:pt x="5" y="114"/>
                    <a:pt x="5" y="114"/>
                    <a:pt x="5" y="114"/>
                  </a:cubicBezTo>
                  <a:cubicBezTo>
                    <a:pt x="6" y="113"/>
                    <a:pt x="8" y="113"/>
                    <a:pt x="8" y="115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3"/>
                    <a:pt x="21" y="134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7" y="137"/>
                    <a:pt x="15" y="137"/>
                    <a:pt x="14" y="13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19"/>
                    <a:pt x="0" y="117"/>
                    <a:pt x="2" y="116"/>
                  </a:cubicBezTo>
                  <a:close/>
                  <a:moveTo>
                    <a:pt x="122" y="206"/>
                  </a:moveTo>
                  <a:cubicBezTo>
                    <a:pt x="127" y="173"/>
                    <a:pt x="127" y="173"/>
                    <a:pt x="127" y="173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16" y="185"/>
                    <a:pt x="116" y="180"/>
                    <a:pt x="115" y="170"/>
                  </a:cubicBezTo>
                  <a:cubicBezTo>
                    <a:pt x="114" y="158"/>
                    <a:pt x="115" y="154"/>
                    <a:pt x="121" y="15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5" y="157"/>
                    <a:pt x="136" y="160"/>
                    <a:pt x="133" y="170"/>
                  </a:cubicBezTo>
                  <a:cubicBezTo>
                    <a:pt x="131" y="206"/>
                    <a:pt x="131" y="206"/>
                    <a:pt x="131" y="206"/>
                  </a:cubicBezTo>
                  <a:cubicBezTo>
                    <a:pt x="128" y="211"/>
                    <a:pt x="126" y="220"/>
                    <a:pt x="122" y="206"/>
                  </a:cubicBezTo>
                  <a:close/>
                  <a:moveTo>
                    <a:pt x="211" y="103"/>
                  </a:moveTo>
                  <a:cubicBezTo>
                    <a:pt x="206" y="96"/>
                    <a:pt x="205" y="88"/>
                    <a:pt x="211" y="82"/>
                  </a:cubicBezTo>
                  <a:cubicBezTo>
                    <a:pt x="216" y="76"/>
                    <a:pt x="224" y="75"/>
                    <a:pt x="229" y="80"/>
                  </a:cubicBezTo>
                  <a:cubicBezTo>
                    <a:pt x="234" y="82"/>
                    <a:pt x="236" y="85"/>
                    <a:pt x="236" y="88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5" y="101"/>
                    <a:pt x="239" y="111"/>
                    <a:pt x="234" y="102"/>
                  </a:cubicBezTo>
                  <a:cubicBezTo>
                    <a:pt x="229" y="97"/>
                    <a:pt x="223" y="96"/>
                    <a:pt x="217" y="100"/>
                  </a:cubicBezTo>
                  <a:cubicBezTo>
                    <a:pt x="217" y="107"/>
                    <a:pt x="215" y="109"/>
                    <a:pt x="211" y="103"/>
                  </a:cubicBezTo>
                  <a:close/>
                  <a:moveTo>
                    <a:pt x="90" y="162"/>
                  </a:moveTo>
                  <a:cubicBezTo>
                    <a:pt x="91" y="161"/>
                    <a:pt x="95" y="164"/>
                    <a:pt x="97" y="168"/>
                  </a:cubicBezTo>
                  <a:cubicBezTo>
                    <a:pt x="99" y="173"/>
                    <a:pt x="100" y="177"/>
                    <a:pt x="97" y="178"/>
                  </a:cubicBezTo>
                  <a:cubicBezTo>
                    <a:pt x="96" y="179"/>
                    <a:pt x="92" y="176"/>
                    <a:pt x="90" y="172"/>
                  </a:cubicBezTo>
                  <a:cubicBezTo>
                    <a:pt x="88" y="167"/>
                    <a:pt x="88" y="162"/>
                    <a:pt x="90" y="162"/>
                  </a:cubicBezTo>
                  <a:close/>
                  <a:moveTo>
                    <a:pt x="13" y="155"/>
                  </a:moveTo>
                  <a:cubicBezTo>
                    <a:pt x="14" y="154"/>
                    <a:pt x="18" y="157"/>
                    <a:pt x="20" y="161"/>
                  </a:cubicBezTo>
                  <a:cubicBezTo>
                    <a:pt x="23" y="166"/>
                    <a:pt x="23" y="170"/>
                    <a:pt x="21" y="171"/>
                  </a:cubicBezTo>
                  <a:cubicBezTo>
                    <a:pt x="19" y="172"/>
                    <a:pt x="16" y="169"/>
                    <a:pt x="13" y="164"/>
                  </a:cubicBezTo>
                  <a:cubicBezTo>
                    <a:pt x="11" y="160"/>
                    <a:pt x="11" y="156"/>
                    <a:pt x="13" y="155"/>
                  </a:cubicBezTo>
                  <a:close/>
                  <a:moveTo>
                    <a:pt x="35" y="114"/>
                  </a:moveTo>
                  <a:cubicBezTo>
                    <a:pt x="41" y="113"/>
                    <a:pt x="49" y="120"/>
                    <a:pt x="50" y="129"/>
                  </a:cubicBezTo>
                  <a:cubicBezTo>
                    <a:pt x="53" y="139"/>
                    <a:pt x="49" y="147"/>
                    <a:pt x="43" y="149"/>
                  </a:cubicBezTo>
                  <a:cubicBezTo>
                    <a:pt x="36" y="150"/>
                    <a:pt x="29" y="144"/>
                    <a:pt x="27" y="134"/>
                  </a:cubicBezTo>
                  <a:cubicBezTo>
                    <a:pt x="25" y="124"/>
                    <a:pt x="29" y="116"/>
                    <a:pt x="35" y="114"/>
                  </a:cubicBezTo>
                  <a:close/>
                  <a:moveTo>
                    <a:pt x="46" y="169"/>
                  </a:moveTo>
                  <a:cubicBezTo>
                    <a:pt x="43" y="153"/>
                    <a:pt x="48" y="151"/>
                    <a:pt x="54" y="166"/>
                  </a:cubicBezTo>
                  <a:cubicBezTo>
                    <a:pt x="63" y="188"/>
                    <a:pt x="68" y="215"/>
                    <a:pt x="67" y="249"/>
                  </a:cubicBezTo>
                  <a:cubicBezTo>
                    <a:pt x="67" y="261"/>
                    <a:pt x="57" y="262"/>
                    <a:pt x="56" y="250"/>
                  </a:cubicBezTo>
                  <a:cubicBezTo>
                    <a:pt x="53" y="221"/>
                    <a:pt x="52" y="193"/>
                    <a:pt x="46" y="169"/>
                  </a:cubicBezTo>
                  <a:close/>
                  <a:moveTo>
                    <a:pt x="143" y="195"/>
                  </a:moveTo>
                  <a:cubicBezTo>
                    <a:pt x="144" y="179"/>
                    <a:pt x="147" y="162"/>
                    <a:pt x="153" y="147"/>
                  </a:cubicBezTo>
                  <a:cubicBezTo>
                    <a:pt x="156" y="139"/>
                    <a:pt x="159" y="138"/>
                    <a:pt x="163" y="142"/>
                  </a:cubicBezTo>
                  <a:cubicBezTo>
                    <a:pt x="178" y="118"/>
                    <a:pt x="175" y="131"/>
                    <a:pt x="168" y="150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91" y="118"/>
                    <a:pt x="183" y="146"/>
                    <a:pt x="182" y="161"/>
                  </a:cubicBezTo>
                  <a:cubicBezTo>
                    <a:pt x="168" y="178"/>
                    <a:pt x="159" y="181"/>
                    <a:pt x="155" y="169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7" y="201"/>
                    <a:pt x="145" y="203"/>
                    <a:pt x="143" y="1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7" name="Freeform 12"/>
            <p:cNvSpPr>
              <a:spLocks/>
            </p:cNvSpPr>
            <p:nvPr/>
          </p:nvSpPr>
          <p:spPr bwMode="auto">
            <a:xfrm>
              <a:off x="6126" y="1602"/>
              <a:ext cx="313" cy="506"/>
            </a:xfrm>
            <a:custGeom>
              <a:avLst/>
              <a:gdLst>
                <a:gd name="T0" fmla="*/ 7 w 406"/>
                <a:gd name="T1" fmla="*/ 372 h 655"/>
                <a:gd name="T2" fmla="*/ 69 w 406"/>
                <a:gd name="T3" fmla="*/ 244 h 655"/>
                <a:gd name="T4" fmla="*/ 175 w 406"/>
                <a:gd name="T5" fmla="*/ 0 h 655"/>
                <a:gd name="T6" fmla="*/ 112 w 406"/>
                <a:gd name="T7" fmla="*/ 151 h 655"/>
                <a:gd name="T8" fmla="*/ 113 w 406"/>
                <a:gd name="T9" fmla="*/ 196 h 655"/>
                <a:gd name="T10" fmla="*/ 142 w 406"/>
                <a:gd name="T11" fmla="*/ 42 h 655"/>
                <a:gd name="T12" fmla="*/ 163 w 406"/>
                <a:gd name="T13" fmla="*/ 22 h 655"/>
                <a:gd name="T14" fmla="*/ 126 w 406"/>
                <a:gd name="T15" fmla="*/ 90 h 655"/>
                <a:gd name="T16" fmla="*/ 117 w 406"/>
                <a:gd name="T17" fmla="*/ 210 h 655"/>
                <a:gd name="T18" fmla="*/ 123 w 406"/>
                <a:gd name="T19" fmla="*/ 188 h 655"/>
                <a:gd name="T20" fmla="*/ 190 w 406"/>
                <a:gd name="T21" fmla="*/ 14 h 655"/>
                <a:gd name="T22" fmla="*/ 132 w 406"/>
                <a:gd name="T23" fmla="*/ 130 h 655"/>
                <a:gd name="T24" fmla="*/ 195 w 406"/>
                <a:gd name="T25" fmla="*/ 17 h 655"/>
                <a:gd name="T26" fmla="*/ 237 w 406"/>
                <a:gd name="T27" fmla="*/ 15 h 655"/>
                <a:gd name="T28" fmla="*/ 173 w 406"/>
                <a:gd name="T29" fmla="*/ 43 h 655"/>
                <a:gd name="T30" fmla="*/ 237 w 406"/>
                <a:gd name="T31" fmla="*/ 24 h 655"/>
                <a:gd name="T32" fmla="*/ 187 w 406"/>
                <a:gd name="T33" fmla="*/ 41 h 655"/>
                <a:gd name="T34" fmla="*/ 240 w 406"/>
                <a:gd name="T35" fmla="*/ 38 h 655"/>
                <a:gd name="T36" fmla="*/ 228 w 406"/>
                <a:gd name="T37" fmla="*/ 141 h 655"/>
                <a:gd name="T38" fmla="*/ 228 w 406"/>
                <a:gd name="T39" fmla="*/ 97 h 655"/>
                <a:gd name="T40" fmla="*/ 214 w 406"/>
                <a:gd name="T41" fmla="*/ 154 h 655"/>
                <a:gd name="T42" fmla="*/ 217 w 406"/>
                <a:gd name="T43" fmla="*/ 114 h 655"/>
                <a:gd name="T44" fmla="*/ 211 w 406"/>
                <a:gd name="T45" fmla="*/ 118 h 655"/>
                <a:gd name="T46" fmla="*/ 200 w 406"/>
                <a:gd name="T47" fmla="*/ 164 h 655"/>
                <a:gd name="T48" fmla="*/ 200 w 406"/>
                <a:gd name="T49" fmla="*/ 142 h 655"/>
                <a:gd name="T50" fmla="*/ 187 w 406"/>
                <a:gd name="T51" fmla="*/ 180 h 655"/>
                <a:gd name="T52" fmla="*/ 181 w 406"/>
                <a:gd name="T53" fmla="*/ 180 h 655"/>
                <a:gd name="T54" fmla="*/ 183 w 406"/>
                <a:gd name="T55" fmla="*/ 158 h 655"/>
                <a:gd name="T56" fmla="*/ 166 w 406"/>
                <a:gd name="T57" fmla="*/ 191 h 655"/>
                <a:gd name="T58" fmla="*/ 173 w 406"/>
                <a:gd name="T59" fmla="*/ 164 h 655"/>
                <a:gd name="T60" fmla="*/ 152 w 406"/>
                <a:gd name="T61" fmla="*/ 203 h 655"/>
                <a:gd name="T62" fmla="*/ 144 w 406"/>
                <a:gd name="T63" fmla="*/ 208 h 655"/>
                <a:gd name="T64" fmla="*/ 156 w 406"/>
                <a:gd name="T65" fmla="*/ 176 h 655"/>
                <a:gd name="T66" fmla="*/ 136 w 406"/>
                <a:gd name="T67" fmla="*/ 208 h 655"/>
                <a:gd name="T68" fmla="*/ 142 w 406"/>
                <a:gd name="T69" fmla="*/ 180 h 655"/>
                <a:gd name="T70" fmla="*/ 127 w 406"/>
                <a:gd name="T71" fmla="*/ 216 h 655"/>
                <a:gd name="T72" fmla="*/ 188 w 406"/>
                <a:gd name="T73" fmla="*/ 201 h 655"/>
                <a:gd name="T74" fmla="*/ 181 w 406"/>
                <a:gd name="T75" fmla="*/ 205 h 655"/>
                <a:gd name="T76" fmla="*/ 171 w 406"/>
                <a:gd name="T77" fmla="*/ 212 h 655"/>
                <a:gd name="T78" fmla="*/ 159 w 406"/>
                <a:gd name="T79" fmla="*/ 219 h 655"/>
                <a:gd name="T80" fmla="*/ 144 w 406"/>
                <a:gd name="T81" fmla="*/ 226 h 655"/>
                <a:gd name="T82" fmla="*/ 136 w 406"/>
                <a:gd name="T83" fmla="*/ 229 h 655"/>
                <a:gd name="T84" fmla="*/ 126 w 406"/>
                <a:gd name="T85" fmla="*/ 233 h 655"/>
                <a:gd name="T86" fmla="*/ 117 w 406"/>
                <a:gd name="T87" fmla="*/ 252 h 655"/>
                <a:gd name="T88" fmla="*/ 110 w 406"/>
                <a:gd name="T89" fmla="*/ 256 h 655"/>
                <a:gd name="T90" fmla="*/ 99 w 406"/>
                <a:gd name="T91" fmla="*/ 263 h 655"/>
                <a:gd name="T92" fmla="*/ 87 w 406"/>
                <a:gd name="T93" fmla="*/ 264 h 655"/>
                <a:gd name="T94" fmla="*/ 79 w 406"/>
                <a:gd name="T95" fmla="*/ 267 h 655"/>
                <a:gd name="T96" fmla="*/ 73 w 406"/>
                <a:gd name="T97" fmla="*/ 267 h 655"/>
                <a:gd name="T98" fmla="*/ 53 w 406"/>
                <a:gd name="T99" fmla="*/ 293 h 655"/>
                <a:gd name="T100" fmla="*/ 59 w 406"/>
                <a:gd name="T101" fmla="*/ 295 h 655"/>
                <a:gd name="T102" fmla="*/ 46 w 406"/>
                <a:gd name="T103" fmla="*/ 331 h 655"/>
                <a:gd name="T104" fmla="*/ 22 w 406"/>
                <a:gd name="T105" fmla="*/ 363 h 655"/>
                <a:gd name="T106" fmla="*/ 43 w 406"/>
                <a:gd name="T107" fmla="*/ 345 h 655"/>
                <a:gd name="T108" fmla="*/ 40 w 406"/>
                <a:gd name="T109" fmla="*/ 355 h 655"/>
                <a:gd name="T110" fmla="*/ 35 w 406"/>
                <a:gd name="T111" fmla="*/ 363 h 655"/>
                <a:gd name="T112" fmla="*/ 19 w 406"/>
                <a:gd name="T113" fmla="*/ 378 h 6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6"/>
                <a:gd name="T172" fmla="*/ 0 h 655"/>
                <a:gd name="T173" fmla="*/ 406 w 406"/>
                <a:gd name="T174" fmla="*/ 655 h 6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6" h="655">
                  <a:moveTo>
                    <a:pt x="31" y="633"/>
                  </a:moveTo>
                  <a:cubicBezTo>
                    <a:pt x="25" y="655"/>
                    <a:pt x="0" y="644"/>
                    <a:pt x="12" y="623"/>
                  </a:cubicBezTo>
                  <a:cubicBezTo>
                    <a:pt x="43" y="573"/>
                    <a:pt x="74" y="523"/>
                    <a:pt x="79" y="455"/>
                  </a:cubicBezTo>
                  <a:cubicBezTo>
                    <a:pt x="81" y="431"/>
                    <a:pt x="96" y="420"/>
                    <a:pt x="115" y="409"/>
                  </a:cubicBezTo>
                  <a:cubicBezTo>
                    <a:pt x="156" y="387"/>
                    <a:pt x="171" y="348"/>
                    <a:pt x="170" y="305"/>
                  </a:cubicBezTo>
                  <a:cubicBezTo>
                    <a:pt x="161" y="115"/>
                    <a:pt x="213" y="33"/>
                    <a:pt x="295" y="0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19" y="52"/>
                    <a:pt x="189" y="137"/>
                    <a:pt x="188" y="253"/>
                  </a:cubicBezTo>
                  <a:cubicBezTo>
                    <a:pt x="187" y="279"/>
                    <a:pt x="185" y="306"/>
                    <a:pt x="188" y="335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260"/>
                    <a:pt x="193" y="202"/>
                    <a:pt x="202" y="161"/>
                  </a:cubicBezTo>
                  <a:cubicBezTo>
                    <a:pt x="211" y="117"/>
                    <a:pt x="225" y="90"/>
                    <a:pt x="239" y="71"/>
                  </a:cubicBezTo>
                  <a:cubicBezTo>
                    <a:pt x="244" y="64"/>
                    <a:pt x="249" y="56"/>
                    <a:pt x="254" y="51"/>
                  </a:cubicBezTo>
                  <a:cubicBezTo>
                    <a:pt x="260" y="44"/>
                    <a:pt x="268" y="43"/>
                    <a:pt x="274" y="37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45" y="70"/>
                    <a:pt x="222" y="105"/>
                    <a:pt x="211" y="151"/>
                  </a:cubicBezTo>
                  <a:cubicBezTo>
                    <a:pt x="199" y="204"/>
                    <a:pt x="198" y="265"/>
                    <a:pt x="202" y="329"/>
                  </a:cubicBezTo>
                  <a:cubicBezTo>
                    <a:pt x="202" y="338"/>
                    <a:pt x="200" y="346"/>
                    <a:pt x="197" y="352"/>
                  </a:cubicBezTo>
                  <a:cubicBezTo>
                    <a:pt x="200" y="351"/>
                    <a:pt x="200" y="351"/>
                    <a:pt x="200" y="351"/>
                  </a:cubicBezTo>
                  <a:cubicBezTo>
                    <a:pt x="205" y="341"/>
                    <a:pt x="207" y="329"/>
                    <a:pt x="207" y="315"/>
                  </a:cubicBezTo>
                  <a:cubicBezTo>
                    <a:pt x="202" y="238"/>
                    <a:pt x="207" y="160"/>
                    <a:pt x="235" y="105"/>
                  </a:cubicBezTo>
                  <a:cubicBezTo>
                    <a:pt x="254" y="68"/>
                    <a:pt x="266" y="53"/>
                    <a:pt x="320" y="23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273" y="60"/>
                    <a:pt x="230" y="96"/>
                    <a:pt x="222" y="218"/>
                  </a:cubicBezTo>
                  <a:cubicBezTo>
                    <a:pt x="224" y="216"/>
                    <a:pt x="224" y="216"/>
                    <a:pt x="224" y="216"/>
                  </a:cubicBezTo>
                  <a:cubicBezTo>
                    <a:pt x="233" y="123"/>
                    <a:pt x="266" y="54"/>
                    <a:pt x="328" y="29"/>
                  </a:cubicBezTo>
                  <a:cubicBezTo>
                    <a:pt x="350" y="20"/>
                    <a:pt x="376" y="22"/>
                    <a:pt x="404" y="22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356" y="22"/>
                    <a:pt x="318" y="37"/>
                    <a:pt x="285" y="71"/>
                  </a:cubicBezTo>
                  <a:cubicBezTo>
                    <a:pt x="290" y="73"/>
                    <a:pt x="290" y="73"/>
                    <a:pt x="290" y="73"/>
                  </a:cubicBezTo>
                  <a:cubicBezTo>
                    <a:pt x="321" y="41"/>
                    <a:pt x="357" y="23"/>
                    <a:pt x="403" y="33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67" y="35"/>
                    <a:pt x="341" y="47"/>
                    <a:pt x="315" y="66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44" y="50"/>
                    <a:pt x="370" y="41"/>
                    <a:pt x="395" y="46"/>
                  </a:cubicBezTo>
                  <a:cubicBezTo>
                    <a:pt x="403" y="47"/>
                    <a:pt x="406" y="53"/>
                    <a:pt x="403" y="63"/>
                  </a:cubicBezTo>
                  <a:cubicBezTo>
                    <a:pt x="398" y="110"/>
                    <a:pt x="398" y="110"/>
                    <a:pt x="398" y="110"/>
                  </a:cubicBezTo>
                  <a:cubicBezTo>
                    <a:pt x="397" y="154"/>
                    <a:pt x="395" y="197"/>
                    <a:pt x="384" y="237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84" y="163"/>
                    <a:pt x="384" y="163"/>
                    <a:pt x="384" y="163"/>
                  </a:cubicBezTo>
                  <a:cubicBezTo>
                    <a:pt x="367" y="259"/>
                    <a:pt x="367" y="259"/>
                    <a:pt x="367" y="259"/>
                  </a:cubicBezTo>
                  <a:cubicBezTo>
                    <a:pt x="365" y="269"/>
                    <a:pt x="357" y="268"/>
                    <a:pt x="359" y="258"/>
                  </a:cubicBezTo>
                  <a:cubicBezTo>
                    <a:pt x="363" y="238"/>
                    <a:pt x="370" y="210"/>
                    <a:pt x="374" y="181"/>
                  </a:cubicBezTo>
                  <a:cubicBezTo>
                    <a:pt x="370" y="182"/>
                    <a:pt x="367" y="184"/>
                    <a:pt x="366" y="190"/>
                  </a:cubicBezTo>
                  <a:cubicBezTo>
                    <a:pt x="361" y="231"/>
                    <a:pt x="354" y="264"/>
                    <a:pt x="345" y="276"/>
                  </a:cubicBezTo>
                  <a:cubicBezTo>
                    <a:pt x="351" y="250"/>
                    <a:pt x="354" y="224"/>
                    <a:pt x="355" y="198"/>
                  </a:cubicBezTo>
                  <a:cubicBezTo>
                    <a:pt x="350" y="202"/>
                    <a:pt x="350" y="202"/>
                    <a:pt x="350" y="202"/>
                  </a:cubicBezTo>
                  <a:cubicBezTo>
                    <a:pt x="337" y="275"/>
                    <a:pt x="337" y="275"/>
                    <a:pt x="337" y="275"/>
                  </a:cubicBezTo>
                  <a:cubicBezTo>
                    <a:pt x="346" y="280"/>
                    <a:pt x="335" y="288"/>
                    <a:pt x="331" y="279"/>
                  </a:cubicBezTo>
                  <a:cubicBezTo>
                    <a:pt x="336" y="238"/>
                    <a:pt x="336" y="238"/>
                    <a:pt x="336" y="238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05" y="302"/>
                    <a:pt x="305" y="302"/>
                    <a:pt x="305" y="302"/>
                  </a:cubicBezTo>
                  <a:cubicBezTo>
                    <a:pt x="300" y="302"/>
                    <a:pt x="300" y="302"/>
                    <a:pt x="300" y="302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282" y="333"/>
                    <a:pt x="282" y="333"/>
                    <a:pt x="282" y="333"/>
                  </a:cubicBezTo>
                  <a:cubicBezTo>
                    <a:pt x="274" y="335"/>
                    <a:pt x="274" y="332"/>
                    <a:pt x="279" y="320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0" y="309"/>
                    <a:pt x="273" y="333"/>
                    <a:pt x="260" y="341"/>
                  </a:cubicBezTo>
                  <a:cubicBezTo>
                    <a:pt x="256" y="341"/>
                    <a:pt x="256" y="341"/>
                    <a:pt x="256" y="341"/>
                  </a:cubicBezTo>
                  <a:cubicBezTo>
                    <a:pt x="274" y="310"/>
                    <a:pt x="276" y="295"/>
                    <a:pt x="277" y="280"/>
                  </a:cubicBezTo>
                  <a:cubicBezTo>
                    <a:pt x="268" y="310"/>
                    <a:pt x="259" y="331"/>
                    <a:pt x="242" y="348"/>
                  </a:cubicBezTo>
                  <a:cubicBezTo>
                    <a:pt x="239" y="346"/>
                    <a:pt x="243" y="338"/>
                    <a:pt x="253" y="320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58" y="290"/>
                    <a:pt x="255" y="292"/>
                    <a:pt x="253" y="300"/>
                  </a:cubicBezTo>
                  <a:cubicBezTo>
                    <a:pt x="247" y="320"/>
                    <a:pt x="241" y="335"/>
                    <a:pt x="230" y="348"/>
                  </a:cubicBezTo>
                  <a:cubicBezTo>
                    <a:pt x="241" y="307"/>
                    <a:pt x="241" y="307"/>
                    <a:pt x="241" y="307"/>
                  </a:cubicBezTo>
                  <a:cubicBezTo>
                    <a:pt x="239" y="302"/>
                    <a:pt x="239" y="302"/>
                    <a:pt x="239" y="302"/>
                  </a:cubicBezTo>
                  <a:cubicBezTo>
                    <a:pt x="232" y="326"/>
                    <a:pt x="222" y="347"/>
                    <a:pt x="207" y="360"/>
                  </a:cubicBezTo>
                  <a:cubicBezTo>
                    <a:pt x="214" y="363"/>
                    <a:pt x="214" y="363"/>
                    <a:pt x="214" y="363"/>
                  </a:cubicBezTo>
                  <a:cubicBezTo>
                    <a:pt x="237" y="348"/>
                    <a:pt x="268" y="353"/>
                    <a:pt x="300" y="339"/>
                  </a:cubicBezTo>
                  <a:cubicBezTo>
                    <a:pt x="306" y="336"/>
                    <a:pt x="313" y="334"/>
                    <a:pt x="317" y="337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05" y="344"/>
                    <a:pt x="305" y="344"/>
                    <a:pt x="305" y="344"/>
                  </a:cubicBezTo>
                  <a:cubicBezTo>
                    <a:pt x="302" y="356"/>
                    <a:pt x="297" y="368"/>
                    <a:pt x="290" y="373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74" y="384"/>
                    <a:pt x="265" y="400"/>
                    <a:pt x="264" y="386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57" y="378"/>
                    <a:pt x="250" y="390"/>
                    <a:pt x="248" y="404"/>
                  </a:cubicBezTo>
                  <a:cubicBezTo>
                    <a:pt x="243" y="403"/>
                    <a:pt x="242" y="393"/>
                    <a:pt x="243" y="379"/>
                  </a:cubicBezTo>
                  <a:cubicBezTo>
                    <a:pt x="235" y="410"/>
                    <a:pt x="235" y="410"/>
                    <a:pt x="235" y="410"/>
                  </a:cubicBezTo>
                  <a:cubicBezTo>
                    <a:pt x="228" y="412"/>
                    <a:pt x="226" y="403"/>
                    <a:pt x="230" y="385"/>
                  </a:cubicBezTo>
                  <a:cubicBezTo>
                    <a:pt x="223" y="402"/>
                    <a:pt x="218" y="413"/>
                    <a:pt x="215" y="415"/>
                  </a:cubicBezTo>
                  <a:cubicBezTo>
                    <a:pt x="212" y="410"/>
                    <a:pt x="211" y="402"/>
                    <a:pt x="213" y="391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5" y="418"/>
                    <a:pt x="202" y="423"/>
                    <a:pt x="197" y="422"/>
                  </a:cubicBezTo>
                  <a:cubicBezTo>
                    <a:pt x="199" y="404"/>
                    <a:pt x="199" y="397"/>
                    <a:pt x="196" y="402"/>
                  </a:cubicBezTo>
                  <a:cubicBezTo>
                    <a:pt x="186" y="428"/>
                    <a:pt x="186" y="428"/>
                    <a:pt x="186" y="428"/>
                  </a:cubicBezTo>
                  <a:cubicBezTo>
                    <a:pt x="180" y="432"/>
                    <a:pt x="178" y="425"/>
                    <a:pt x="179" y="410"/>
                  </a:cubicBezTo>
                  <a:cubicBezTo>
                    <a:pt x="170" y="415"/>
                    <a:pt x="172" y="433"/>
                    <a:pt x="166" y="441"/>
                  </a:cubicBezTo>
                  <a:cubicBezTo>
                    <a:pt x="161" y="438"/>
                    <a:pt x="160" y="429"/>
                    <a:pt x="161" y="420"/>
                  </a:cubicBezTo>
                  <a:cubicBezTo>
                    <a:pt x="156" y="434"/>
                    <a:pt x="152" y="443"/>
                    <a:pt x="146" y="443"/>
                  </a:cubicBezTo>
                  <a:cubicBezTo>
                    <a:pt x="145" y="416"/>
                    <a:pt x="145" y="416"/>
                    <a:pt x="145" y="416"/>
                  </a:cubicBezTo>
                  <a:cubicBezTo>
                    <a:pt x="142" y="428"/>
                    <a:pt x="139" y="438"/>
                    <a:pt x="134" y="447"/>
                  </a:cubicBezTo>
                  <a:cubicBezTo>
                    <a:pt x="126" y="427"/>
                    <a:pt x="126" y="427"/>
                    <a:pt x="126" y="427"/>
                  </a:cubicBezTo>
                  <a:cubicBezTo>
                    <a:pt x="123" y="446"/>
                    <a:pt x="123" y="446"/>
                    <a:pt x="123" y="446"/>
                  </a:cubicBezTo>
                  <a:cubicBezTo>
                    <a:pt x="117" y="449"/>
                    <a:pt x="112" y="444"/>
                    <a:pt x="109" y="432"/>
                  </a:cubicBezTo>
                  <a:cubicBezTo>
                    <a:pt x="108" y="458"/>
                    <a:pt x="105" y="479"/>
                    <a:pt x="89" y="490"/>
                  </a:cubicBezTo>
                  <a:cubicBezTo>
                    <a:pt x="90" y="497"/>
                    <a:pt x="83" y="515"/>
                    <a:pt x="73" y="535"/>
                  </a:cubicBezTo>
                  <a:cubicBezTo>
                    <a:pt x="100" y="495"/>
                    <a:pt x="100" y="495"/>
                    <a:pt x="100" y="495"/>
                  </a:cubicBezTo>
                  <a:cubicBezTo>
                    <a:pt x="105" y="494"/>
                    <a:pt x="108" y="497"/>
                    <a:pt x="105" y="510"/>
                  </a:cubicBezTo>
                  <a:cubicBezTo>
                    <a:pt x="78" y="555"/>
                    <a:pt x="78" y="555"/>
                    <a:pt x="78" y="555"/>
                  </a:cubicBezTo>
                  <a:cubicBezTo>
                    <a:pt x="74" y="560"/>
                    <a:pt x="69" y="558"/>
                    <a:pt x="64" y="555"/>
                  </a:cubicBezTo>
                  <a:cubicBezTo>
                    <a:pt x="58" y="577"/>
                    <a:pt x="48" y="593"/>
                    <a:pt x="38" y="608"/>
                  </a:cubicBezTo>
                  <a:cubicBezTo>
                    <a:pt x="49" y="601"/>
                    <a:pt x="57" y="585"/>
                    <a:pt x="66" y="563"/>
                  </a:cubicBezTo>
                  <a:cubicBezTo>
                    <a:pt x="68" y="556"/>
                    <a:pt x="75" y="565"/>
                    <a:pt x="73" y="578"/>
                  </a:cubicBezTo>
                  <a:cubicBezTo>
                    <a:pt x="66" y="584"/>
                    <a:pt x="66" y="584"/>
                    <a:pt x="66" y="584"/>
                  </a:cubicBezTo>
                  <a:cubicBezTo>
                    <a:pt x="67" y="594"/>
                    <a:pt x="67" y="594"/>
                    <a:pt x="67" y="594"/>
                  </a:cubicBezTo>
                  <a:cubicBezTo>
                    <a:pt x="59" y="595"/>
                    <a:pt x="59" y="595"/>
                    <a:pt x="59" y="595"/>
                  </a:cubicBezTo>
                  <a:cubicBezTo>
                    <a:pt x="59" y="608"/>
                    <a:pt x="59" y="608"/>
                    <a:pt x="59" y="608"/>
                  </a:cubicBezTo>
                  <a:cubicBezTo>
                    <a:pt x="51" y="612"/>
                    <a:pt x="51" y="612"/>
                    <a:pt x="51" y="612"/>
                  </a:cubicBezTo>
                  <a:cubicBezTo>
                    <a:pt x="59" y="630"/>
                    <a:pt x="49" y="642"/>
                    <a:pt x="31" y="6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8" name="Freeform 13"/>
            <p:cNvSpPr>
              <a:spLocks/>
            </p:cNvSpPr>
            <p:nvPr/>
          </p:nvSpPr>
          <p:spPr bwMode="auto">
            <a:xfrm>
              <a:off x="6271" y="1600"/>
              <a:ext cx="25" cy="5"/>
            </a:xfrm>
            <a:custGeom>
              <a:avLst/>
              <a:gdLst>
                <a:gd name="T0" fmla="*/ 0 w 25"/>
                <a:gd name="T1" fmla="*/ 4 h 5"/>
                <a:gd name="T2" fmla="*/ 25 w 25"/>
                <a:gd name="T3" fmla="*/ 0 h 5"/>
                <a:gd name="T4" fmla="*/ 24 w 25"/>
                <a:gd name="T5" fmla="*/ 5 h 5"/>
                <a:gd name="T6" fmla="*/ 0 w 25"/>
                <a:gd name="T7" fmla="*/ 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5"/>
                <a:gd name="T14" fmla="*/ 25 w 2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5">
                  <a:moveTo>
                    <a:pt x="0" y="4"/>
                  </a:moveTo>
                  <a:lnTo>
                    <a:pt x="25" y="0"/>
                  </a:lnTo>
                  <a:lnTo>
                    <a:pt x="24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9" name="Freeform 14"/>
            <p:cNvSpPr>
              <a:spLocks/>
            </p:cNvSpPr>
            <p:nvPr/>
          </p:nvSpPr>
          <p:spPr bwMode="auto">
            <a:xfrm>
              <a:off x="6036" y="1758"/>
              <a:ext cx="27" cy="44"/>
            </a:xfrm>
            <a:custGeom>
              <a:avLst/>
              <a:gdLst>
                <a:gd name="T0" fmla="*/ 0 w 35"/>
                <a:gd name="T1" fmla="*/ 35 h 56"/>
                <a:gd name="T2" fmla="*/ 15 w 35"/>
                <a:gd name="T3" fmla="*/ 7 h 56"/>
                <a:gd name="T4" fmla="*/ 20 w 35"/>
                <a:gd name="T5" fmla="*/ 11 h 56"/>
                <a:gd name="T6" fmla="*/ 0 w 35"/>
                <a:gd name="T7" fmla="*/ 35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56"/>
                <a:gd name="T14" fmla="*/ 35 w 3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56">
                  <a:moveTo>
                    <a:pt x="0" y="56"/>
                  </a:moveTo>
                  <a:cubicBezTo>
                    <a:pt x="4" y="40"/>
                    <a:pt x="15" y="31"/>
                    <a:pt x="26" y="11"/>
                  </a:cubicBezTo>
                  <a:cubicBezTo>
                    <a:pt x="32" y="0"/>
                    <a:pt x="35" y="8"/>
                    <a:pt x="34" y="18"/>
                  </a:cubicBezTo>
                  <a:cubicBezTo>
                    <a:pt x="20" y="39"/>
                    <a:pt x="9" y="50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0" name="Freeform 15"/>
            <p:cNvSpPr>
              <a:spLocks/>
            </p:cNvSpPr>
            <p:nvPr/>
          </p:nvSpPr>
          <p:spPr bwMode="auto">
            <a:xfrm>
              <a:off x="6036" y="1537"/>
              <a:ext cx="264" cy="310"/>
            </a:xfrm>
            <a:custGeom>
              <a:avLst/>
              <a:gdLst>
                <a:gd name="T0" fmla="*/ 204 w 342"/>
                <a:gd name="T1" fmla="*/ 43 h 402"/>
                <a:gd name="T2" fmla="*/ 117 w 342"/>
                <a:gd name="T3" fmla="*/ 5 h 402"/>
                <a:gd name="T4" fmla="*/ 38 w 342"/>
                <a:gd name="T5" fmla="*/ 95 h 402"/>
                <a:gd name="T6" fmla="*/ 60 w 342"/>
                <a:gd name="T7" fmla="*/ 70 h 402"/>
                <a:gd name="T8" fmla="*/ 24 w 342"/>
                <a:gd name="T9" fmla="*/ 181 h 402"/>
                <a:gd name="T10" fmla="*/ 15 w 342"/>
                <a:gd name="T11" fmla="*/ 194 h 402"/>
                <a:gd name="T12" fmla="*/ 0 w 342"/>
                <a:gd name="T13" fmla="*/ 222 h 402"/>
                <a:gd name="T14" fmla="*/ 12 w 342"/>
                <a:gd name="T15" fmla="*/ 207 h 402"/>
                <a:gd name="T16" fmla="*/ 28 w 342"/>
                <a:gd name="T17" fmla="*/ 180 h 402"/>
                <a:gd name="T18" fmla="*/ 37 w 342"/>
                <a:gd name="T19" fmla="*/ 131 h 402"/>
                <a:gd name="T20" fmla="*/ 56 w 342"/>
                <a:gd name="T21" fmla="*/ 88 h 402"/>
                <a:gd name="T22" fmla="*/ 117 w 342"/>
                <a:gd name="T23" fmla="*/ 28 h 402"/>
                <a:gd name="T24" fmla="*/ 117 w 342"/>
                <a:gd name="T25" fmla="*/ 30 h 402"/>
                <a:gd name="T26" fmla="*/ 59 w 342"/>
                <a:gd name="T27" fmla="*/ 91 h 402"/>
                <a:gd name="T28" fmla="*/ 46 w 342"/>
                <a:gd name="T29" fmla="*/ 116 h 402"/>
                <a:gd name="T30" fmla="*/ 38 w 342"/>
                <a:gd name="T31" fmla="*/ 149 h 402"/>
                <a:gd name="T32" fmla="*/ 21 w 342"/>
                <a:gd name="T33" fmla="*/ 204 h 402"/>
                <a:gd name="T34" fmla="*/ 6 w 342"/>
                <a:gd name="T35" fmla="*/ 223 h 402"/>
                <a:gd name="T36" fmla="*/ 4 w 342"/>
                <a:gd name="T37" fmla="*/ 235 h 402"/>
                <a:gd name="T38" fmla="*/ 37 w 342"/>
                <a:gd name="T39" fmla="*/ 182 h 402"/>
                <a:gd name="T40" fmla="*/ 88 w 342"/>
                <a:gd name="T41" fmla="*/ 57 h 402"/>
                <a:gd name="T42" fmla="*/ 92 w 342"/>
                <a:gd name="T43" fmla="*/ 57 h 402"/>
                <a:gd name="T44" fmla="*/ 46 w 342"/>
                <a:gd name="T45" fmla="*/ 162 h 402"/>
                <a:gd name="T46" fmla="*/ 38 w 342"/>
                <a:gd name="T47" fmla="*/ 190 h 402"/>
                <a:gd name="T48" fmla="*/ 16 w 342"/>
                <a:gd name="T49" fmla="*/ 222 h 402"/>
                <a:gd name="T50" fmla="*/ 19 w 342"/>
                <a:gd name="T51" fmla="*/ 222 h 402"/>
                <a:gd name="T52" fmla="*/ 41 w 342"/>
                <a:gd name="T53" fmla="*/ 192 h 402"/>
                <a:gd name="T54" fmla="*/ 69 w 342"/>
                <a:gd name="T55" fmla="*/ 97 h 402"/>
                <a:gd name="T56" fmla="*/ 140 w 342"/>
                <a:gd name="T57" fmla="*/ 26 h 402"/>
                <a:gd name="T58" fmla="*/ 144 w 342"/>
                <a:gd name="T59" fmla="*/ 25 h 402"/>
                <a:gd name="T60" fmla="*/ 80 w 342"/>
                <a:gd name="T61" fmla="*/ 86 h 402"/>
                <a:gd name="T62" fmla="*/ 64 w 342"/>
                <a:gd name="T63" fmla="*/ 117 h 402"/>
                <a:gd name="T64" fmla="*/ 54 w 342"/>
                <a:gd name="T65" fmla="*/ 165 h 402"/>
                <a:gd name="T66" fmla="*/ 36 w 342"/>
                <a:gd name="T67" fmla="*/ 207 h 402"/>
                <a:gd name="T68" fmla="*/ 25 w 342"/>
                <a:gd name="T69" fmla="*/ 220 h 402"/>
                <a:gd name="T70" fmla="*/ 17 w 342"/>
                <a:gd name="T71" fmla="*/ 239 h 402"/>
                <a:gd name="T72" fmla="*/ 19 w 342"/>
                <a:gd name="T73" fmla="*/ 238 h 402"/>
                <a:gd name="T74" fmla="*/ 45 w 342"/>
                <a:gd name="T75" fmla="*/ 205 h 402"/>
                <a:gd name="T76" fmla="*/ 59 w 342"/>
                <a:gd name="T77" fmla="*/ 174 h 402"/>
                <a:gd name="T78" fmla="*/ 77 w 342"/>
                <a:gd name="T79" fmla="*/ 103 h 402"/>
                <a:gd name="T80" fmla="*/ 122 w 342"/>
                <a:gd name="T81" fmla="*/ 45 h 402"/>
                <a:gd name="T82" fmla="*/ 149 w 342"/>
                <a:gd name="T83" fmla="*/ 30 h 402"/>
                <a:gd name="T84" fmla="*/ 151 w 342"/>
                <a:gd name="T85" fmla="*/ 30 h 402"/>
                <a:gd name="T86" fmla="*/ 119 w 342"/>
                <a:gd name="T87" fmla="*/ 52 h 402"/>
                <a:gd name="T88" fmla="*/ 77 w 342"/>
                <a:gd name="T89" fmla="*/ 112 h 402"/>
                <a:gd name="T90" fmla="*/ 62 w 342"/>
                <a:gd name="T91" fmla="*/ 174 h 402"/>
                <a:gd name="T92" fmla="*/ 64 w 342"/>
                <a:gd name="T93" fmla="*/ 174 h 402"/>
                <a:gd name="T94" fmla="*/ 116 w 342"/>
                <a:gd name="T95" fmla="*/ 62 h 402"/>
                <a:gd name="T96" fmla="*/ 158 w 342"/>
                <a:gd name="T97" fmla="*/ 35 h 402"/>
                <a:gd name="T98" fmla="*/ 168 w 342"/>
                <a:gd name="T99" fmla="*/ 35 h 402"/>
                <a:gd name="T100" fmla="*/ 109 w 342"/>
                <a:gd name="T101" fmla="*/ 76 h 402"/>
                <a:gd name="T102" fmla="*/ 112 w 342"/>
                <a:gd name="T103" fmla="*/ 75 h 402"/>
                <a:gd name="T104" fmla="*/ 170 w 342"/>
                <a:gd name="T105" fmla="*/ 40 h 402"/>
                <a:gd name="T106" fmla="*/ 173 w 342"/>
                <a:gd name="T107" fmla="*/ 40 h 402"/>
                <a:gd name="T108" fmla="*/ 140 w 342"/>
                <a:gd name="T109" fmla="*/ 57 h 402"/>
                <a:gd name="T110" fmla="*/ 141 w 342"/>
                <a:gd name="T111" fmla="*/ 60 h 402"/>
                <a:gd name="T112" fmla="*/ 204 w 342"/>
                <a:gd name="T113" fmla="*/ 43 h 4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2"/>
                <a:gd name="T172" fmla="*/ 0 h 402"/>
                <a:gd name="T173" fmla="*/ 342 w 342"/>
                <a:gd name="T174" fmla="*/ 402 h 4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2" h="402">
                  <a:moveTo>
                    <a:pt x="342" y="72"/>
                  </a:moveTo>
                  <a:cubicBezTo>
                    <a:pt x="288" y="25"/>
                    <a:pt x="236" y="0"/>
                    <a:pt x="196" y="8"/>
                  </a:cubicBezTo>
                  <a:cubicBezTo>
                    <a:pt x="122" y="25"/>
                    <a:pt x="86" y="93"/>
                    <a:pt x="64" y="159"/>
                  </a:cubicBezTo>
                  <a:cubicBezTo>
                    <a:pt x="77" y="137"/>
                    <a:pt x="87" y="123"/>
                    <a:pt x="101" y="118"/>
                  </a:cubicBezTo>
                  <a:cubicBezTo>
                    <a:pt x="64" y="177"/>
                    <a:pt x="43" y="236"/>
                    <a:pt x="40" y="305"/>
                  </a:cubicBezTo>
                  <a:cubicBezTo>
                    <a:pt x="37" y="313"/>
                    <a:pt x="33" y="321"/>
                    <a:pt x="26" y="327"/>
                  </a:cubicBezTo>
                  <a:cubicBezTo>
                    <a:pt x="3" y="344"/>
                    <a:pt x="5" y="359"/>
                    <a:pt x="0" y="373"/>
                  </a:cubicBezTo>
                  <a:cubicBezTo>
                    <a:pt x="5" y="369"/>
                    <a:pt x="11" y="359"/>
                    <a:pt x="19" y="349"/>
                  </a:cubicBezTo>
                  <a:cubicBezTo>
                    <a:pt x="29" y="337"/>
                    <a:pt x="41" y="323"/>
                    <a:pt x="46" y="302"/>
                  </a:cubicBezTo>
                  <a:cubicBezTo>
                    <a:pt x="53" y="272"/>
                    <a:pt x="56" y="243"/>
                    <a:pt x="62" y="221"/>
                  </a:cubicBezTo>
                  <a:cubicBezTo>
                    <a:pt x="71" y="193"/>
                    <a:pt x="79" y="174"/>
                    <a:pt x="94" y="148"/>
                  </a:cubicBezTo>
                  <a:cubicBezTo>
                    <a:pt x="121" y="104"/>
                    <a:pt x="155" y="64"/>
                    <a:pt x="195" y="47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56" y="71"/>
                    <a:pt x="128" y="103"/>
                    <a:pt x="98" y="153"/>
                  </a:cubicBezTo>
                  <a:cubicBezTo>
                    <a:pt x="90" y="165"/>
                    <a:pt x="85" y="177"/>
                    <a:pt x="78" y="195"/>
                  </a:cubicBezTo>
                  <a:cubicBezTo>
                    <a:pt x="72" y="210"/>
                    <a:pt x="65" y="229"/>
                    <a:pt x="63" y="250"/>
                  </a:cubicBezTo>
                  <a:cubicBezTo>
                    <a:pt x="58" y="295"/>
                    <a:pt x="47" y="324"/>
                    <a:pt x="35" y="342"/>
                  </a:cubicBezTo>
                  <a:cubicBezTo>
                    <a:pt x="21" y="359"/>
                    <a:pt x="13" y="367"/>
                    <a:pt x="10" y="375"/>
                  </a:cubicBezTo>
                  <a:cubicBezTo>
                    <a:pt x="9" y="380"/>
                    <a:pt x="5" y="387"/>
                    <a:pt x="6" y="395"/>
                  </a:cubicBezTo>
                  <a:cubicBezTo>
                    <a:pt x="36" y="340"/>
                    <a:pt x="49" y="345"/>
                    <a:pt x="62" y="306"/>
                  </a:cubicBezTo>
                  <a:cubicBezTo>
                    <a:pt x="79" y="246"/>
                    <a:pt x="67" y="184"/>
                    <a:pt x="148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15" y="140"/>
                    <a:pt x="89" y="182"/>
                    <a:pt x="76" y="272"/>
                  </a:cubicBezTo>
                  <a:cubicBezTo>
                    <a:pt x="73" y="287"/>
                    <a:pt x="71" y="308"/>
                    <a:pt x="64" y="320"/>
                  </a:cubicBezTo>
                  <a:cubicBezTo>
                    <a:pt x="54" y="339"/>
                    <a:pt x="33" y="354"/>
                    <a:pt x="27" y="374"/>
                  </a:cubicBezTo>
                  <a:cubicBezTo>
                    <a:pt x="31" y="373"/>
                    <a:pt x="31" y="373"/>
                    <a:pt x="31" y="373"/>
                  </a:cubicBezTo>
                  <a:cubicBezTo>
                    <a:pt x="41" y="363"/>
                    <a:pt x="62" y="339"/>
                    <a:pt x="69" y="323"/>
                  </a:cubicBezTo>
                  <a:cubicBezTo>
                    <a:pt x="93" y="277"/>
                    <a:pt x="85" y="214"/>
                    <a:pt x="116" y="164"/>
                  </a:cubicBezTo>
                  <a:cubicBezTo>
                    <a:pt x="156" y="97"/>
                    <a:pt x="187" y="63"/>
                    <a:pt x="236" y="44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175" y="79"/>
                    <a:pt x="163" y="105"/>
                    <a:pt x="133" y="145"/>
                  </a:cubicBezTo>
                  <a:cubicBezTo>
                    <a:pt x="123" y="159"/>
                    <a:pt x="116" y="172"/>
                    <a:pt x="108" y="197"/>
                  </a:cubicBezTo>
                  <a:cubicBezTo>
                    <a:pt x="100" y="219"/>
                    <a:pt x="95" y="252"/>
                    <a:pt x="91" y="278"/>
                  </a:cubicBezTo>
                  <a:cubicBezTo>
                    <a:pt x="86" y="312"/>
                    <a:pt x="73" y="332"/>
                    <a:pt x="60" y="349"/>
                  </a:cubicBezTo>
                  <a:cubicBezTo>
                    <a:pt x="52" y="358"/>
                    <a:pt x="46" y="362"/>
                    <a:pt x="41" y="370"/>
                  </a:cubicBezTo>
                  <a:cubicBezTo>
                    <a:pt x="36" y="378"/>
                    <a:pt x="31" y="392"/>
                    <a:pt x="28" y="402"/>
                  </a:cubicBezTo>
                  <a:cubicBezTo>
                    <a:pt x="32" y="400"/>
                    <a:pt x="32" y="400"/>
                    <a:pt x="32" y="400"/>
                  </a:cubicBezTo>
                  <a:cubicBezTo>
                    <a:pt x="51" y="351"/>
                    <a:pt x="62" y="362"/>
                    <a:pt x="75" y="345"/>
                  </a:cubicBezTo>
                  <a:cubicBezTo>
                    <a:pt x="82" y="335"/>
                    <a:pt x="94" y="315"/>
                    <a:pt x="98" y="292"/>
                  </a:cubicBezTo>
                  <a:cubicBezTo>
                    <a:pt x="103" y="243"/>
                    <a:pt x="113" y="206"/>
                    <a:pt x="129" y="174"/>
                  </a:cubicBezTo>
                  <a:cubicBezTo>
                    <a:pt x="147" y="139"/>
                    <a:pt x="175" y="101"/>
                    <a:pt x="205" y="75"/>
                  </a:cubicBezTo>
                  <a:cubicBezTo>
                    <a:pt x="220" y="63"/>
                    <a:pt x="231" y="56"/>
                    <a:pt x="250" y="51"/>
                  </a:cubicBezTo>
                  <a:cubicBezTo>
                    <a:pt x="254" y="51"/>
                    <a:pt x="254" y="51"/>
                    <a:pt x="254" y="51"/>
                  </a:cubicBezTo>
                  <a:cubicBezTo>
                    <a:pt x="231" y="66"/>
                    <a:pt x="216" y="70"/>
                    <a:pt x="199" y="87"/>
                  </a:cubicBezTo>
                  <a:cubicBezTo>
                    <a:pt x="170" y="113"/>
                    <a:pt x="143" y="154"/>
                    <a:pt x="129" y="188"/>
                  </a:cubicBezTo>
                  <a:cubicBezTo>
                    <a:pt x="115" y="220"/>
                    <a:pt x="108" y="256"/>
                    <a:pt x="103" y="293"/>
                  </a:cubicBezTo>
                  <a:cubicBezTo>
                    <a:pt x="104" y="288"/>
                    <a:pt x="107" y="296"/>
                    <a:pt x="108" y="292"/>
                  </a:cubicBezTo>
                  <a:cubicBezTo>
                    <a:pt x="123" y="205"/>
                    <a:pt x="154" y="143"/>
                    <a:pt x="194" y="104"/>
                  </a:cubicBezTo>
                  <a:cubicBezTo>
                    <a:pt x="216" y="82"/>
                    <a:pt x="241" y="65"/>
                    <a:pt x="266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45" y="68"/>
                    <a:pt x="210" y="86"/>
                    <a:pt x="183" y="127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221" y="91"/>
                    <a:pt x="253" y="75"/>
                    <a:pt x="285" y="67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68" y="76"/>
                    <a:pt x="248" y="84"/>
                    <a:pt x="236" y="96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262" y="85"/>
                    <a:pt x="298" y="77"/>
                    <a:pt x="342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1" name="Freeform 16"/>
            <p:cNvSpPr>
              <a:spLocks/>
            </p:cNvSpPr>
            <p:nvPr/>
          </p:nvSpPr>
          <p:spPr bwMode="auto">
            <a:xfrm>
              <a:off x="6037" y="1851"/>
              <a:ext cx="9" cy="24"/>
            </a:xfrm>
            <a:custGeom>
              <a:avLst/>
              <a:gdLst>
                <a:gd name="T0" fmla="*/ 4 w 12"/>
                <a:gd name="T1" fmla="*/ 19 h 31"/>
                <a:gd name="T2" fmla="*/ 0 w 12"/>
                <a:gd name="T3" fmla="*/ 6 h 31"/>
                <a:gd name="T4" fmla="*/ 6 w 12"/>
                <a:gd name="T5" fmla="*/ 5 h 31"/>
                <a:gd name="T6" fmla="*/ 4 w 12"/>
                <a:gd name="T7" fmla="*/ 19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1"/>
                <a:gd name="T14" fmla="*/ 12 w 12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1">
                  <a:moveTo>
                    <a:pt x="6" y="31"/>
                  </a:moveTo>
                  <a:cubicBezTo>
                    <a:pt x="2" y="24"/>
                    <a:pt x="0" y="17"/>
                    <a:pt x="0" y="10"/>
                  </a:cubicBezTo>
                  <a:cubicBezTo>
                    <a:pt x="1" y="0"/>
                    <a:pt x="9" y="1"/>
                    <a:pt x="10" y="8"/>
                  </a:cubicBezTo>
                  <a:cubicBezTo>
                    <a:pt x="12" y="20"/>
                    <a:pt x="6" y="21"/>
                    <a:pt x="6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2" name="Freeform 17"/>
            <p:cNvSpPr>
              <a:spLocks/>
            </p:cNvSpPr>
            <p:nvPr/>
          </p:nvSpPr>
          <p:spPr bwMode="auto">
            <a:xfrm>
              <a:off x="6116" y="1934"/>
              <a:ext cx="17" cy="10"/>
            </a:xfrm>
            <a:custGeom>
              <a:avLst/>
              <a:gdLst>
                <a:gd name="T0" fmla="*/ 0 w 21"/>
                <a:gd name="T1" fmla="*/ 8 h 13"/>
                <a:gd name="T2" fmla="*/ 6 w 21"/>
                <a:gd name="T3" fmla="*/ 2 h 13"/>
                <a:gd name="T4" fmla="*/ 14 w 21"/>
                <a:gd name="T5" fmla="*/ 2 h 13"/>
                <a:gd name="T6" fmla="*/ 0 w 21"/>
                <a:gd name="T7" fmla="*/ 8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3"/>
                <a:gd name="T14" fmla="*/ 21 w 2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3">
                  <a:moveTo>
                    <a:pt x="0" y="1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3" y="1"/>
                    <a:pt x="18" y="0"/>
                    <a:pt x="21" y="2"/>
                  </a:cubicBezTo>
                  <a:cubicBezTo>
                    <a:pt x="20" y="6"/>
                    <a:pt x="11" y="10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3" name="Freeform 18"/>
            <p:cNvSpPr>
              <a:spLocks/>
            </p:cNvSpPr>
            <p:nvPr/>
          </p:nvSpPr>
          <p:spPr bwMode="auto">
            <a:xfrm>
              <a:off x="6111" y="1951"/>
              <a:ext cx="22" cy="13"/>
            </a:xfrm>
            <a:custGeom>
              <a:avLst/>
              <a:gdLst>
                <a:gd name="T0" fmla="*/ 0 w 28"/>
                <a:gd name="T1" fmla="*/ 10 h 17"/>
                <a:gd name="T2" fmla="*/ 7 w 28"/>
                <a:gd name="T3" fmla="*/ 3 h 17"/>
                <a:gd name="T4" fmla="*/ 17 w 28"/>
                <a:gd name="T5" fmla="*/ 2 h 17"/>
                <a:gd name="T6" fmla="*/ 0 w 28"/>
                <a:gd name="T7" fmla="*/ 1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7"/>
                <a:gd name="T14" fmla="*/ 28 w 2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7">
                  <a:moveTo>
                    <a:pt x="0" y="1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6" y="1"/>
                    <a:pt x="23" y="0"/>
                    <a:pt x="28" y="2"/>
                  </a:cubicBezTo>
                  <a:cubicBezTo>
                    <a:pt x="26" y="7"/>
                    <a:pt x="15" y="13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4" name="Freeform 19"/>
            <p:cNvSpPr>
              <a:spLocks/>
            </p:cNvSpPr>
            <p:nvPr/>
          </p:nvSpPr>
          <p:spPr bwMode="auto">
            <a:xfrm>
              <a:off x="6112" y="1963"/>
              <a:ext cx="23" cy="11"/>
            </a:xfrm>
            <a:custGeom>
              <a:avLst/>
              <a:gdLst>
                <a:gd name="T0" fmla="*/ 0 w 30"/>
                <a:gd name="T1" fmla="*/ 8 h 15"/>
                <a:gd name="T2" fmla="*/ 7 w 30"/>
                <a:gd name="T3" fmla="*/ 2 h 15"/>
                <a:gd name="T4" fmla="*/ 18 w 30"/>
                <a:gd name="T5" fmla="*/ 1 h 15"/>
                <a:gd name="T6" fmla="*/ 0 w 30"/>
                <a:gd name="T7" fmla="*/ 8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0" y="1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1"/>
                    <a:pt x="25" y="0"/>
                    <a:pt x="30" y="3"/>
                  </a:cubicBezTo>
                  <a:cubicBezTo>
                    <a:pt x="29" y="7"/>
                    <a:pt x="15" y="12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5" name="Freeform 20"/>
            <p:cNvSpPr>
              <a:spLocks/>
            </p:cNvSpPr>
            <p:nvPr/>
          </p:nvSpPr>
          <p:spPr bwMode="auto">
            <a:xfrm>
              <a:off x="6114" y="1973"/>
              <a:ext cx="22" cy="11"/>
            </a:xfrm>
            <a:custGeom>
              <a:avLst/>
              <a:gdLst>
                <a:gd name="T0" fmla="*/ 0 w 29"/>
                <a:gd name="T1" fmla="*/ 9 h 14"/>
                <a:gd name="T2" fmla="*/ 7 w 29"/>
                <a:gd name="T3" fmla="*/ 2 h 14"/>
                <a:gd name="T4" fmla="*/ 17 w 29"/>
                <a:gd name="T5" fmla="*/ 2 h 14"/>
                <a:gd name="T6" fmla="*/ 0 w 29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4"/>
                <a:gd name="T14" fmla="*/ 29 w 2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4">
                  <a:moveTo>
                    <a:pt x="0" y="1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7" y="0"/>
                    <a:pt x="24" y="0"/>
                    <a:pt x="29" y="3"/>
                  </a:cubicBezTo>
                  <a:cubicBezTo>
                    <a:pt x="27" y="8"/>
                    <a:pt x="14" y="12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6" name="Freeform 21"/>
            <p:cNvSpPr>
              <a:spLocks/>
            </p:cNvSpPr>
            <p:nvPr/>
          </p:nvSpPr>
          <p:spPr bwMode="auto">
            <a:xfrm>
              <a:off x="6119" y="1984"/>
              <a:ext cx="15" cy="9"/>
            </a:xfrm>
            <a:custGeom>
              <a:avLst/>
              <a:gdLst>
                <a:gd name="T0" fmla="*/ 0 w 20"/>
                <a:gd name="T1" fmla="*/ 7 h 11"/>
                <a:gd name="T2" fmla="*/ 4 w 20"/>
                <a:gd name="T3" fmla="*/ 2 h 11"/>
                <a:gd name="T4" fmla="*/ 11 w 20"/>
                <a:gd name="T5" fmla="*/ 1 h 11"/>
                <a:gd name="T6" fmla="*/ 0 w 20"/>
                <a:gd name="T7" fmla="*/ 7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0" y="11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11" y="0"/>
                    <a:pt x="16" y="0"/>
                    <a:pt x="20" y="1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7" name="Freeform 22"/>
            <p:cNvSpPr>
              <a:spLocks/>
            </p:cNvSpPr>
            <p:nvPr/>
          </p:nvSpPr>
          <p:spPr bwMode="auto">
            <a:xfrm>
              <a:off x="6151" y="1885"/>
              <a:ext cx="12" cy="5"/>
            </a:xfrm>
            <a:custGeom>
              <a:avLst/>
              <a:gdLst>
                <a:gd name="T0" fmla="*/ 0 w 16"/>
                <a:gd name="T1" fmla="*/ 4 h 6"/>
                <a:gd name="T2" fmla="*/ 4 w 16"/>
                <a:gd name="T3" fmla="*/ 2 h 6"/>
                <a:gd name="T4" fmla="*/ 9 w 16"/>
                <a:gd name="T5" fmla="*/ 3 h 6"/>
                <a:gd name="T6" fmla="*/ 0 w 1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0" y="6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0" y="0"/>
                    <a:pt x="15" y="1"/>
                    <a:pt x="16" y="3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8" name="Freeform 23"/>
            <p:cNvSpPr>
              <a:spLocks/>
            </p:cNvSpPr>
            <p:nvPr/>
          </p:nvSpPr>
          <p:spPr bwMode="auto">
            <a:xfrm>
              <a:off x="6143" y="1895"/>
              <a:ext cx="24" cy="8"/>
            </a:xfrm>
            <a:custGeom>
              <a:avLst/>
              <a:gdLst>
                <a:gd name="T0" fmla="*/ 0 w 30"/>
                <a:gd name="T1" fmla="*/ 5 h 10"/>
                <a:gd name="T2" fmla="*/ 9 w 30"/>
                <a:gd name="T3" fmla="*/ 1 h 10"/>
                <a:gd name="T4" fmla="*/ 19 w 30"/>
                <a:gd name="T5" fmla="*/ 3 h 10"/>
                <a:gd name="T6" fmla="*/ 0 w 30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0"/>
                <a:gd name="T14" fmla="*/ 30 w 3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0">
                  <a:moveTo>
                    <a:pt x="0" y="8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20" y="0"/>
                    <a:pt x="27" y="1"/>
                    <a:pt x="30" y="5"/>
                  </a:cubicBezTo>
                  <a:cubicBezTo>
                    <a:pt x="27" y="9"/>
                    <a:pt x="15" y="10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9" name="Freeform 24"/>
            <p:cNvSpPr>
              <a:spLocks/>
            </p:cNvSpPr>
            <p:nvPr/>
          </p:nvSpPr>
          <p:spPr bwMode="auto">
            <a:xfrm>
              <a:off x="6150" y="1866"/>
              <a:ext cx="20" cy="8"/>
            </a:xfrm>
            <a:custGeom>
              <a:avLst/>
              <a:gdLst>
                <a:gd name="T0" fmla="*/ 0 w 26"/>
                <a:gd name="T1" fmla="*/ 6 h 11"/>
                <a:gd name="T2" fmla="*/ 6 w 26"/>
                <a:gd name="T3" fmla="*/ 1 h 11"/>
                <a:gd name="T4" fmla="*/ 15 w 26"/>
                <a:gd name="T5" fmla="*/ 1 h 11"/>
                <a:gd name="T6" fmla="*/ 0 w 26"/>
                <a:gd name="T7" fmla="*/ 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1"/>
                <a:gd name="T14" fmla="*/ 26 w 26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1">
                  <a:moveTo>
                    <a:pt x="0" y="11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6" y="0"/>
                    <a:pt x="22" y="0"/>
                    <a:pt x="26" y="3"/>
                  </a:cubicBezTo>
                  <a:cubicBezTo>
                    <a:pt x="23" y="7"/>
                    <a:pt x="12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0" name="Freeform 25"/>
            <p:cNvSpPr>
              <a:spLocks/>
            </p:cNvSpPr>
            <p:nvPr/>
          </p:nvSpPr>
          <p:spPr bwMode="auto">
            <a:xfrm>
              <a:off x="6156" y="1857"/>
              <a:ext cx="18" cy="6"/>
            </a:xfrm>
            <a:custGeom>
              <a:avLst/>
              <a:gdLst>
                <a:gd name="T0" fmla="*/ 0 w 23"/>
                <a:gd name="T1" fmla="*/ 2 h 8"/>
                <a:gd name="T2" fmla="*/ 7 w 23"/>
                <a:gd name="T3" fmla="*/ 0 h 8"/>
                <a:gd name="T4" fmla="*/ 14 w 23"/>
                <a:gd name="T5" fmla="*/ 4 h 8"/>
                <a:gd name="T6" fmla="*/ 0 w 23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0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6" y="0"/>
                    <a:pt x="21" y="2"/>
                    <a:pt x="23" y="6"/>
                  </a:cubicBezTo>
                  <a:cubicBezTo>
                    <a:pt x="20" y="8"/>
                    <a:pt x="10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1" name="Freeform 26"/>
            <p:cNvSpPr>
              <a:spLocks/>
            </p:cNvSpPr>
            <p:nvPr/>
          </p:nvSpPr>
          <p:spPr bwMode="auto">
            <a:xfrm>
              <a:off x="6138" y="2028"/>
              <a:ext cx="13" cy="5"/>
            </a:xfrm>
            <a:custGeom>
              <a:avLst/>
              <a:gdLst>
                <a:gd name="T0" fmla="*/ 0 w 17"/>
                <a:gd name="T1" fmla="*/ 3 h 6"/>
                <a:gd name="T2" fmla="*/ 4 w 17"/>
                <a:gd name="T3" fmla="*/ 1 h 6"/>
                <a:gd name="T4" fmla="*/ 10 w 17"/>
                <a:gd name="T5" fmla="*/ 2 h 6"/>
                <a:gd name="T6" fmla="*/ 0 w 17"/>
                <a:gd name="T7" fmla="*/ 3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6"/>
                <a:gd name="T14" fmla="*/ 17 w 1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6">
                  <a:moveTo>
                    <a:pt x="0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11" y="0"/>
                    <a:pt x="15" y="1"/>
                    <a:pt x="17" y="2"/>
                  </a:cubicBezTo>
                  <a:cubicBezTo>
                    <a:pt x="16" y="4"/>
                    <a:pt x="8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2" name="Freeform 27"/>
            <p:cNvSpPr>
              <a:spLocks/>
            </p:cNvSpPr>
            <p:nvPr/>
          </p:nvSpPr>
          <p:spPr bwMode="auto">
            <a:xfrm>
              <a:off x="6131" y="2012"/>
              <a:ext cx="25" cy="16"/>
            </a:xfrm>
            <a:custGeom>
              <a:avLst/>
              <a:gdLst>
                <a:gd name="T0" fmla="*/ 20 w 32"/>
                <a:gd name="T1" fmla="*/ 0 h 20"/>
                <a:gd name="T2" fmla="*/ 9 w 32"/>
                <a:gd name="T3" fmla="*/ 2 h 20"/>
                <a:gd name="T4" fmla="*/ 0 w 32"/>
                <a:gd name="T5" fmla="*/ 12 h 20"/>
                <a:gd name="T6" fmla="*/ 20 w 32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0"/>
                <a:gd name="T14" fmla="*/ 32 w 32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0">
                  <a:moveTo>
                    <a:pt x="32" y="0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6" y="6"/>
                    <a:pt x="0" y="13"/>
                    <a:pt x="0" y="19"/>
                  </a:cubicBezTo>
                  <a:cubicBezTo>
                    <a:pt x="5" y="20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3" name="Freeform 28"/>
            <p:cNvSpPr>
              <a:spLocks/>
            </p:cNvSpPr>
            <p:nvPr/>
          </p:nvSpPr>
          <p:spPr bwMode="auto">
            <a:xfrm>
              <a:off x="6129" y="2006"/>
              <a:ext cx="21" cy="10"/>
            </a:xfrm>
            <a:custGeom>
              <a:avLst/>
              <a:gdLst>
                <a:gd name="T0" fmla="*/ 16 w 27"/>
                <a:gd name="T1" fmla="*/ 0 h 13"/>
                <a:gd name="T2" fmla="*/ 8 w 27"/>
                <a:gd name="T3" fmla="*/ 0 h 13"/>
                <a:gd name="T4" fmla="*/ 0 w 27"/>
                <a:gd name="T5" fmla="*/ 6 h 13"/>
                <a:gd name="T6" fmla="*/ 16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1" y="6"/>
                    <a:pt x="0" y="11"/>
                  </a:cubicBezTo>
                  <a:cubicBezTo>
                    <a:pt x="4" y="13"/>
                    <a:pt x="16" y="8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4" name="Freeform 29"/>
            <p:cNvSpPr>
              <a:spLocks/>
            </p:cNvSpPr>
            <p:nvPr/>
          </p:nvSpPr>
          <p:spPr bwMode="auto">
            <a:xfrm>
              <a:off x="6200" y="2039"/>
              <a:ext cx="21" cy="20"/>
            </a:xfrm>
            <a:custGeom>
              <a:avLst/>
              <a:gdLst>
                <a:gd name="T0" fmla="*/ 0 w 27"/>
                <a:gd name="T1" fmla="*/ 15 h 27"/>
                <a:gd name="T2" fmla="*/ 5 w 27"/>
                <a:gd name="T3" fmla="*/ 5 h 27"/>
                <a:gd name="T4" fmla="*/ 16 w 27"/>
                <a:gd name="T5" fmla="*/ 0 h 27"/>
                <a:gd name="T6" fmla="*/ 0 w 27"/>
                <a:gd name="T7" fmla="*/ 15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27" y="6"/>
                    <a:pt x="15" y="17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5" name="Freeform 30"/>
            <p:cNvSpPr>
              <a:spLocks/>
            </p:cNvSpPr>
            <p:nvPr/>
          </p:nvSpPr>
          <p:spPr bwMode="auto">
            <a:xfrm>
              <a:off x="6228" y="2041"/>
              <a:ext cx="26" cy="21"/>
            </a:xfrm>
            <a:custGeom>
              <a:avLst/>
              <a:gdLst>
                <a:gd name="T0" fmla="*/ 1 w 33"/>
                <a:gd name="T1" fmla="*/ 4 h 28"/>
                <a:gd name="T2" fmla="*/ 10 w 33"/>
                <a:gd name="T3" fmla="*/ 0 h 28"/>
                <a:gd name="T4" fmla="*/ 20 w 33"/>
                <a:gd name="T5" fmla="*/ 4 h 28"/>
                <a:gd name="T6" fmla="*/ 20 w 33"/>
                <a:gd name="T7" fmla="*/ 4 h 28"/>
                <a:gd name="T8" fmla="*/ 6 w 33"/>
                <a:gd name="T9" fmla="*/ 16 h 28"/>
                <a:gd name="T10" fmla="*/ 10 w 33"/>
                <a:gd name="T11" fmla="*/ 8 h 28"/>
                <a:gd name="T12" fmla="*/ 14 w 33"/>
                <a:gd name="T13" fmla="*/ 5 h 28"/>
                <a:gd name="T14" fmla="*/ 11 w 33"/>
                <a:gd name="T15" fmla="*/ 5 h 28"/>
                <a:gd name="T16" fmla="*/ 0 w 33"/>
                <a:gd name="T17" fmla="*/ 13 h 28"/>
                <a:gd name="T18" fmla="*/ 4 w 33"/>
                <a:gd name="T19" fmla="*/ 6 h 28"/>
                <a:gd name="T20" fmla="*/ 6 w 33"/>
                <a:gd name="T21" fmla="*/ 5 h 28"/>
                <a:gd name="T22" fmla="*/ 1 w 33"/>
                <a:gd name="T23" fmla="*/ 4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28"/>
                <a:gd name="T38" fmla="*/ 33 w 33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28">
                  <a:moveTo>
                    <a:pt x="1" y="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3" y="0"/>
                    <a:pt x="30" y="3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12"/>
                    <a:pt x="22" y="21"/>
                    <a:pt x="9" y="2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21" y="9"/>
                    <a:pt x="19" y="9"/>
                    <a:pt x="18" y="9"/>
                  </a:cubicBezTo>
                  <a:cubicBezTo>
                    <a:pt x="14" y="13"/>
                    <a:pt x="8" y="18"/>
                    <a:pt x="0" y="2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7" y="7"/>
                    <a:pt x="4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6" name="Freeform 31"/>
            <p:cNvSpPr>
              <a:spLocks/>
            </p:cNvSpPr>
            <p:nvPr/>
          </p:nvSpPr>
          <p:spPr bwMode="auto">
            <a:xfrm>
              <a:off x="6268" y="2045"/>
              <a:ext cx="34" cy="26"/>
            </a:xfrm>
            <a:custGeom>
              <a:avLst/>
              <a:gdLst>
                <a:gd name="T0" fmla="*/ 13 w 45"/>
                <a:gd name="T1" fmla="*/ 2 h 33"/>
                <a:gd name="T2" fmla="*/ 24 w 45"/>
                <a:gd name="T3" fmla="*/ 6 h 33"/>
                <a:gd name="T4" fmla="*/ 11 w 45"/>
                <a:gd name="T5" fmla="*/ 20 h 33"/>
                <a:gd name="T6" fmla="*/ 15 w 45"/>
                <a:gd name="T7" fmla="*/ 11 h 33"/>
                <a:gd name="T8" fmla="*/ 17 w 45"/>
                <a:gd name="T9" fmla="*/ 8 h 33"/>
                <a:gd name="T10" fmla="*/ 14 w 45"/>
                <a:gd name="T11" fmla="*/ 8 h 33"/>
                <a:gd name="T12" fmla="*/ 5 w 45"/>
                <a:gd name="T13" fmla="*/ 17 h 33"/>
                <a:gd name="T14" fmla="*/ 8 w 45"/>
                <a:gd name="T15" fmla="*/ 9 h 33"/>
                <a:gd name="T16" fmla="*/ 10 w 45"/>
                <a:gd name="T17" fmla="*/ 7 h 33"/>
                <a:gd name="T18" fmla="*/ 8 w 45"/>
                <a:gd name="T19" fmla="*/ 7 h 33"/>
                <a:gd name="T20" fmla="*/ 0 w 45"/>
                <a:gd name="T21" fmla="*/ 13 h 33"/>
                <a:gd name="T22" fmla="*/ 2 w 45"/>
                <a:gd name="T23" fmla="*/ 8 h 33"/>
                <a:gd name="T24" fmla="*/ 13 w 45"/>
                <a:gd name="T25" fmla="*/ 2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33"/>
                <a:gd name="T41" fmla="*/ 45 w 45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33">
                  <a:moveTo>
                    <a:pt x="23" y="3"/>
                  </a:moveTo>
                  <a:cubicBezTo>
                    <a:pt x="28" y="0"/>
                    <a:pt x="45" y="4"/>
                    <a:pt x="43" y="10"/>
                  </a:cubicBezTo>
                  <a:cubicBezTo>
                    <a:pt x="42" y="15"/>
                    <a:pt x="31" y="24"/>
                    <a:pt x="19" y="3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5"/>
                    <a:pt x="29" y="14"/>
                    <a:pt x="31" y="13"/>
                  </a:cubicBezTo>
                  <a:cubicBezTo>
                    <a:pt x="29" y="13"/>
                    <a:pt x="27" y="13"/>
                    <a:pt x="25" y="13"/>
                  </a:cubicBezTo>
                  <a:cubicBezTo>
                    <a:pt x="22" y="17"/>
                    <a:pt x="16" y="22"/>
                    <a:pt x="8" y="2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6" y="13"/>
                    <a:pt x="17" y="12"/>
                  </a:cubicBezTo>
                  <a:cubicBezTo>
                    <a:pt x="15" y="12"/>
                    <a:pt x="13" y="11"/>
                    <a:pt x="13" y="11"/>
                  </a:cubicBezTo>
                  <a:cubicBezTo>
                    <a:pt x="10" y="14"/>
                    <a:pt x="5" y="18"/>
                    <a:pt x="0" y="2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5"/>
                    <a:pt x="13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7" name="Freeform 32"/>
            <p:cNvSpPr>
              <a:spLocks/>
            </p:cNvSpPr>
            <p:nvPr/>
          </p:nvSpPr>
          <p:spPr bwMode="auto">
            <a:xfrm>
              <a:off x="6369" y="2024"/>
              <a:ext cx="66" cy="32"/>
            </a:xfrm>
            <a:custGeom>
              <a:avLst/>
              <a:gdLst>
                <a:gd name="T0" fmla="*/ 0 w 85"/>
                <a:gd name="T1" fmla="*/ 16 h 42"/>
                <a:gd name="T2" fmla="*/ 19 w 85"/>
                <a:gd name="T3" fmla="*/ 2 h 42"/>
                <a:gd name="T4" fmla="*/ 47 w 85"/>
                <a:gd name="T5" fmla="*/ 9 h 42"/>
                <a:gd name="T6" fmla="*/ 44 w 85"/>
                <a:gd name="T7" fmla="*/ 9 h 42"/>
                <a:gd name="T8" fmla="*/ 42 w 85"/>
                <a:gd name="T9" fmla="*/ 15 h 42"/>
                <a:gd name="T10" fmla="*/ 36 w 85"/>
                <a:gd name="T11" fmla="*/ 24 h 42"/>
                <a:gd name="T12" fmla="*/ 40 w 85"/>
                <a:gd name="T13" fmla="*/ 14 h 42"/>
                <a:gd name="T14" fmla="*/ 42 w 85"/>
                <a:gd name="T15" fmla="*/ 8 h 42"/>
                <a:gd name="T16" fmla="*/ 35 w 85"/>
                <a:gd name="T17" fmla="*/ 6 h 42"/>
                <a:gd name="T18" fmla="*/ 31 w 85"/>
                <a:gd name="T19" fmla="*/ 11 h 42"/>
                <a:gd name="T20" fmla="*/ 23 w 85"/>
                <a:gd name="T21" fmla="*/ 19 h 42"/>
                <a:gd name="T22" fmla="*/ 29 w 85"/>
                <a:gd name="T23" fmla="*/ 9 h 42"/>
                <a:gd name="T24" fmla="*/ 31 w 85"/>
                <a:gd name="T25" fmla="*/ 6 h 42"/>
                <a:gd name="T26" fmla="*/ 28 w 85"/>
                <a:gd name="T27" fmla="*/ 5 h 42"/>
                <a:gd name="T28" fmla="*/ 24 w 85"/>
                <a:gd name="T29" fmla="*/ 9 h 42"/>
                <a:gd name="T30" fmla="*/ 16 w 85"/>
                <a:gd name="T31" fmla="*/ 18 h 42"/>
                <a:gd name="T32" fmla="*/ 23 w 85"/>
                <a:gd name="T33" fmla="*/ 8 h 42"/>
                <a:gd name="T34" fmla="*/ 25 w 85"/>
                <a:gd name="T35" fmla="*/ 5 h 42"/>
                <a:gd name="T36" fmla="*/ 21 w 85"/>
                <a:gd name="T37" fmla="*/ 5 h 42"/>
                <a:gd name="T38" fmla="*/ 18 w 85"/>
                <a:gd name="T39" fmla="*/ 9 h 42"/>
                <a:gd name="T40" fmla="*/ 11 w 85"/>
                <a:gd name="T41" fmla="*/ 18 h 42"/>
                <a:gd name="T42" fmla="*/ 16 w 85"/>
                <a:gd name="T43" fmla="*/ 8 h 42"/>
                <a:gd name="T44" fmla="*/ 18 w 85"/>
                <a:gd name="T45" fmla="*/ 5 h 42"/>
                <a:gd name="T46" fmla="*/ 12 w 85"/>
                <a:gd name="T47" fmla="*/ 6 h 42"/>
                <a:gd name="T48" fmla="*/ 9 w 85"/>
                <a:gd name="T49" fmla="*/ 15 h 42"/>
                <a:gd name="T50" fmla="*/ 9 w 85"/>
                <a:gd name="T51" fmla="*/ 7 h 42"/>
                <a:gd name="T52" fmla="*/ 0 w 85"/>
                <a:gd name="T53" fmla="*/ 16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42"/>
                <a:gd name="T83" fmla="*/ 85 w 85"/>
                <a:gd name="T84" fmla="*/ 42 h 4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42">
                  <a:moveTo>
                    <a:pt x="0" y="28"/>
                  </a:moveTo>
                  <a:cubicBezTo>
                    <a:pt x="0" y="14"/>
                    <a:pt x="11" y="5"/>
                    <a:pt x="31" y="3"/>
                  </a:cubicBezTo>
                  <a:cubicBezTo>
                    <a:pt x="56" y="0"/>
                    <a:pt x="85" y="5"/>
                    <a:pt x="77" y="16"/>
                  </a:cubicBezTo>
                  <a:cubicBezTo>
                    <a:pt x="77" y="16"/>
                    <a:pt x="76" y="16"/>
                    <a:pt x="74" y="1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7" y="14"/>
                    <a:pt x="62" y="12"/>
                    <a:pt x="58" y="1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49" y="9"/>
                    <a:pt x="47" y="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8"/>
                    <a:pt x="36" y="8"/>
                    <a:pt x="35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10"/>
                    <a:pt x="22" y="10"/>
                    <a:pt x="2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6"/>
                    <a:pt x="2" y="2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8" name="Freeform 33"/>
            <p:cNvSpPr>
              <a:spLocks/>
            </p:cNvSpPr>
            <p:nvPr/>
          </p:nvSpPr>
          <p:spPr bwMode="auto">
            <a:xfrm>
              <a:off x="6308" y="2036"/>
              <a:ext cx="42" cy="37"/>
            </a:xfrm>
            <a:custGeom>
              <a:avLst/>
              <a:gdLst>
                <a:gd name="T0" fmla="*/ 0 w 54"/>
                <a:gd name="T1" fmla="*/ 15 h 48"/>
                <a:gd name="T2" fmla="*/ 0 w 54"/>
                <a:gd name="T3" fmla="*/ 14 h 48"/>
                <a:gd name="T4" fmla="*/ 0 w 54"/>
                <a:gd name="T5" fmla="*/ 13 h 48"/>
                <a:gd name="T6" fmla="*/ 2 w 54"/>
                <a:gd name="T7" fmla="*/ 13 h 48"/>
                <a:gd name="T8" fmla="*/ 14 w 54"/>
                <a:gd name="T9" fmla="*/ 5 h 48"/>
                <a:gd name="T10" fmla="*/ 31 w 54"/>
                <a:gd name="T11" fmla="*/ 6 h 48"/>
                <a:gd name="T12" fmla="*/ 29 w 54"/>
                <a:gd name="T13" fmla="*/ 9 h 48"/>
                <a:gd name="T14" fmla="*/ 29 w 54"/>
                <a:gd name="T15" fmla="*/ 17 h 48"/>
                <a:gd name="T16" fmla="*/ 26 w 54"/>
                <a:gd name="T17" fmla="*/ 9 h 48"/>
                <a:gd name="T18" fmla="*/ 23 w 54"/>
                <a:gd name="T19" fmla="*/ 9 h 48"/>
                <a:gd name="T20" fmla="*/ 23 w 54"/>
                <a:gd name="T21" fmla="*/ 22 h 48"/>
                <a:gd name="T22" fmla="*/ 19 w 54"/>
                <a:gd name="T23" fmla="*/ 11 h 48"/>
                <a:gd name="T24" fmla="*/ 16 w 54"/>
                <a:gd name="T25" fmla="*/ 12 h 48"/>
                <a:gd name="T26" fmla="*/ 17 w 54"/>
                <a:gd name="T27" fmla="*/ 29 h 48"/>
                <a:gd name="T28" fmla="*/ 9 w 54"/>
                <a:gd name="T29" fmla="*/ 15 h 48"/>
                <a:gd name="T30" fmla="*/ 9 w 54"/>
                <a:gd name="T31" fmla="*/ 13 h 48"/>
                <a:gd name="T32" fmla="*/ 7 w 54"/>
                <a:gd name="T33" fmla="*/ 22 h 48"/>
                <a:gd name="T34" fmla="*/ 5 w 54"/>
                <a:gd name="T35" fmla="*/ 12 h 48"/>
                <a:gd name="T36" fmla="*/ 5 w 54"/>
                <a:gd name="T37" fmla="*/ 12 h 48"/>
                <a:gd name="T38" fmla="*/ 1 w 54"/>
                <a:gd name="T39" fmla="*/ 27 h 48"/>
                <a:gd name="T40" fmla="*/ 0 w 54"/>
                <a:gd name="T41" fmla="*/ 16 h 48"/>
                <a:gd name="T42" fmla="*/ 0 w 54"/>
                <a:gd name="T43" fmla="*/ 14 h 48"/>
                <a:gd name="T44" fmla="*/ 0 w 54"/>
                <a:gd name="T45" fmla="*/ 15 h 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8"/>
                <a:gd name="T71" fmla="*/ 54 w 54"/>
                <a:gd name="T72" fmla="*/ 48 h 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8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7" y="2"/>
                    <a:pt x="54" y="0"/>
                    <a:pt x="52" y="11"/>
                  </a:cubicBezTo>
                  <a:cubicBezTo>
                    <a:pt x="52" y="12"/>
                    <a:pt x="50" y="14"/>
                    <a:pt x="47" y="15"/>
                  </a:cubicBezTo>
                  <a:cubicBezTo>
                    <a:pt x="47" y="19"/>
                    <a:pt x="48" y="24"/>
                    <a:pt x="48" y="29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6"/>
                    <a:pt x="39" y="16"/>
                    <a:pt x="38" y="16"/>
                  </a:cubicBezTo>
                  <a:cubicBezTo>
                    <a:pt x="38" y="23"/>
                    <a:pt x="38" y="30"/>
                    <a:pt x="39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9"/>
                    <a:pt x="28" y="19"/>
                    <a:pt x="27" y="19"/>
                  </a:cubicBezTo>
                  <a:cubicBezTo>
                    <a:pt x="28" y="28"/>
                    <a:pt x="28" y="38"/>
                    <a:pt x="28" y="4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4" y="27"/>
                    <a:pt x="13" y="33"/>
                    <a:pt x="12" y="3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8"/>
                    <a:pt x="3" y="36"/>
                    <a:pt x="1" y="4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9" name="Freeform 34"/>
            <p:cNvSpPr>
              <a:spLocks/>
            </p:cNvSpPr>
            <p:nvPr/>
          </p:nvSpPr>
          <p:spPr bwMode="auto">
            <a:xfrm>
              <a:off x="6123" y="1590"/>
              <a:ext cx="28" cy="28"/>
            </a:xfrm>
            <a:custGeom>
              <a:avLst/>
              <a:gdLst>
                <a:gd name="T0" fmla="*/ 0 w 36"/>
                <a:gd name="T1" fmla="*/ 22 h 36"/>
                <a:gd name="T2" fmla="*/ 22 w 36"/>
                <a:gd name="T3" fmla="*/ 0 h 36"/>
                <a:gd name="T4" fmla="*/ 0 w 36"/>
                <a:gd name="T5" fmla="*/ 22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0" y="36"/>
                  </a:moveTo>
                  <a:cubicBezTo>
                    <a:pt x="11" y="24"/>
                    <a:pt x="24" y="12"/>
                    <a:pt x="36" y="0"/>
                  </a:cubicBezTo>
                  <a:cubicBezTo>
                    <a:pt x="21" y="6"/>
                    <a:pt x="9" y="18"/>
                    <a:pt x="0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90" name="Freeform 35"/>
            <p:cNvSpPr>
              <a:spLocks/>
            </p:cNvSpPr>
            <p:nvPr/>
          </p:nvSpPr>
          <p:spPr bwMode="auto">
            <a:xfrm>
              <a:off x="6270" y="2079"/>
              <a:ext cx="26" cy="44"/>
            </a:xfrm>
            <a:custGeom>
              <a:avLst/>
              <a:gdLst>
                <a:gd name="T0" fmla="*/ 5 w 33"/>
                <a:gd name="T1" fmla="*/ 33 h 58"/>
                <a:gd name="T2" fmla="*/ 5 w 33"/>
                <a:gd name="T3" fmla="*/ 13 h 58"/>
                <a:gd name="T4" fmla="*/ 17 w 33"/>
                <a:gd name="T5" fmla="*/ 1 h 58"/>
                <a:gd name="T6" fmla="*/ 18 w 33"/>
                <a:gd name="T7" fmla="*/ 21 h 58"/>
                <a:gd name="T8" fmla="*/ 9 w 33"/>
                <a:gd name="T9" fmla="*/ 15 h 58"/>
                <a:gd name="T10" fmla="*/ 13 w 33"/>
                <a:gd name="T11" fmla="*/ 27 h 58"/>
                <a:gd name="T12" fmla="*/ 6 w 33"/>
                <a:gd name="T13" fmla="*/ 21 h 58"/>
                <a:gd name="T14" fmla="*/ 5 w 33"/>
                <a:gd name="T15" fmla="*/ 33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58"/>
                <a:gd name="T26" fmla="*/ 33 w 33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58">
                  <a:moveTo>
                    <a:pt x="7" y="58"/>
                  </a:moveTo>
                  <a:cubicBezTo>
                    <a:pt x="4" y="49"/>
                    <a:pt x="0" y="42"/>
                    <a:pt x="7" y="22"/>
                  </a:cubicBezTo>
                  <a:cubicBezTo>
                    <a:pt x="14" y="5"/>
                    <a:pt x="22" y="0"/>
                    <a:pt x="27" y="1"/>
                  </a:cubicBezTo>
                  <a:cubicBezTo>
                    <a:pt x="33" y="7"/>
                    <a:pt x="26" y="21"/>
                    <a:pt x="29" y="3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91" name="Freeform 36"/>
            <p:cNvSpPr>
              <a:spLocks/>
            </p:cNvSpPr>
            <p:nvPr/>
          </p:nvSpPr>
          <p:spPr bwMode="auto">
            <a:xfrm>
              <a:off x="6362" y="2136"/>
              <a:ext cx="8" cy="10"/>
            </a:xfrm>
            <a:custGeom>
              <a:avLst/>
              <a:gdLst>
                <a:gd name="T0" fmla="*/ 5 w 10"/>
                <a:gd name="T1" fmla="*/ 3 h 13"/>
                <a:gd name="T2" fmla="*/ 2 w 10"/>
                <a:gd name="T3" fmla="*/ 0 h 13"/>
                <a:gd name="T4" fmla="*/ 2 w 10"/>
                <a:gd name="T5" fmla="*/ 5 h 13"/>
                <a:gd name="T6" fmla="*/ 6 w 10"/>
                <a:gd name="T7" fmla="*/ 8 h 13"/>
                <a:gd name="T8" fmla="*/ 5 w 10"/>
                <a:gd name="T9" fmla="*/ 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7" y="5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1"/>
                    <a:pt x="2" y="4"/>
                    <a:pt x="4" y="8"/>
                  </a:cubicBezTo>
                  <a:cubicBezTo>
                    <a:pt x="6" y="11"/>
                    <a:pt x="9" y="13"/>
                    <a:pt x="9" y="13"/>
                  </a:cubicBezTo>
                  <a:cubicBezTo>
                    <a:pt x="10" y="12"/>
                    <a:pt x="9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92" name="Freeform 37"/>
            <p:cNvSpPr>
              <a:spLocks/>
            </p:cNvSpPr>
            <p:nvPr/>
          </p:nvSpPr>
          <p:spPr bwMode="auto">
            <a:xfrm>
              <a:off x="6360" y="2146"/>
              <a:ext cx="10" cy="14"/>
            </a:xfrm>
            <a:custGeom>
              <a:avLst/>
              <a:gdLst>
                <a:gd name="T0" fmla="*/ 5 w 14"/>
                <a:gd name="T1" fmla="*/ 4 h 18"/>
                <a:gd name="T2" fmla="*/ 1 w 14"/>
                <a:gd name="T3" fmla="*/ 1 h 18"/>
                <a:gd name="T4" fmla="*/ 3 w 14"/>
                <a:gd name="T5" fmla="*/ 7 h 18"/>
                <a:gd name="T6" fmla="*/ 6 w 14"/>
                <a:gd name="T7" fmla="*/ 10 h 18"/>
                <a:gd name="T8" fmla="*/ 5 w 14"/>
                <a:gd name="T9" fmla="*/ 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7"/>
                  </a:moveTo>
                  <a:cubicBezTo>
                    <a:pt x="7" y="2"/>
                    <a:pt x="3" y="0"/>
                    <a:pt x="2" y="1"/>
                  </a:cubicBezTo>
                  <a:cubicBezTo>
                    <a:pt x="0" y="1"/>
                    <a:pt x="2" y="6"/>
                    <a:pt x="5" y="11"/>
                  </a:cubicBezTo>
                  <a:cubicBezTo>
                    <a:pt x="8" y="16"/>
                    <a:pt x="12" y="18"/>
                    <a:pt x="13" y="17"/>
                  </a:cubicBezTo>
                  <a:cubicBezTo>
                    <a:pt x="14" y="17"/>
                    <a:pt x="13" y="1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93" name="Freeform 38"/>
            <p:cNvSpPr>
              <a:spLocks/>
            </p:cNvSpPr>
            <p:nvPr/>
          </p:nvSpPr>
          <p:spPr bwMode="auto">
            <a:xfrm>
              <a:off x="6356" y="2157"/>
              <a:ext cx="7" cy="13"/>
            </a:xfrm>
            <a:custGeom>
              <a:avLst/>
              <a:gdLst>
                <a:gd name="T0" fmla="*/ 4 w 10"/>
                <a:gd name="T1" fmla="*/ 5 h 16"/>
                <a:gd name="T2" fmla="*/ 1 w 10"/>
                <a:gd name="T3" fmla="*/ 0 h 16"/>
                <a:gd name="T4" fmla="*/ 1 w 10"/>
                <a:gd name="T5" fmla="*/ 6 h 16"/>
                <a:gd name="T6" fmla="*/ 4 w 10"/>
                <a:gd name="T7" fmla="*/ 10 h 16"/>
                <a:gd name="T8" fmla="*/ 4 w 10"/>
                <a:gd name="T9" fmla="*/ 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7"/>
                  </a:moveTo>
                  <a:cubicBezTo>
                    <a:pt x="5" y="2"/>
                    <a:pt x="2" y="0"/>
                    <a:pt x="2" y="0"/>
                  </a:cubicBezTo>
                  <a:cubicBezTo>
                    <a:pt x="0" y="1"/>
                    <a:pt x="1" y="5"/>
                    <a:pt x="2" y="9"/>
                  </a:cubicBezTo>
                  <a:cubicBezTo>
                    <a:pt x="5" y="12"/>
                    <a:pt x="7" y="16"/>
                    <a:pt x="8" y="15"/>
                  </a:cubicBezTo>
                  <a:cubicBezTo>
                    <a:pt x="10" y="15"/>
                    <a:pt x="9" y="11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94" name="Freeform 39"/>
            <p:cNvSpPr>
              <a:spLocks/>
            </p:cNvSpPr>
            <p:nvPr/>
          </p:nvSpPr>
          <p:spPr bwMode="auto">
            <a:xfrm>
              <a:off x="6349" y="2164"/>
              <a:ext cx="8" cy="20"/>
            </a:xfrm>
            <a:custGeom>
              <a:avLst/>
              <a:gdLst>
                <a:gd name="T0" fmla="*/ 5 w 11"/>
                <a:gd name="T1" fmla="*/ 8 h 25"/>
                <a:gd name="T2" fmla="*/ 1 w 11"/>
                <a:gd name="T3" fmla="*/ 1 h 25"/>
                <a:gd name="T4" fmla="*/ 1 w 11"/>
                <a:gd name="T5" fmla="*/ 9 h 25"/>
                <a:gd name="T6" fmla="*/ 5 w 11"/>
                <a:gd name="T7" fmla="*/ 16 h 25"/>
                <a:gd name="T8" fmla="*/ 5 w 11"/>
                <a:gd name="T9" fmla="*/ 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5"/>
                <a:gd name="T17" fmla="*/ 11 w 1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5">
                  <a:moveTo>
                    <a:pt x="9" y="12"/>
                  </a:moveTo>
                  <a:cubicBezTo>
                    <a:pt x="7" y="5"/>
                    <a:pt x="3" y="0"/>
                    <a:pt x="1" y="1"/>
                  </a:cubicBezTo>
                  <a:cubicBezTo>
                    <a:pt x="0" y="2"/>
                    <a:pt x="0" y="8"/>
                    <a:pt x="2" y="14"/>
                  </a:cubicBezTo>
                  <a:cubicBezTo>
                    <a:pt x="4" y="20"/>
                    <a:pt x="7" y="25"/>
                    <a:pt x="9" y="25"/>
                  </a:cubicBezTo>
                  <a:cubicBezTo>
                    <a:pt x="11" y="24"/>
                    <a:pt x="11" y="18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95" name="Freeform 40"/>
            <p:cNvSpPr>
              <a:spLocks/>
            </p:cNvSpPr>
            <p:nvPr/>
          </p:nvSpPr>
          <p:spPr bwMode="auto">
            <a:xfrm>
              <a:off x="6273" y="2168"/>
              <a:ext cx="13" cy="6"/>
            </a:xfrm>
            <a:custGeom>
              <a:avLst/>
              <a:gdLst>
                <a:gd name="T0" fmla="*/ 5 w 17"/>
                <a:gd name="T1" fmla="*/ 1 h 7"/>
                <a:gd name="T2" fmla="*/ 10 w 17"/>
                <a:gd name="T3" fmla="*/ 3 h 7"/>
                <a:gd name="T4" fmla="*/ 5 w 17"/>
                <a:gd name="T5" fmla="*/ 4 h 7"/>
                <a:gd name="T6" fmla="*/ 1 w 17"/>
                <a:gd name="T7" fmla="*/ 3 h 7"/>
                <a:gd name="T8" fmla="*/ 5 w 17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7"/>
                <a:gd name="T17" fmla="*/ 17 w 1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7">
                  <a:moveTo>
                    <a:pt x="9" y="1"/>
                  </a:moveTo>
                  <a:cubicBezTo>
                    <a:pt x="14" y="2"/>
                    <a:pt x="17" y="3"/>
                    <a:pt x="17" y="5"/>
                  </a:cubicBezTo>
                  <a:cubicBezTo>
                    <a:pt x="16" y="6"/>
                    <a:pt x="12" y="7"/>
                    <a:pt x="8" y="6"/>
                  </a:cubicBezTo>
                  <a:cubicBezTo>
                    <a:pt x="4" y="5"/>
                    <a:pt x="0" y="3"/>
                    <a:pt x="1" y="3"/>
                  </a:cubicBezTo>
                  <a:cubicBezTo>
                    <a:pt x="1" y="1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96" name="Freeform 41"/>
            <p:cNvSpPr>
              <a:spLocks/>
            </p:cNvSpPr>
            <p:nvPr/>
          </p:nvSpPr>
          <p:spPr bwMode="auto">
            <a:xfrm>
              <a:off x="6268" y="2160"/>
              <a:ext cx="17" cy="7"/>
            </a:xfrm>
            <a:custGeom>
              <a:avLst/>
              <a:gdLst>
                <a:gd name="T0" fmla="*/ 7 w 21"/>
                <a:gd name="T1" fmla="*/ 1 h 9"/>
                <a:gd name="T2" fmla="*/ 14 w 21"/>
                <a:gd name="T3" fmla="*/ 4 h 9"/>
                <a:gd name="T4" fmla="*/ 6 w 21"/>
                <a:gd name="T5" fmla="*/ 5 h 9"/>
                <a:gd name="T6" fmla="*/ 0 w 21"/>
                <a:gd name="T7" fmla="*/ 2 h 9"/>
                <a:gd name="T8" fmla="*/ 7 w 2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9"/>
                <a:gd name="T17" fmla="*/ 21 w 2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9">
                  <a:moveTo>
                    <a:pt x="11" y="1"/>
                  </a:moveTo>
                  <a:cubicBezTo>
                    <a:pt x="17" y="2"/>
                    <a:pt x="21" y="4"/>
                    <a:pt x="21" y="6"/>
                  </a:cubicBezTo>
                  <a:cubicBezTo>
                    <a:pt x="21" y="8"/>
                    <a:pt x="16" y="9"/>
                    <a:pt x="10" y="8"/>
                  </a:cubicBezTo>
                  <a:cubicBezTo>
                    <a:pt x="4" y="6"/>
                    <a:pt x="0" y="4"/>
                    <a:pt x="0" y="3"/>
                  </a:cubicBezTo>
                  <a:cubicBezTo>
                    <a:pt x="0" y="1"/>
                    <a:pt x="5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97" name="Freeform 42"/>
            <p:cNvSpPr>
              <a:spLocks/>
            </p:cNvSpPr>
            <p:nvPr/>
          </p:nvSpPr>
          <p:spPr bwMode="auto">
            <a:xfrm>
              <a:off x="6264" y="2150"/>
              <a:ext cx="20" cy="7"/>
            </a:xfrm>
            <a:custGeom>
              <a:avLst/>
              <a:gdLst>
                <a:gd name="T0" fmla="*/ 8 w 26"/>
                <a:gd name="T1" fmla="*/ 1 h 10"/>
                <a:gd name="T2" fmla="*/ 15 w 26"/>
                <a:gd name="T3" fmla="*/ 4 h 10"/>
                <a:gd name="T4" fmla="*/ 8 w 26"/>
                <a:gd name="T5" fmla="*/ 4 h 10"/>
                <a:gd name="T6" fmla="*/ 1 w 26"/>
                <a:gd name="T7" fmla="*/ 1 h 10"/>
                <a:gd name="T8" fmla="*/ 8 w 26"/>
                <a:gd name="T9" fmla="*/ 1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0"/>
                <a:gd name="T17" fmla="*/ 26 w 2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0">
                  <a:moveTo>
                    <a:pt x="14" y="1"/>
                  </a:moveTo>
                  <a:cubicBezTo>
                    <a:pt x="21" y="2"/>
                    <a:pt x="26" y="5"/>
                    <a:pt x="26" y="7"/>
                  </a:cubicBezTo>
                  <a:cubicBezTo>
                    <a:pt x="25" y="9"/>
                    <a:pt x="19" y="10"/>
                    <a:pt x="13" y="8"/>
                  </a:cubicBezTo>
                  <a:cubicBezTo>
                    <a:pt x="6" y="7"/>
                    <a:pt x="0" y="5"/>
                    <a:pt x="1" y="2"/>
                  </a:cubicBezTo>
                  <a:cubicBezTo>
                    <a:pt x="1" y="1"/>
                    <a:pt x="7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98" name="Freeform 43"/>
            <p:cNvSpPr>
              <a:spLocks/>
            </p:cNvSpPr>
            <p:nvPr/>
          </p:nvSpPr>
          <p:spPr bwMode="auto">
            <a:xfrm>
              <a:off x="6439" y="2023"/>
              <a:ext cx="112" cy="114"/>
            </a:xfrm>
            <a:custGeom>
              <a:avLst/>
              <a:gdLst>
                <a:gd name="T0" fmla="*/ 3 w 145"/>
                <a:gd name="T1" fmla="*/ 13 h 147"/>
                <a:gd name="T2" fmla="*/ 22 w 145"/>
                <a:gd name="T3" fmla="*/ 5 h 147"/>
                <a:gd name="T4" fmla="*/ 56 w 145"/>
                <a:gd name="T5" fmla="*/ 7 h 147"/>
                <a:gd name="T6" fmla="*/ 79 w 145"/>
                <a:gd name="T7" fmla="*/ 7 h 147"/>
                <a:gd name="T8" fmla="*/ 77 w 145"/>
                <a:gd name="T9" fmla="*/ 16 h 147"/>
                <a:gd name="T10" fmla="*/ 47 w 145"/>
                <a:gd name="T11" fmla="*/ 61 h 147"/>
                <a:gd name="T12" fmla="*/ 72 w 145"/>
                <a:gd name="T13" fmla="*/ 11 h 147"/>
                <a:gd name="T14" fmla="*/ 41 w 145"/>
                <a:gd name="T15" fmla="*/ 43 h 147"/>
                <a:gd name="T16" fmla="*/ 59 w 145"/>
                <a:gd name="T17" fmla="*/ 12 h 147"/>
                <a:gd name="T18" fmla="*/ 28 w 145"/>
                <a:gd name="T19" fmla="*/ 88 h 147"/>
                <a:gd name="T20" fmla="*/ 41 w 145"/>
                <a:gd name="T21" fmla="*/ 19 h 147"/>
                <a:gd name="T22" fmla="*/ 19 w 145"/>
                <a:gd name="T23" fmla="*/ 41 h 147"/>
                <a:gd name="T24" fmla="*/ 38 w 145"/>
                <a:gd name="T25" fmla="*/ 11 h 147"/>
                <a:gd name="T26" fmla="*/ 26 w 145"/>
                <a:gd name="T27" fmla="*/ 15 h 147"/>
                <a:gd name="T28" fmla="*/ 28 w 145"/>
                <a:gd name="T29" fmla="*/ 10 h 147"/>
                <a:gd name="T30" fmla="*/ 19 w 145"/>
                <a:gd name="T31" fmla="*/ 14 h 147"/>
                <a:gd name="T32" fmla="*/ 19 w 145"/>
                <a:gd name="T33" fmla="*/ 9 h 147"/>
                <a:gd name="T34" fmla="*/ 10 w 145"/>
                <a:gd name="T35" fmla="*/ 17 h 147"/>
                <a:gd name="T36" fmla="*/ 12 w 145"/>
                <a:gd name="T37" fmla="*/ 9 h 147"/>
                <a:gd name="T38" fmla="*/ 3 w 145"/>
                <a:gd name="T39" fmla="*/ 13 h 1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5"/>
                <a:gd name="T61" fmla="*/ 0 h 147"/>
                <a:gd name="T62" fmla="*/ 145 w 145"/>
                <a:gd name="T63" fmla="*/ 147 h 1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5" h="147">
                  <a:moveTo>
                    <a:pt x="5" y="22"/>
                  </a:moveTo>
                  <a:cubicBezTo>
                    <a:pt x="0" y="6"/>
                    <a:pt x="18" y="0"/>
                    <a:pt x="38" y="8"/>
                  </a:cubicBezTo>
                  <a:cubicBezTo>
                    <a:pt x="53" y="14"/>
                    <a:pt x="71" y="17"/>
                    <a:pt x="95" y="11"/>
                  </a:cubicBezTo>
                  <a:cubicBezTo>
                    <a:pt x="107" y="9"/>
                    <a:pt x="120" y="9"/>
                    <a:pt x="132" y="11"/>
                  </a:cubicBezTo>
                  <a:cubicBezTo>
                    <a:pt x="145" y="17"/>
                    <a:pt x="144" y="23"/>
                    <a:pt x="130" y="26"/>
                  </a:cubicBezTo>
                  <a:cubicBezTo>
                    <a:pt x="103" y="51"/>
                    <a:pt x="83" y="77"/>
                    <a:pt x="79" y="102"/>
                  </a:cubicBezTo>
                  <a:cubicBezTo>
                    <a:pt x="70" y="89"/>
                    <a:pt x="89" y="58"/>
                    <a:pt x="120" y="18"/>
                  </a:cubicBezTo>
                  <a:cubicBezTo>
                    <a:pt x="101" y="32"/>
                    <a:pt x="84" y="51"/>
                    <a:pt x="69" y="72"/>
                  </a:cubicBezTo>
                  <a:cubicBezTo>
                    <a:pt x="72" y="58"/>
                    <a:pt x="83" y="40"/>
                    <a:pt x="98" y="20"/>
                  </a:cubicBezTo>
                  <a:cubicBezTo>
                    <a:pt x="65" y="44"/>
                    <a:pt x="43" y="80"/>
                    <a:pt x="46" y="147"/>
                  </a:cubicBezTo>
                  <a:cubicBezTo>
                    <a:pt x="33" y="107"/>
                    <a:pt x="42" y="68"/>
                    <a:pt x="68" y="31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4" y="11"/>
                    <a:pt x="10" y="16"/>
                    <a:pt x="5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99" name="Freeform 44"/>
            <p:cNvSpPr>
              <a:spLocks/>
            </p:cNvSpPr>
            <p:nvPr/>
          </p:nvSpPr>
          <p:spPr bwMode="auto">
            <a:xfrm>
              <a:off x="6453" y="2113"/>
              <a:ext cx="12" cy="28"/>
            </a:xfrm>
            <a:custGeom>
              <a:avLst/>
              <a:gdLst>
                <a:gd name="T0" fmla="*/ 2 w 15"/>
                <a:gd name="T1" fmla="*/ 0 h 36"/>
                <a:gd name="T2" fmla="*/ 6 w 15"/>
                <a:gd name="T3" fmla="*/ 20 h 36"/>
                <a:gd name="T4" fmla="*/ 9 w 15"/>
                <a:gd name="T5" fmla="*/ 16 h 36"/>
                <a:gd name="T6" fmla="*/ 2 w 1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6"/>
                <a:gd name="T14" fmla="*/ 15 w 15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6">
                  <a:moveTo>
                    <a:pt x="2" y="0"/>
                  </a:moveTo>
                  <a:cubicBezTo>
                    <a:pt x="0" y="10"/>
                    <a:pt x="1" y="22"/>
                    <a:pt x="9" y="33"/>
                  </a:cubicBezTo>
                  <a:cubicBezTo>
                    <a:pt x="12" y="36"/>
                    <a:pt x="15" y="33"/>
                    <a:pt x="14" y="27"/>
                  </a:cubicBezTo>
                  <a:cubicBezTo>
                    <a:pt x="8" y="22"/>
                    <a:pt x="4" y="12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00" name="Oval 45"/>
            <p:cNvSpPr>
              <a:spLocks noChangeArrowheads="1"/>
            </p:cNvSpPr>
            <p:nvPr/>
          </p:nvSpPr>
          <p:spPr bwMode="auto">
            <a:xfrm>
              <a:off x="6484" y="2117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3601" name="Freeform 46"/>
            <p:cNvSpPr>
              <a:spLocks/>
            </p:cNvSpPr>
            <p:nvPr/>
          </p:nvSpPr>
          <p:spPr bwMode="auto">
            <a:xfrm>
              <a:off x="6509" y="2083"/>
              <a:ext cx="8" cy="15"/>
            </a:xfrm>
            <a:custGeom>
              <a:avLst/>
              <a:gdLst>
                <a:gd name="T0" fmla="*/ 6 w 10"/>
                <a:gd name="T1" fmla="*/ 1 h 19"/>
                <a:gd name="T2" fmla="*/ 5 w 10"/>
                <a:gd name="T3" fmla="*/ 6 h 19"/>
                <a:gd name="T4" fmla="*/ 2 w 10"/>
                <a:gd name="T5" fmla="*/ 11 h 19"/>
                <a:gd name="T6" fmla="*/ 2 w 10"/>
                <a:gd name="T7" fmla="*/ 6 h 19"/>
                <a:gd name="T8" fmla="*/ 6 w 10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1"/>
                  </a:moveTo>
                  <a:cubicBezTo>
                    <a:pt x="10" y="2"/>
                    <a:pt x="10" y="6"/>
                    <a:pt x="8" y="10"/>
                  </a:cubicBezTo>
                  <a:cubicBezTo>
                    <a:pt x="6" y="16"/>
                    <a:pt x="3" y="19"/>
                    <a:pt x="2" y="18"/>
                  </a:cubicBezTo>
                  <a:cubicBezTo>
                    <a:pt x="0" y="18"/>
                    <a:pt x="1" y="13"/>
                    <a:pt x="3" y="9"/>
                  </a:cubicBezTo>
                  <a:cubicBezTo>
                    <a:pt x="5" y="4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02" name="Freeform 47"/>
            <p:cNvSpPr>
              <a:spLocks/>
            </p:cNvSpPr>
            <p:nvPr/>
          </p:nvSpPr>
          <p:spPr bwMode="auto">
            <a:xfrm>
              <a:off x="6516" y="2069"/>
              <a:ext cx="9" cy="11"/>
            </a:xfrm>
            <a:custGeom>
              <a:avLst/>
              <a:gdLst>
                <a:gd name="T0" fmla="*/ 6 w 12"/>
                <a:gd name="T1" fmla="*/ 0 h 15"/>
                <a:gd name="T2" fmla="*/ 5 w 12"/>
                <a:gd name="T3" fmla="*/ 5 h 15"/>
                <a:gd name="T4" fmla="*/ 1 w 12"/>
                <a:gd name="T5" fmla="*/ 7 h 15"/>
                <a:gd name="T6" fmla="*/ 2 w 12"/>
                <a:gd name="T7" fmla="*/ 3 h 15"/>
                <a:gd name="T8" fmla="*/ 6 w 1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0"/>
                  </a:moveTo>
                  <a:cubicBezTo>
                    <a:pt x="12" y="2"/>
                    <a:pt x="11" y="5"/>
                    <a:pt x="8" y="9"/>
                  </a:cubicBezTo>
                  <a:cubicBezTo>
                    <a:pt x="5" y="13"/>
                    <a:pt x="2" y="15"/>
                    <a:pt x="1" y="14"/>
                  </a:cubicBezTo>
                  <a:cubicBezTo>
                    <a:pt x="0" y="14"/>
                    <a:pt x="1" y="9"/>
                    <a:pt x="4" y="6"/>
                  </a:cubicBezTo>
                  <a:cubicBezTo>
                    <a:pt x="6" y="2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03" name="Freeform 48"/>
            <p:cNvSpPr>
              <a:spLocks/>
            </p:cNvSpPr>
            <p:nvPr/>
          </p:nvSpPr>
          <p:spPr bwMode="auto">
            <a:xfrm>
              <a:off x="6766" y="2094"/>
              <a:ext cx="12" cy="38"/>
            </a:xfrm>
            <a:custGeom>
              <a:avLst/>
              <a:gdLst>
                <a:gd name="T0" fmla="*/ 0 w 16"/>
                <a:gd name="T1" fmla="*/ 0 h 49"/>
                <a:gd name="T2" fmla="*/ 5 w 16"/>
                <a:gd name="T3" fmla="*/ 29 h 49"/>
                <a:gd name="T4" fmla="*/ 0 w 16"/>
                <a:gd name="T5" fmla="*/ 0 h 49"/>
                <a:gd name="T6" fmla="*/ 0 60000 65536"/>
                <a:gd name="T7" fmla="*/ 0 60000 65536"/>
                <a:gd name="T8" fmla="*/ 0 60000 65536"/>
                <a:gd name="T9" fmla="*/ 0 w 16"/>
                <a:gd name="T10" fmla="*/ 0 h 49"/>
                <a:gd name="T11" fmla="*/ 16 w 16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9">
                  <a:moveTo>
                    <a:pt x="0" y="0"/>
                  </a:moveTo>
                  <a:cubicBezTo>
                    <a:pt x="15" y="5"/>
                    <a:pt x="16" y="25"/>
                    <a:pt x="9" y="49"/>
                  </a:cubicBezTo>
                  <a:cubicBezTo>
                    <a:pt x="10" y="29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04" name="Freeform 49"/>
            <p:cNvSpPr>
              <a:spLocks/>
            </p:cNvSpPr>
            <p:nvPr/>
          </p:nvSpPr>
          <p:spPr bwMode="auto">
            <a:xfrm>
              <a:off x="6706" y="2164"/>
              <a:ext cx="4" cy="11"/>
            </a:xfrm>
            <a:custGeom>
              <a:avLst/>
              <a:gdLst>
                <a:gd name="T0" fmla="*/ 3 w 5"/>
                <a:gd name="T1" fmla="*/ 7 h 15"/>
                <a:gd name="T2" fmla="*/ 0 w 5"/>
                <a:gd name="T3" fmla="*/ 0 h 15"/>
                <a:gd name="T4" fmla="*/ 2 w 5"/>
                <a:gd name="T5" fmla="*/ 8 h 15"/>
                <a:gd name="T6" fmla="*/ 3 w 5"/>
                <a:gd name="T7" fmla="*/ 7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5"/>
                <a:gd name="T14" fmla="*/ 5 w 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5">
                  <a:moveTo>
                    <a:pt x="5" y="13"/>
                  </a:moveTo>
                  <a:cubicBezTo>
                    <a:pt x="4" y="9"/>
                    <a:pt x="2" y="4"/>
                    <a:pt x="0" y="0"/>
                  </a:cubicBezTo>
                  <a:cubicBezTo>
                    <a:pt x="0" y="5"/>
                    <a:pt x="1" y="10"/>
                    <a:pt x="2" y="15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05" name="Freeform 50"/>
            <p:cNvSpPr>
              <a:spLocks/>
            </p:cNvSpPr>
            <p:nvPr/>
          </p:nvSpPr>
          <p:spPr bwMode="auto">
            <a:xfrm>
              <a:off x="6584" y="1978"/>
              <a:ext cx="10" cy="10"/>
            </a:xfrm>
            <a:custGeom>
              <a:avLst/>
              <a:gdLst>
                <a:gd name="T0" fmla="*/ 0 w 13"/>
                <a:gd name="T1" fmla="*/ 0 h 12"/>
                <a:gd name="T2" fmla="*/ 4 w 13"/>
                <a:gd name="T3" fmla="*/ 1 h 12"/>
                <a:gd name="T4" fmla="*/ 8 w 13"/>
                <a:gd name="T5" fmla="*/ 8 h 12"/>
                <a:gd name="T6" fmla="*/ 3 w 13"/>
                <a:gd name="T7" fmla="*/ 7 h 12"/>
                <a:gd name="T8" fmla="*/ 0 w 13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0" y="0"/>
                  </a:moveTo>
                  <a:cubicBezTo>
                    <a:pt x="1" y="0"/>
                    <a:pt x="4" y="0"/>
                    <a:pt x="6" y="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2"/>
                    <a:pt x="8" y="11"/>
                    <a:pt x="5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06" name="Freeform 51"/>
            <p:cNvSpPr>
              <a:spLocks/>
            </p:cNvSpPr>
            <p:nvPr/>
          </p:nvSpPr>
          <p:spPr bwMode="auto">
            <a:xfrm>
              <a:off x="6571" y="2035"/>
              <a:ext cx="6" cy="12"/>
            </a:xfrm>
            <a:custGeom>
              <a:avLst/>
              <a:gdLst>
                <a:gd name="T0" fmla="*/ 2 w 8"/>
                <a:gd name="T1" fmla="*/ 0 h 16"/>
                <a:gd name="T2" fmla="*/ 4 w 8"/>
                <a:gd name="T3" fmla="*/ 5 h 16"/>
                <a:gd name="T4" fmla="*/ 3 w 8"/>
                <a:gd name="T5" fmla="*/ 8 h 16"/>
                <a:gd name="T6" fmla="*/ 0 w 8"/>
                <a:gd name="T7" fmla="*/ 4 h 16"/>
                <a:gd name="T8" fmla="*/ 2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0"/>
                  </a:moveTo>
                  <a:cubicBezTo>
                    <a:pt x="4" y="1"/>
                    <a:pt x="6" y="5"/>
                    <a:pt x="7" y="9"/>
                  </a:cubicBezTo>
                  <a:cubicBezTo>
                    <a:pt x="8" y="13"/>
                    <a:pt x="7" y="16"/>
                    <a:pt x="5" y="15"/>
                  </a:cubicBezTo>
                  <a:cubicBezTo>
                    <a:pt x="4" y="14"/>
                    <a:pt x="1" y="11"/>
                    <a:pt x="0" y="7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07" name="Freeform 52"/>
            <p:cNvSpPr>
              <a:spLocks/>
            </p:cNvSpPr>
            <p:nvPr/>
          </p:nvSpPr>
          <p:spPr bwMode="auto">
            <a:xfrm>
              <a:off x="6581" y="2033"/>
              <a:ext cx="6" cy="12"/>
            </a:xfrm>
            <a:custGeom>
              <a:avLst/>
              <a:gdLst>
                <a:gd name="T0" fmla="*/ 2 w 8"/>
                <a:gd name="T1" fmla="*/ 1 h 16"/>
                <a:gd name="T2" fmla="*/ 4 w 8"/>
                <a:gd name="T3" fmla="*/ 4 h 16"/>
                <a:gd name="T4" fmla="*/ 4 w 8"/>
                <a:gd name="T5" fmla="*/ 9 h 16"/>
                <a:gd name="T6" fmla="*/ 2 w 8"/>
                <a:gd name="T7" fmla="*/ 5 h 16"/>
                <a:gd name="T8" fmla="*/ 2 w 8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2" y="1"/>
                  </a:moveTo>
                  <a:cubicBezTo>
                    <a:pt x="3" y="0"/>
                    <a:pt x="5" y="4"/>
                    <a:pt x="6" y="8"/>
                  </a:cubicBezTo>
                  <a:cubicBezTo>
                    <a:pt x="8" y="12"/>
                    <a:pt x="8" y="15"/>
                    <a:pt x="8" y="16"/>
                  </a:cubicBezTo>
                  <a:cubicBezTo>
                    <a:pt x="6" y="16"/>
                    <a:pt x="4" y="14"/>
                    <a:pt x="3" y="9"/>
                  </a:cubicBezTo>
                  <a:cubicBezTo>
                    <a:pt x="1" y="4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08" name="Freeform 53"/>
            <p:cNvSpPr>
              <a:spLocks/>
            </p:cNvSpPr>
            <p:nvPr/>
          </p:nvSpPr>
          <p:spPr bwMode="auto">
            <a:xfrm>
              <a:off x="6594" y="2032"/>
              <a:ext cx="6" cy="15"/>
            </a:xfrm>
            <a:custGeom>
              <a:avLst/>
              <a:gdLst>
                <a:gd name="T0" fmla="*/ 1 w 8"/>
                <a:gd name="T1" fmla="*/ 0 h 20"/>
                <a:gd name="T2" fmla="*/ 4 w 8"/>
                <a:gd name="T3" fmla="*/ 6 h 20"/>
                <a:gd name="T4" fmla="*/ 2 w 8"/>
                <a:gd name="T5" fmla="*/ 10 h 20"/>
                <a:gd name="T6" fmla="*/ 1 w 8"/>
                <a:gd name="T7" fmla="*/ 6 h 20"/>
                <a:gd name="T8" fmla="*/ 1 w 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20"/>
                <a:gd name="T17" fmla="*/ 8 w 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20">
                  <a:moveTo>
                    <a:pt x="1" y="0"/>
                  </a:moveTo>
                  <a:cubicBezTo>
                    <a:pt x="2" y="0"/>
                    <a:pt x="6" y="6"/>
                    <a:pt x="7" y="11"/>
                  </a:cubicBezTo>
                  <a:cubicBezTo>
                    <a:pt x="7" y="16"/>
                    <a:pt x="8" y="19"/>
                    <a:pt x="4" y="19"/>
                  </a:cubicBezTo>
                  <a:cubicBezTo>
                    <a:pt x="1" y="20"/>
                    <a:pt x="2" y="17"/>
                    <a:pt x="1" y="11"/>
                  </a:cubicBezTo>
                  <a:cubicBezTo>
                    <a:pt x="0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09" name="Freeform 54"/>
            <p:cNvSpPr>
              <a:spLocks/>
            </p:cNvSpPr>
            <p:nvPr/>
          </p:nvSpPr>
          <p:spPr bwMode="auto">
            <a:xfrm>
              <a:off x="6604" y="2028"/>
              <a:ext cx="8" cy="18"/>
            </a:xfrm>
            <a:custGeom>
              <a:avLst/>
              <a:gdLst>
                <a:gd name="T0" fmla="*/ 1 w 11"/>
                <a:gd name="T1" fmla="*/ 0 h 24"/>
                <a:gd name="T2" fmla="*/ 5 w 11"/>
                <a:gd name="T3" fmla="*/ 6 h 24"/>
                <a:gd name="T4" fmla="*/ 5 w 11"/>
                <a:gd name="T5" fmla="*/ 13 h 24"/>
                <a:gd name="T6" fmla="*/ 1 w 11"/>
                <a:gd name="T7" fmla="*/ 8 h 24"/>
                <a:gd name="T8" fmla="*/ 1 w 1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4"/>
                <a:gd name="T17" fmla="*/ 11 w 1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4">
                  <a:moveTo>
                    <a:pt x="2" y="0"/>
                  </a:moveTo>
                  <a:cubicBezTo>
                    <a:pt x="3" y="0"/>
                    <a:pt x="6" y="5"/>
                    <a:pt x="9" y="11"/>
                  </a:cubicBezTo>
                  <a:cubicBezTo>
                    <a:pt x="10" y="17"/>
                    <a:pt x="11" y="23"/>
                    <a:pt x="10" y="23"/>
                  </a:cubicBezTo>
                  <a:cubicBezTo>
                    <a:pt x="8" y="24"/>
                    <a:pt x="5" y="20"/>
                    <a:pt x="3" y="13"/>
                  </a:cubicBezTo>
                  <a:cubicBezTo>
                    <a:pt x="1" y="6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10" name="Freeform 55"/>
            <p:cNvSpPr>
              <a:spLocks/>
            </p:cNvSpPr>
            <p:nvPr/>
          </p:nvSpPr>
          <p:spPr bwMode="auto">
            <a:xfrm>
              <a:off x="6615" y="2028"/>
              <a:ext cx="8" cy="20"/>
            </a:xfrm>
            <a:custGeom>
              <a:avLst/>
              <a:gdLst>
                <a:gd name="T0" fmla="*/ 2 w 10"/>
                <a:gd name="T1" fmla="*/ 0 h 26"/>
                <a:gd name="T2" fmla="*/ 6 w 10"/>
                <a:gd name="T3" fmla="*/ 7 h 26"/>
                <a:gd name="T4" fmla="*/ 5 w 10"/>
                <a:gd name="T5" fmla="*/ 15 h 26"/>
                <a:gd name="T6" fmla="*/ 2 w 10"/>
                <a:gd name="T7" fmla="*/ 8 h 26"/>
                <a:gd name="T8" fmla="*/ 2 w 10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6"/>
                <a:gd name="T17" fmla="*/ 10 w 10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6">
                  <a:moveTo>
                    <a:pt x="2" y="0"/>
                  </a:moveTo>
                  <a:cubicBezTo>
                    <a:pt x="5" y="0"/>
                    <a:pt x="7" y="5"/>
                    <a:pt x="9" y="12"/>
                  </a:cubicBezTo>
                  <a:cubicBezTo>
                    <a:pt x="10" y="20"/>
                    <a:pt x="10" y="26"/>
                    <a:pt x="8" y="26"/>
                  </a:cubicBezTo>
                  <a:cubicBezTo>
                    <a:pt x="6" y="26"/>
                    <a:pt x="3" y="21"/>
                    <a:pt x="2" y="14"/>
                  </a:cubicBezTo>
                  <a:cubicBezTo>
                    <a:pt x="0" y="6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11" name="Freeform 56"/>
            <p:cNvSpPr>
              <a:spLocks/>
            </p:cNvSpPr>
            <p:nvPr/>
          </p:nvSpPr>
          <p:spPr bwMode="auto">
            <a:xfrm>
              <a:off x="6628" y="2029"/>
              <a:ext cx="10" cy="21"/>
            </a:xfrm>
            <a:custGeom>
              <a:avLst/>
              <a:gdLst>
                <a:gd name="T0" fmla="*/ 2 w 12"/>
                <a:gd name="T1" fmla="*/ 1 h 27"/>
                <a:gd name="T2" fmla="*/ 7 w 12"/>
                <a:gd name="T3" fmla="*/ 9 h 27"/>
                <a:gd name="T4" fmla="*/ 5 w 12"/>
                <a:gd name="T5" fmla="*/ 16 h 27"/>
                <a:gd name="T6" fmla="*/ 1 w 12"/>
                <a:gd name="T7" fmla="*/ 9 h 27"/>
                <a:gd name="T8" fmla="*/ 2 w 12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7"/>
                <a:gd name="T17" fmla="*/ 12 w 1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7">
                  <a:moveTo>
                    <a:pt x="2" y="1"/>
                  </a:moveTo>
                  <a:cubicBezTo>
                    <a:pt x="3" y="0"/>
                    <a:pt x="8" y="9"/>
                    <a:pt x="9" y="15"/>
                  </a:cubicBezTo>
                  <a:cubicBezTo>
                    <a:pt x="11" y="22"/>
                    <a:pt x="12" y="25"/>
                    <a:pt x="7" y="26"/>
                  </a:cubicBezTo>
                  <a:cubicBezTo>
                    <a:pt x="1" y="27"/>
                    <a:pt x="3" y="24"/>
                    <a:pt x="1" y="16"/>
                  </a:cubicBezTo>
                  <a:cubicBezTo>
                    <a:pt x="0" y="9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12" name="Freeform 57"/>
            <p:cNvSpPr>
              <a:spLocks/>
            </p:cNvSpPr>
            <p:nvPr/>
          </p:nvSpPr>
          <p:spPr bwMode="auto">
            <a:xfrm>
              <a:off x="6637" y="2027"/>
              <a:ext cx="8" cy="22"/>
            </a:xfrm>
            <a:custGeom>
              <a:avLst/>
              <a:gdLst>
                <a:gd name="T0" fmla="*/ 1 w 11"/>
                <a:gd name="T1" fmla="*/ 1 h 28"/>
                <a:gd name="T2" fmla="*/ 5 w 11"/>
                <a:gd name="T3" fmla="*/ 8 h 28"/>
                <a:gd name="T4" fmla="*/ 5 w 11"/>
                <a:gd name="T5" fmla="*/ 17 h 28"/>
                <a:gd name="T6" fmla="*/ 1 w 11"/>
                <a:gd name="T7" fmla="*/ 9 h 28"/>
                <a:gd name="T8" fmla="*/ 1 w 11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8"/>
                <a:gd name="T17" fmla="*/ 11 w 1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8">
                  <a:moveTo>
                    <a:pt x="2" y="1"/>
                  </a:moveTo>
                  <a:cubicBezTo>
                    <a:pt x="4" y="0"/>
                    <a:pt x="7" y="6"/>
                    <a:pt x="9" y="13"/>
                  </a:cubicBezTo>
                  <a:cubicBezTo>
                    <a:pt x="11" y="21"/>
                    <a:pt x="11" y="27"/>
                    <a:pt x="9" y="27"/>
                  </a:cubicBezTo>
                  <a:cubicBezTo>
                    <a:pt x="8" y="28"/>
                    <a:pt x="4" y="22"/>
                    <a:pt x="3" y="15"/>
                  </a:cubicBezTo>
                  <a:cubicBezTo>
                    <a:pt x="1" y="7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13" name="Freeform 58"/>
            <p:cNvSpPr>
              <a:spLocks/>
            </p:cNvSpPr>
            <p:nvPr/>
          </p:nvSpPr>
          <p:spPr bwMode="auto">
            <a:xfrm>
              <a:off x="6648" y="2024"/>
              <a:ext cx="7" cy="26"/>
            </a:xfrm>
            <a:custGeom>
              <a:avLst/>
              <a:gdLst>
                <a:gd name="T0" fmla="*/ 4 w 8"/>
                <a:gd name="T1" fmla="*/ 0 h 34"/>
                <a:gd name="T2" fmla="*/ 6 w 8"/>
                <a:gd name="T3" fmla="*/ 10 h 34"/>
                <a:gd name="T4" fmla="*/ 4 w 8"/>
                <a:gd name="T5" fmla="*/ 20 h 34"/>
                <a:gd name="T6" fmla="*/ 0 w 8"/>
                <a:gd name="T7" fmla="*/ 10 h 34"/>
                <a:gd name="T8" fmla="*/ 4 w 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4"/>
                <a:gd name="T17" fmla="*/ 8 w 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4">
                  <a:moveTo>
                    <a:pt x="4" y="0"/>
                  </a:moveTo>
                  <a:cubicBezTo>
                    <a:pt x="6" y="0"/>
                    <a:pt x="8" y="8"/>
                    <a:pt x="8" y="17"/>
                  </a:cubicBezTo>
                  <a:cubicBezTo>
                    <a:pt x="8" y="26"/>
                    <a:pt x="7" y="34"/>
                    <a:pt x="4" y="34"/>
                  </a:cubicBezTo>
                  <a:cubicBezTo>
                    <a:pt x="3" y="34"/>
                    <a:pt x="0" y="26"/>
                    <a:pt x="0" y="17"/>
                  </a:cubicBezTo>
                  <a:cubicBezTo>
                    <a:pt x="0" y="8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14" name="Oval 59"/>
            <p:cNvSpPr>
              <a:spLocks noChangeArrowheads="1"/>
            </p:cNvSpPr>
            <p:nvPr/>
          </p:nvSpPr>
          <p:spPr bwMode="auto">
            <a:xfrm>
              <a:off x="6660" y="2028"/>
              <a:ext cx="5" cy="2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3615" name="Oval 60"/>
            <p:cNvSpPr>
              <a:spLocks noChangeArrowheads="1"/>
            </p:cNvSpPr>
            <p:nvPr/>
          </p:nvSpPr>
          <p:spPr bwMode="auto">
            <a:xfrm>
              <a:off x="6671" y="2025"/>
              <a:ext cx="5" cy="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3616" name="Freeform 61"/>
            <p:cNvSpPr>
              <a:spLocks/>
            </p:cNvSpPr>
            <p:nvPr/>
          </p:nvSpPr>
          <p:spPr bwMode="auto">
            <a:xfrm>
              <a:off x="6681" y="2022"/>
              <a:ext cx="7" cy="28"/>
            </a:xfrm>
            <a:custGeom>
              <a:avLst/>
              <a:gdLst>
                <a:gd name="T0" fmla="*/ 4 w 9"/>
                <a:gd name="T1" fmla="*/ 0 h 37"/>
                <a:gd name="T2" fmla="*/ 5 w 9"/>
                <a:gd name="T3" fmla="*/ 11 h 37"/>
                <a:gd name="T4" fmla="*/ 2 w 9"/>
                <a:gd name="T5" fmla="*/ 21 h 37"/>
                <a:gd name="T6" fmla="*/ 1 w 9"/>
                <a:gd name="T7" fmla="*/ 11 h 37"/>
                <a:gd name="T8" fmla="*/ 4 w 9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7"/>
                <a:gd name="T17" fmla="*/ 9 w 9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7">
                  <a:moveTo>
                    <a:pt x="6" y="0"/>
                  </a:moveTo>
                  <a:cubicBezTo>
                    <a:pt x="8" y="1"/>
                    <a:pt x="9" y="8"/>
                    <a:pt x="8" y="19"/>
                  </a:cubicBezTo>
                  <a:cubicBezTo>
                    <a:pt x="7" y="29"/>
                    <a:pt x="5" y="37"/>
                    <a:pt x="2" y="37"/>
                  </a:cubicBezTo>
                  <a:cubicBezTo>
                    <a:pt x="1" y="37"/>
                    <a:pt x="0" y="29"/>
                    <a:pt x="1" y="19"/>
                  </a:cubicBezTo>
                  <a:cubicBezTo>
                    <a:pt x="2" y="8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17" name="Freeform 62"/>
            <p:cNvSpPr>
              <a:spLocks/>
            </p:cNvSpPr>
            <p:nvPr/>
          </p:nvSpPr>
          <p:spPr bwMode="auto">
            <a:xfrm>
              <a:off x="6694" y="2021"/>
              <a:ext cx="8" cy="28"/>
            </a:xfrm>
            <a:custGeom>
              <a:avLst/>
              <a:gdLst>
                <a:gd name="T0" fmla="*/ 5 w 11"/>
                <a:gd name="T1" fmla="*/ 0 h 36"/>
                <a:gd name="T2" fmla="*/ 5 w 11"/>
                <a:gd name="T3" fmla="*/ 12 h 36"/>
                <a:gd name="T4" fmla="*/ 1 w 11"/>
                <a:gd name="T5" fmla="*/ 22 h 36"/>
                <a:gd name="T6" fmla="*/ 1 w 11"/>
                <a:gd name="T7" fmla="*/ 11 h 36"/>
                <a:gd name="T8" fmla="*/ 5 w 11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36"/>
                <a:gd name="T17" fmla="*/ 11 w 1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36">
                  <a:moveTo>
                    <a:pt x="9" y="0"/>
                  </a:moveTo>
                  <a:cubicBezTo>
                    <a:pt x="11" y="0"/>
                    <a:pt x="11" y="9"/>
                    <a:pt x="10" y="19"/>
                  </a:cubicBezTo>
                  <a:cubicBezTo>
                    <a:pt x="8" y="29"/>
                    <a:pt x="6" y="36"/>
                    <a:pt x="3" y="36"/>
                  </a:cubicBezTo>
                  <a:cubicBezTo>
                    <a:pt x="1" y="36"/>
                    <a:pt x="0" y="28"/>
                    <a:pt x="2" y="18"/>
                  </a:cubicBezTo>
                  <a:cubicBezTo>
                    <a:pt x="4" y="8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18" name="Freeform 63"/>
            <p:cNvSpPr>
              <a:spLocks/>
            </p:cNvSpPr>
            <p:nvPr/>
          </p:nvSpPr>
          <p:spPr bwMode="auto">
            <a:xfrm>
              <a:off x="6709" y="2013"/>
              <a:ext cx="9" cy="37"/>
            </a:xfrm>
            <a:custGeom>
              <a:avLst/>
              <a:gdLst>
                <a:gd name="T0" fmla="*/ 4 w 12"/>
                <a:gd name="T1" fmla="*/ 1 h 48"/>
                <a:gd name="T2" fmla="*/ 6 w 12"/>
                <a:gd name="T3" fmla="*/ 15 h 48"/>
                <a:gd name="T4" fmla="*/ 2 w 12"/>
                <a:gd name="T5" fmla="*/ 28 h 48"/>
                <a:gd name="T6" fmla="*/ 2 w 12"/>
                <a:gd name="T7" fmla="*/ 15 h 48"/>
                <a:gd name="T8" fmla="*/ 4 w 12"/>
                <a:gd name="T9" fmla="*/ 1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8"/>
                <a:gd name="T17" fmla="*/ 12 w 1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8">
                  <a:moveTo>
                    <a:pt x="6" y="1"/>
                  </a:moveTo>
                  <a:cubicBezTo>
                    <a:pt x="8" y="1"/>
                    <a:pt x="12" y="14"/>
                    <a:pt x="11" y="25"/>
                  </a:cubicBezTo>
                  <a:cubicBezTo>
                    <a:pt x="8" y="38"/>
                    <a:pt x="5" y="48"/>
                    <a:pt x="2" y="47"/>
                  </a:cubicBezTo>
                  <a:cubicBezTo>
                    <a:pt x="0" y="46"/>
                    <a:pt x="2" y="36"/>
                    <a:pt x="3" y="24"/>
                  </a:cubicBezTo>
                  <a:cubicBezTo>
                    <a:pt x="5" y="12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19" name="Freeform 64"/>
            <p:cNvSpPr>
              <a:spLocks/>
            </p:cNvSpPr>
            <p:nvPr/>
          </p:nvSpPr>
          <p:spPr bwMode="auto">
            <a:xfrm>
              <a:off x="6647" y="2086"/>
              <a:ext cx="4" cy="13"/>
            </a:xfrm>
            <a:custGeom>
              <a:avLst/>
              <a:gdLst>
                <a:gd name="T0" fmla="*/ 0 w 6"/>
                <a:gd name="T1" fmla="*/ 1 h 16"/>
                <a:gd name="T2" fmla="*/ 2 w 6"/>
                <a:gd name="T3" fmla="*/ 4 h 16"/>
                <a:gd name="T4" fmla="*/ 3 w 6"/>
                <a:gd name="T5" fmla="*/ 10 h 16"/>
                <a:gd name="T6" fmla="*/ 1 w 6"/>
                <a:gd name="T7" fmla="*/ 6 h 16"/>
                <a:gd name="T8" fmla="*/ 0 w 6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0" y="1"/>
                  </a:moveTo>
                  <a:cubicBezTo>
                    <a:pt x="1" y="0"/>
                    <a:pt x="3" y="3"/>
                    <a:pt x="5" y="6"/>
                  </a:cubicBezTo>
                  <a:cubicBezTo>
                    <a:pt x="6" y="11"/>
                    <a:pt x="6" y="15"/>
                    <a:pt x="6" y="15"/>
                  </a:cubicBezTo>
                  <a:cubicBezTo>
                    <a:pt x="5" y="16"/>
                    <a:pt x="3" y="12"/>
                    <a:pt x="2" y="9"/>
                  </a:cubicBezTo>
                  <a:cubicBezTo>
                    <a:pt x="0" y="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20" name="Freeform 65"/>
            <p:cNvSpPr>
              <a:spLocks/>
            </p:cNvSpPr>
            <p:nvPr/>
          </p:nvSpPr>
          <p:spPr bwMode="auto">
            <a:xfrm>
              <a:off x="6655" y="2083"/>
              <a:ext cx="7" cy="16"/>
            </a:xfrm>
            <a:custGeom>
              <a:avLst/>
              <a:gdLst>
                <a:gd name="T0" fmla="*/ 1 w 9"/>
                <a:gd name="T1" fmla="*/ 0 h 20"/>
                <a:gd name="T2" fmla="*/ 4 w 9"/>
                <a:gd name="T3" fmla="*/ 6 h 20"/>
                <a:gd name="T4" fmla="*/ 4 w 9"/>
                <a:gd name="T5" fmla="*/ 11 h 20"/>
                <a:gd name="T6" fmla="*/ 2 w 9"/>
                <a:gd name="T7" fmla="*/ 7 h 20"/>
                <a:gd name="T8" fmla="*/ 1 w 9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0"/>
                <a:gd name="T17" fmla="*/ 9 w 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0">
                  <a:moveTo>
                    <a:pt x="1" y="0"/>
                  </a:moveTo>
                  <a:cubicBezTo>
                    <a:pt x="3" y="0"/>
                    <a:pt x="5" y="5"/>
                    <a:pt x="7" y="10"/>
                  </a:cubicBezTo>
                  <a:cubicBezTo>
                    <a:pt x="9" y="15"/>
                    <a:pt x="9" y="17"/>
                    <a:pt x="6" y="18"/>
                  </a:cubicBezTo>
                  <a:cubicBezTo>
                    <a:pt x="3" y="20"/>
                    <a:pt x="4" y="16"/>
                    <a:pt x="2" y="11"/>
                  </a:cubicBezTo>
                  <a:cubicBezTo>
                    <a:pt x="0" y="7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21" name="Freeform 66"/>
            <p:cNvSpPr>
              <a:spLocks/>
            </p:cNvSpPr>
            <p:nvPr/>
          </p:nvSpPr>
          <p:spPr bwMode="auto">
            <a:xfrm>
              <a:off x="6743" y="2025"/>
              <a:ext cx="7" cy="36"/>
            </a:xfrm>
            <a:custGeom>
              <a:avLst/>
              <a:gdLst>
                <a:gd name="T0" fmla="*/ 0 w 9"/>
                <a:gd name="T1" fmla="*/ 24 h 46"/>
                <a:gd name="T2" fmla="*/ 0 w 9"/>
                <a:gd name="T3" fmla="*/ 28 h 46"/>
                <a:gd name="T4" fmla="*/ 5 w 9"/>
                <a:gd name="T5" fmla="*/ 25 h 46"/>
                <a:gd name="T6" fmla="*/ 5 w 9"/>
                <a:gd name="T7" fmla="*/ 0 h 46"/>
                <a:gd name="T8" fmla="*/ 0 w 9"/>
                <a:gd name="T9" fmla="*/ 2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6"/>
                <a:gd name="T17" fmla="*/ 9 w 9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6">
                  <a:moveTo>
                    <a:pt x="0" y="40"/>
                  </a:moveTo>
                  <a:cubicBezTo>
                    <a:pt x="0" y="42"/>
                    <a:pt x="0" y="44"/>
                    <a:pt x="0" y="46"/>
                  </a:cubicBezTo>
                  <a:cubicBezTo>
                    <a:pt x="3" y="44"/>
                    <a:pt x="5" y="43"/>
                    <a:pt x="8" y="41"/>
                  </a:cubicBezTo>
                  <a:cubicBezTo>
                    <a:pt x="9" y="26"/>
                    <a:pt x="9" y="12"/>
                    <a:pt x="8" y="0"/>
                  </a:cubicBezTo>
                  <a:cubicBezTo>
                    <a:pt x="6" y="15"/>
                    <a:pt x="3" y="2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22" name="Freeform 67"/>
            <p:cNvSpPr>
              <a:spLocks/>
            </p:cNvSpPr>
            <p:nvPr/>
          </p:nvSpPr>
          <p:spPr bwMode="auto">
            <a:xfrm>
              <a:off x="6596" y="1961"/>
              <a:ext cx="199" cy="237"/>
            </a:xfrm>
            <a:custGeom>
              <a:avLst/>
              <a:gdLst>
                <a:gd name="T0" fmla="*/ 102 w 258"/>
                <a:gd name="T1" fmla="*/ 91 h 306"/>
                <a:gd name="T2" fmla="*/ 93 w 258"/>
                <a:gd name="T3" fmla="*/ 113 h 306"/>
                <a:gd name="T4" fmla="*/ 91 w 258"/>
                <a:gd name="T5" fmla="*/ 101 h 306"/>
                <a:gd name="T6" fmla="*/ 85 w 258"/>
                <a:gd name="T7" fmla="*/ 95 h 306"/>
                <a:gd name="T8" fmla="*/ 82 w 258"/>
                <a:gd name="T9" fmla="*/ 98 h 306"/>
                <a:gd name="T10" fmla="*/ 79 w 258"/>
                <a:gd name="T11" fmla="*/ 97 h 306"/>
                <a:gd name="T12" fmla="*/ 74 w 258"/>
                <a:gd name="T13" fmla="*/ 98 h 306"/>
                <a:gd name="T14" fmla="*/ 65 w 258"/>
                <a:gd name="T15" fmla="*/ 99 h 306"/>
                <a:gd name="T16" fmla="*/ 58 w 258"/>
                <a:gd name="T17" fmla="*/ 100 h 306"/>
                <a:gd name="T18" fmla="*/ 55 w 258"/>
                <a:gd name="T19" fmla="*/ 101 h 306"/>
                <a:gd name="T20" fmla="*/ 53 w 258"/>
                <a:gd name="T21" fmla="*/ 91 h 306"/>
                <a:gd name="T22" fmla="*/ 61 w 258"/>
                <a:gd name="T23" fmla="*/ 98 h 306"/>
                <a:gd name="T24" fmla="*/ 64 w 258"/>
                <a:gd name="T25" fmla="*/ 94 h 306"/>
                <a:gd name="T26" fmla="*/ 69 w 258"/>
                <a:gd name="T27" fmla="*/ 91 h 306"/>
                <a:gd name="T28" fmla="*/ 76 w 258"/>
                <a:gd name="T29" fmla="*/ 94 h 306"/>
                <a:gd name="T30" fmla="*/ 74 w 258"/>
                <a:gd name="T31" fmla="*/ 84 h 306"/>
                <a:gd name="T32" fmla="*/ 81 w 258"/>
                <a:gd name="T33" fmla="*/ 92 h 306"/>
                <a:gd name="T34" fmla="*/ 82 w 258"/>
                <a:gd name="T35" fmla="*/ 81 h 306"/>
                <a:gd name="T36" fmla="*/ 85 w 258"/>
                <a:gd name="T37" fmla="*/ 91 h 306"/>
                <a:gd name="T38" fmla="*/ 89 w 258"/>
                <a:gd name="T39" fmla="*/ 83 h 306"/>
                <a:gd name="T40" fmla="*/ 95 w 258"/>
                <a:gd name="T41" fmla="*/ 81 h 306"/>
                <a:gd name="T42" fmla="*/ 97 w 258"/>
                <a:gd name="T43" fmla="*/ 85 h 306"/>
                <a:gd name="T44" fmla="*/ 101 w 258"/>
                <a:gd name="T45" fmla="*/ 76 h 306"/>
                <a:gd name="T46" fmla="*/ 104 w 258"/>
                <a:gd name="T47" fmla="*/ 82 h 306"/>
                <a:gd name="T48" fmla="*/ 113 w 258"/>
                <a:gd name="T49" fmla="*/ 26 h 306"/>
                <a:gd name="T50" fmla="*/ 103 w 258"/>
                <a:gd name="T51" fmla="*/ 20 h 306"/>
                <a:gd name="T52" fmla="*/ 92 w 258"/>
                <a:gd name="T53" fmla="*/ 15 h 306"/>
                <a:gd name="T54" fmla="*/ 82 w 258"/>
                <a:gd name="T55" fmla="*/ 18 h 306"/>
                <a:gd name="T56" fmla="*/ 73 w 258"/>
                <a:gd name="T57" fmla="*/ 20 h 306"/>
                <a:gd name="T58" fmla="*/ 57 w 258"/>
                <a:gd name="T59" fmla="*/ 21 h 306"/>
                <a:gd name="T60" fmla="*/ 48 w 258"/>
                <a:gd name="T61" fmla="*/ 22 h 306"/>
                <a:gd name="T62" fmla="*/ 33 w 258"/>
                <a:gd name="T63" fmla="*/ 25 h 306"/>
                <a:gd name="T64" fmla="*/ 21 w 258"/>
                <a:gd name="T65" fmla="*/ 22 h 306"/>
                <a:gd name="T66" fmla="*/ 12 w 258"/>
                <a:gd name="T67" fmla="*/ 22 h 306"/>
                <a:gd name="T68" fmla="*/ 77 w 258"/>
                <a:gd name="T69" fmla="*/ 9 h 306"/>
                <a:gd name="T70" fmla="*/ 125 w 258"/>
                <a:gd name="T71" fmla="*/ 36 h 306"/>
                <a:gd name="T72" fmla="*/ 144 w 258"/>
                <a:gd name="T73" fmla="*/ 129 h 306"/>
                <a:gd name="T74" fmla="*/ 110 w 258"/>
                <a:gd name="T75" fmla="*/ 184 h 306"/>
                <a:gd name="T76" fmla="*/ 113 w 258"/>
                <a:gd name="T77" fmla="*/ 179 h 306"/>
                <a:gd name="T78" fmla="*/ 119 w 258"/>
                <a:gd name="T79" fmla="*/ 169 h 306"/>
                <a:gd name="T80" fmla="*/ 123 w 258"/>
                <a:gd name="T81" fmla="*/ 160 h 306"/>
                <a:gd name="T82" fmla="*/ 129 w 258"/>
                <a:gd name="T83" fmla="*/ 150 h 306"/>
                <a:gd name="T84" fmla="*/ 94 w 258"/>
                <a:gd name="T85" fmla="*/ 160 h 306"/>
                <a:gd name="T86" fmla="*/ 96 w 258"/>
                <a:gd name="T87" fmla="*/ 159 h 306"/>
                <a:gd name="T88" fmla="*/ 102 w 258"/>
                <a:gd name="T89" fmla="*/ 153 h 306"/>
                <a:gd name="T90" fmla="*/ 110 w 258"/>
                <a:gd name="T91" fmla="*/ 148 h 306"/>
                <a:gd name="T92" fmla="*/ 116 w 258"/>
                <a:gd name="T93" fmla="*/ 141 h 306"/>
                <a:gd name="T94" fmla="*/ 123 w 258"/>
                <a:gd name="T95" fmla="*/ 135 h 306"/>
                <a:gd name="T96" fmla="*/ 129 w 258"/>
                <a:gd name="T97" fmla="*/ 129 h 306"/>
                <a:gd name="T98" fmla="*/ 118 w 258"/>
                <a:gd name="T99" fmla="*/ 94 h 306"/>
                <a:gd name="T100" fmla="*/ 112 w 258"/>
                <a:gd name="T101" fmla="*/ 85 h 30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58"/>
                <a:gd name="T154" fmla="*/ 0 h 306"/>
                <a:gd name="T155" fmla="*/ 258 w 258"/>
                <a:gd name="T156" fmla="*/ 306 h 30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58" h="306">
                  <a:moveTo>
                    <a:pt x="183" y="142"/>
                  </a:moveTo>
                  <a:cubicBezTo>
                    <a:pt x="179" y="163"/>
                    <a:pt x="178" y="170"/>
                    <a:pt x="169" y="178"/>
                  </a:cubicBezTo>
                  <a:cubicBezTo>
                    <a:pt x="173" y="164"/>
                    <a:pt x="171" y="154"/>
                    <a:pt x="171" y="152"/>
                  </a:cubicBezTo>
                  <a:cubicBezTo>
                    <a:pt x="168" y="153"/>
                    <a:pt x="167" y="153"/>
                    <a:pt x="165" y="153"/>
                  </a:cubicBezTo>
                  <a:cubicBezTo>
                    <a:pt x="165" y="154"/>
                    <a:pt x="165" y="155"/>
                    <a:pt x="165" y="156"/>
                  </a:cubicBezTo>
                  <a:cubicBezTo>
                    <a:pt x="166" y="164"/>
                    <a:pt x="166" y="175"/>
                    <a:pt x="156" y="189"/>
                  </a:cubicBezTo>
                  <a:cubicBezTo>
                    <a:pt x="155" y="177"/>
                    <a:pt x="160" y="166"/>
                    <a:pt x="160" y="154"/>
                  </a:cubicBezTo>
                  <a:cubicBezTo>
                    <a:pt x="158" y="155"/>
                    <a:pt x="156" y="156"/>
                    <a:pt x="153" y="157"/>
                  </a:cubicBezTo>
                  <a:cubicBezTo>
                    <a:pt x="153" y="158"/>
                    <a:pt x="153" y="168"/>
                    <a:pt x="153" y="168"/>
                  </a:cubicBezTo>
                  <a:cubicBezTo>
                    <a:pt x="153" y="174"/>
                    <a:pt x="148" y="186"/>
                    <a:pt x="147" y="187"/>
                  </a:cubicBezTo>
                  <a:cubicBezTo>
                    <a:pt x="148" y="187"/>
                    <a:pt x="151" y="163"/>
                    <a:pt x="148" y="158"/>
                  </a:cubicBezTo>
                  <a:cubicBezTo>
                    <a:pt x="147" y="158"/>
                    <a:pt x="144" y="158"/>
                    <a:pt x="143" y="159"/>
                  </a:cubicBezTo>
                  <a:cubicBezTo>
                    <a:pt x="143" y="160"/>
                    <a:pt x="143" y="162"/>
                    <a:pt x="143" y="163"/>
                  </a:cubicBezTo>
                  <a:cubicBezTo>
                    <a:pt x="142" y="165"/>
                    <a:pt x="142" y="168"/>
                    <a:pt x="140" y="168"/>
                  </a:cubicBezTo>
                  <a:cubicBezTo>
                    <a:pt x="139" y="168"/>
                    <a:pt x="138" y="166"/>
                    <a:pt x="138" y="163"/>
                  </a:cubicBezTo>
                  <a:cubicBezTo>
                    <a:pt x="138" y="163"/>
                    <a:pt x="138" y="161"/>
                    <a:pt x="137" y="160"/>
                  </a:cubicBezTo>
                  <a:cubicBezTo>
                    <a:pt x="136" y="160"/>
                    <a:pt x="134" y="160"/>
                    <a:pt x="133" y="161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33" y="164"/>
                    <a:pt x="133" y="166"/>
                    <a:pt x="133" y="167"/>
                  </a:cubicBezTo>
                  <a:cubicBezTo>
                    <a:pt x="132" y="167"/>
                    <a:pt x="130" y="164"/>
                    <a:pt x="128" y="162"/>
                  </a:cubicBezTo>
                  <a:cubicBezTo>
                    <a:pt x="127" y="162"/>
                    <a:pt x="125" y="163"/>
                    <a:pt x="124" y="163"/>
                  </a:cubicBezTo>
                  <a:cubicBezTo>
                    <a:pt x="125" y="167"/>
                    <a:pt x="125" y="168"/>
                    <a:pt x="122" y="170"/>
                  </a:cubicBezTo>
                  <a:cubicBezTo>
                    <a:pt x="117" y="172"/>
                    <a:pt x="117" y="168"/>
                    <a:pt x="117" y="163"/>
                  </a:cubicBezTo>
                  <a:cubicBezTo>
                    <a:pt x="114" y="164"/>
                    <a:pt x="112" y="164"/>
                    <a:pt x="109" y="165"/>
                  </a:cubicBezTo>
                  <a:cubicBezTo>
                    <a:pt x="110" y="168"/>
                    <a:pt x="109" y="171"/>
                    <a:pt x="108" y="171"/>
                  </a:cubicBezTo>
                  <a:cubicBezTo>
                    <a:pt x="107" y="172"/>
                    <a:pt x="106" y="169"/>
                    <a:pt x="104" y="166"/>
                  </a:cubicBezTo>
                  <a:cubicBezTo>
                    <a:pt x="102" y="166"/>
                    <a:pt x="100" y="166"/>
                    <a:pt x="97" y="166"/>
                  </a:cubicBezTo>
                  <a:cubicBezTo>
                    <a:pt x="98" y="169"/>
                    <a:pt x="98" y="171"/>
                    <a:pt x="97" y="172"/>
                  </a:cubicBezTo>
                  <a:cubicBezTo>
                    <a:pt x="97" y="172"/>
                    <a:pt x="95" y="170"/>
                    <a:pt x="93" y="167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7"/>
                    <a:pt x="92" y="167"/>
                    <a:pt x="93" y="167"/>
                  </a:cubicBezTo>
                  <a:cubicBezTo>
                    <a:pt x="92" y="166"/>
                    <a:pt x="92" y="164"/>
                    <a:pt x="91" y="163"/>
                  </a:cubicBezTo>
                  <a:cubicBezTo>
                    <a:pt x="89" y="158"/>
                    <a:pt x="88" y="153"/>
                    <a:pt x="89" y="152"/>
                  </a:cubicBezTo>
                  <a:cubicBezTo>
                    <a:pt x="91" y="151"/>
                    <a:pt x="93" y="154"/>
                    <a:pt x="96" y="160"/>
                  </a:cubicBezTo>
                  <a:cubicBezTo>
                    <a:pt x="97" y="162"/>
                    <a:pt x="97" y="164"/>
                    <a:pt x="97" y="166"/>
                  </a:cubicBezTo>
                  <a:cubicBezTo>
                    <a:pt x="99" y="165"/>
                    <a:pt x="102" y="164"/>
                    <a:pt x="103" y="164"/>
                  </a:cubicBezTo>
                  <a:cubicBezTo>
                    <a:pt x="103" y="163"/>
                    <a:pt x="103" y="162"/>
                    <a:pt x="102" y="161"/>
                  </a:cubicBezTo>
                  <a:cubicBezTo>
                    <a:pt x="101" y="154"/>
                    <a:pt x="101" y="148"/>
                    <a:pt x="102" y="148"/>
                  </a:cubicBezTo>
                  <a:cubicBezTo>
                    <a:pt x="104" y="147"/>
                    <a:pt x="107" y="152"/>
                    <a:pt x="108" y="158"/>
                  </a:cubicBezTo>
                  <a:cubicBezTo>
                    <a:pt x="108" y="159"/>
                    <a:pt x="109" y="161"/>
                    <a:pt x="109" y="163"/>
                  </a:cubicBezTo>
                  <a:cubicBezTo>
                    <a:pt x="112" y="162"/>
                    <a:pt x="113" y="161"/>
                    <a:pt x="116" y="160"/>
                  </a:cubicBezTo>
                  <a:cubicBezTo>
                    <a:pt x="115" y="156"/>
                    <a:pt x="115" y="154"/>
                    <a:pt x="115" y="152"/>
                  </a:cubicBezTo>
                  <a:cubicBezTo>
                    <a:pt x="115" y="148"/>
                    <a:pt x="115" y="147"/>
                    <a:pt x="116" y="147"/>
                  </a:cubicBezTo>
                  <a:cubicBezTo>
                    <a:pt x="117" y="146"/>
                    <a:pt x="121" y="152"/>
                    <a:pt x="122" y="158"/>
                  </a:cubicBezTo>
                  <a:cubicBezTo>
                    <a:pt x="124" y="158"/>
                    <a:pt x="125" y="158"/>
                    <a:pt x="127" y="157"/>
                  </a:cubicBezTo>
                  <a:cubicBezTo>
                    <a:pt x="126" y="156"/>
                    <a:pt x="126" y="156"/>
                    <a:pt x="126" y="155"/>
                  </a:cubicBezTo>
                  <a:cubicBezTo>
                    <a:pt x="124" y="150"/>
                    <a:pt x="124" y="148"/>
                    <a:pt x="124" y="145"/>
                  </a:cubicBezTo>
                  <a:cubicBezTo>
                    <a:pt x="123" y="143"/>
                    <a:pt x="123" y="142"/>
                    <a:pt x="124" y="141"/>
                  </a:cubicBezTo>
                  <a:cubicBezTo>
                    <a:pt x="125" y="140"/>
                    <a:pt x="129" y="147"/>
                    <a:pt x="131" y="153"/>
                  </a:cubicBezTo>
                  <a:cubicBezTo>
                    <a:pt x="131" y="153"/>
                    <a:pt x="131" y="154"/>
                    <a:pt x="132" y="155"/>
                  </a:cubicBezTo>
                  <a:cubicBezTo>
                    <a:pt x="133" y="154"/>
                    <a:pt x="134" y="154"/>
                    <a:pt x="136" y="153"/>
                  </a:cubicBezTo>
                  <a:cubicBezTo>
                    <a:pt x="136" y="153"/>
                    <a:pt x="136" y="153"/>
                    <a:pt x="136" y="152"/>
                  </a:cubicBezTo>
                  <a:cubicBezTo>
                    <a:pt x="136" y="148"/>
                    <a:pt x="136" y="143"/>
                    <a:pt x="136" y="140"/>
                  </a:cubicBezTo>
                  <a:cubicBezTo>
                    <a:pt x="136" y="137"/>
                    <a:pt x="137" y="135"/>
                    <a:pt x="138" y="135"/>
                  </a:cubicBezTo>
                  <a:cubicBezTo>
                    <a:pt x="138" y="135"/>
                    <a:pt x="139" y="137"/>
                    <a:pt x="140" y="139"/>
                  </a:cubicBezTo>
                  <a:cubicBezTo>
                    <a:pt x="141" y="143"/>
                    <a:pt x="142" y="147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4" y="151"/>
                    <a:pt x="146" y="150"/>
                    <a:pt x="148" y="149"/>
                  </a:cubicBezTo>
                  <a:cubicBezTo>
                    <a:pt x="148" y="146"/>
                    <a:pt x="148" y="144"/>
                    <a:pt x="148" y="143"/>
                  </a:cubicBezTo>
                  <a:cubicBezTo>
                    <a:pt x="148" y="140"/>
                    <a:pt x="148" y="138"/>
                    <a:pt x="149" y="138"/>
                  </a:cubicBezTo>
                  <a:cubicBezTo>
                    <a:pt x="150" y="138"/>
                    <a:pt x="152" y="143"/>
                    <a:pt x="153" y="147"/>
                  </a:cubicBezTo>
                  <a:cubicBezTo>
                    <a:pt x="155" y="146"/>
                    <a:pt x="157" y="145"/>
                    <a:pt x="159" y="144"/>
                  </a:cubicBezTo>
                  <a:cubicBezTo>
                    <a:pt x="159" y="141"/>
                    <a:pt x="159" y="138"/>
                    <a:pt x="159" y="135"/>
                  </a:cubicBezTo>
                  <a:cubicBezTo>
                    <a:pt x="159" y="133"/>
                    <a:pt x="160" y="130"/>
                    <a:pt x="161" y="130"/>
                  </a:cubicBezTo>
                  <a:cubicBezTo>
                    <a:pt x="162" y="129"/>
                    <a:pt x="163" y="131"/>
                    <a:pt x="163" y="133"/>
                  </a:cubicBezTo>
                  <a:cubicBezTo>
                    <a:pt x="163" y="136"/>
                    <a:pt x="164" y="138"/>
                    <a:pt x="164" y="142"/>
                  </a:cubicBezTo>
                  <a:cubicBezTo>
                    <a:pt x="166" y="141"/>
                    <a:pt x="168" y="141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4"/>
                    <a:pt x="170" y="129"/>
                    <a:pt x="170" y="126"/>
                  </a:cubicBezTo>
                  <a:cubicBezTo>
                    <a:pt x="171" y="122"/>
                    <a:pt x="172" y="120"/>
                    <a:pt x="173" y="120"/>
                  </a:cubicBezTo>
                  <a:cubicBezTo>
                    <a:pt x="174" y="119"/>
                    <a:pt x="174" y="121"/>
                    <a:pt x="174" y="124"/>
                  </a:cubicBezTo>
                  <a:cubicBezTo>
                    <a:pt x="175" y="127"/>
                    <a:pt x="175" y="132"/>
                    <a:pt x="175" y="137"/>
                  </a:cubicBezTo>
                  <a:cubicBezTo>
                    <a:pt x="177" y="136"/>
                    <a:pt x="179" y="135"/>
                    <a:pt x="180" y="135"/>
                  </a:cubicBezTo>
                  <a:cubicBezTo>
                    <a:pt x="186" y="112"/>
                    <a:pt x="194" y="80"/>
                    <a:pt x="194" y="51"/>
                  </a:cubicBezTo>
                  <a:cubicBezTo>
                    <a:pt x="192" y="48"/>
                    <a:pt x="190" y="45"/>
                    <a:pt x="189" y="42"/>
                  </a:cubicBezTo>
                  <a:cubicBezTo>
                    <a:pt x="187" y="74"/>
                    <a:pt x="184" y="101"/>
                    <a:pt x="174" y="118"/>
                  </a:cubicBezTo>
                  <a:cubicBezTo>
                    <a:pt x="179" y="92"/>
                    <a:pt x="180" y="65"/>
                    <a:pt x="174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2" y="33"/>
                    <a:pt x="172" y="33"/>
                    <a:pt x="171" y="33"/>
                  </a:cubicBezTo>
                  <a:cubicBezTo>
                    <a:pt x="172" y="67"/>
                    <a:pt x="172" y="96"/>
                    <a:pt x="163" y="115"/>
                  </a:cubicBezTo>
                  <a:cubicBezTo>
                    <a:pt x="166" y="87"/>
                    <a:pt x="165" y="58"/>
                    <a:pt x="154" y="25"/>
                  </a:cubicBezTo>
                  <a:cubicBezTo>
                    <a:pt x="153" y="25"/>
                    <a:pt x="151" y="24"/>
                    <a:pt x="149" y="24"/>
                  </a:cubicBezTo>
                  <a:cubicBezTo>
                    <a:pt x="157" y="30"/>
                    <a:pt x="155" y="57"/>
                    <a:pt x="152" y="61"/>
                  </a:cubicBezTo>
                  <a:cubicBezTo>
                    <a:pt x="147" y="45"/>
                    <a:pt x="151" y="40"/>
                    <a:pt x="137" y="30"/>
                  </a:cubicBezTo>
                  <a:cubicBezTo>
                    <a:pt x="135" y="30"/>
                    <a:pt x="134" y="30"/>
                    <a:pt x="133" y="30"/>
                  </a:cubicBezTo>
                  <a:cubicBezTo>
                    <a:pt x="140" y="38"/>
                    <a:pt x="141" y="50"/>
                    <a:pt x="139" y="61"/>
                  </a:cubicBezTo>
                  <a:cubicBezTo>
                    <a:pt x="135" y="51"/>
                    <a:pt x="128" y="40"/>
                    <a:pt x="122" y="34"/>
                  </a:cubicBezTo>
                  <a:cubicBezTo>
                    <a:pt x="119" y="34"/>
                    <a:pt x="117" y="34"/>
                    <a:pt x="114" y="34"/>
                  </a:cubicBezTo>
                  <a:cubicBezTo>
                    <a:pt x="125" y="46"/>
                    <a:pt x="125" y="49"/>
                    <a:pt x="123" y="59"/>
                  </a:cubicBezTo>
                  <a:cubicBezTo>
                    <a:pt x="119" y="48"/>
                    <a:pt x="102" y="40"/>
                    <a:pt x="96" y="35"/>
                  </a:cubicBezTo>
                  <a:cubicBezTo>
                    <a:pt x="92" y="35"/>
                    <a:pt x="91" y="36"/>
                    <a:pt x="88" y="36"/>
                  </a:cubicBezTo>
                  <a:cubicBezTo>
                    <a:pt x="97" y="40"/>
                    <a:pt x="108" y="56"/>
                    <a:pt x="104" y="61"/>
                  </a:cubicBezTo>
                  <a:cubicBezTo>
                    <a:pt x="98" y="54"/>
                    <a:pt x="86" y="47"/>
                    <a:pt x="81" y="38"/>
                  </a:cubicBezTo>
                  <a:cubicBezTo>
                    <a:pt x="77" y="38"/>
                    <a:pt x="79" y="40"/>
                    <a:pt x="76" y="40"/>
                  </a:cubicBezTo>
                  <a:cubicBezTo>
                    <a:pt x="77" y="45"/>
                    <a:pt x="76" y="48"/>
                    <a:pt x="76" y="54"/>
                  </a:cubicBezTo>
                  <a:cubicBezTo>
                    <a:pt x="69" y="52"/>
                    <a:pt x="65" y="51"/>
                    <a:pt x="56" y="41"/>
                  </a:cubicBezTo>
                  <a:cubicBezTo>
                    <a:pt x="54" y="41"/>
                    <a:pt x="50" y="40"/>
                    <a:pt x="50" y="41"/>
                  </a:cubicBezTo>
                  <a:cubicBezTo>
                    <a:pt x="51" y="44"/>
                    <a:pt x="55" y="50"/>
                    <a:pt x="56" y="52"/>
                  </a:cubicBezTo>
                  <a:cubicBezTo>
                    <a:pt x="54" y="50"/>
                    <a:pt x="36" y="40"/>
                    <a:pt x="35" y="38"/>
                  </a:cubicBezTo>
                  <a:cubicBezTo>
                    <a:pt x="34" y="37"/>
                    <a:pt x="38" y="37"/>
                    <a:pt x="28" y="36"/>
                  </a:cubicBezTo>
                  <a:cubicBezTo>
                    <a:pt x="29" y="39"/>
                    <a:pt x="35" y="52"/>
                    <a:pt x="35" y="55"/>
                  </a:cubicBezTo>
                  <a:cubicBezTo>
                    <a:pt x="34" y="52"/>
                    <a:pt x="21" y="39"/>
                    <a:pt x="20" y="37"/>
                  </a:cubicBezTo>
                  <a:cubicBezTo>
                    <a:pt x="15" y="36"/>
                    <a:pt x="12" y="36"/>
                    <a:pt x="8" y="3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8" y="25"/>
                    <a:pt x="80" y="24"/>
                    <a:pt x="130" y="1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93" y="0"/>
                    <a:pt x="204" y="9"/>
                    <a:pt x="207" y="33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20" y="74"/>
                    <a:pt x="224" y="91"/>
                    <a:pt x="214" y="116"/>
                  </a:cubicBezTo>
                  <a:cubicBezTo>
                    <a:pt x="218" y="133"/>
                    <a:pt x="228" y="148"/>
                    <a:pt x="243" y="161"/>
                  </a:cubicBezTo>
                  <a:cubicBezTo>
                    <a:pt x="256" y="174"/>
                    <a:pt x="258" y="191"/>
                    <a:pt x="242" y="216"/>
                  </a:cubicBezTo>
                  <a:cubicBezTo>
                    <a:pt x="228" y="253"/>
                    <a:pt x="208" y="276"/>
                    <a:pt x="190" y="300"/>
                  </a:cubicBezTo>
                  <a:cubicBezTo>
                    <a:pt x="190" y="301"/>
                    <a:pt x="189" y="302"/>
                    <a:pt x="189" y="302"/>
                  </a:cubicBezTo>
                  <a:cubicBezTo>
                    <a:pt x="188" y="303"/>
                    <a:pt x="187" y="304"/>
                    <a:pt x="186" y="306"/>
                  </a:cubicBezTo>
                  <a:cubicBezTo>
                    <a:pt x="187" y="304"/>
                    <a:pt x="188" y="303"/>
                    <a:pt x="189" y="302"/>
                  </a:cubicBezTo>
                  <a:cubicBezTo>
                    <a:pt x="188" y="297"/>
                    <a:pt x="187" y="293"/>
                    <a:pt x="186" y="289"/>
                  </a:cubicBezTo>
                  <a:cubicBezTo>
                    <a:pt x="189" y="292"/>
                    <a:pt x="189" y="295"/>
                    <a:pt x="190" y="298"/>
                  </a:cubicBezTo>
                  <a:cubicBezTo>
                    <a:pt x="193" y="294"/>
                    <a:pt x="195" y="290"/>
                    <a:pt x="198" y="286"/>
                  </a:cubicBezTo>
                  <a:cubicBezTo>
                    <a:pt x="197" y="281"/>
                    <a:pt x="196" y="277"/>
                    <a:pt x="195" y="272"/>
                  </a:cubicBezTo>
                  <a:cubicBezTo>
                    <a:pt x="197" y="276"/>
                    <a:pt x="199" y="278"/>
                    <a:pt x="200" y="281"/>
                  </a:cubicBezTo>
                  <a:cubicBezTo>
                    <a:pt x="202" y="278"/>
                    <a:pt x="204" y="275"/>
                    <a:pt x="206" y="271"/>
                  </a:cubicBezTo>
                  <a:cubicBezTo>
                    <a:pt x="204" y="267"/>
                    <a:pt x="204" y="262"/>
                    <a:pt x="202" y="257"/>
                  </a:cubicBezTo>
                  <a:cubicBezTo>
                    <a:pt x="204" y="261"/>
                    <a:pt x="206" y="264"/>
                    <a:pt x="208" y="267"/>
                  </a:cubicBezTo>
                  <a:cubicBezTo>
                    <a:pt x="210" y="263"/>
                    <a:pt x="213" y="259"/>
                    <a:pt x="215" y="255"/>
                  </a:cubicBezTo>
                  <a:cubicBezTo>
                    <a:pt x="214" y="251"/>
                    <a:pt x="212" y="246"/>
                    <a:pt x="211" y="242"/>
                  </a:cubicBezTo>
                  <a:cubicBezTo>
                    <a:pt x="213" y="245"/>
                    <a:pt x="215" y="247"/>
                    <a:pt x="216" y="251"/>
                  </a:cubicBezTo>
                  <a:cubicBezTo>
                    <a:pt x="219" y="243"/>
                    <a:pt x="220" y="237"/>
                    <a:pt x="221" y="232"/>
                  </a:cubicBezTo>
                  <a:cubicBezTo>
                    <a:pt x="135" y="286"/>
                    <a:pt x="135" y="286"/>
                    <a:pt x="135" y="286"/>
                  </a:cubicBezTo>
                  <a:cubicBezTo>
                    <a:pt x="143" y="279"/>
                    <a:pt x="151" y="273"/>
                    <a:pt x="158" y="266"/>
                  </a:cubicBezTo>
                  <a:cubicBezTo>
                    <a:pt x="158" y="267"/>
                    <a:pt x="158" y="267"/>
                    <a:pt x="158" y="267"/>
                  </a:cubicBezTo>
                  <a:cubicBezTo>
                    <a:pt x="157" y="262"/>
                    <a:pt x="156" y="256"/>
                    <a:pt x="155" y="251"/>
                  </a:cubicBezTo>
                  <a:cubicBezTo>
                    <a:pt x="158" y="256"/>
                    <a:pt x="159" y="261"/>
                    <a:pt x="161" y="265"/>
                  </a:cubicBezTo>
                  <a:cubicBezTo>
                    <a:pt x="163" y="263"/>
                    <a:pt x="165" y="261"/>
                    <a:pt x="167" y="260"/>
                  </a:cubicBezTo>
                  <a:cubicBezTo>
                    <a:pt x="166" y="253"/>
                    <a:pt x="165" y="246"/>
                    <a:pt x="164" y="240"/>
                  </a:cubicBezTo>
                  <a:cubicBezTo>
                    <a:pt x="168" y="246"/>
                    <a:pt x="169" y="251"/>
                    <a:pt x="171" y="256"/>
                  </a:cubicBezTo>
                  <a:cubicBezTo>
                    <a:pt x="174" y="255"/>
                    <a:pt x="176" y="252"/>
                    <a:pt x="179" y="251"/>
                  </a:cubicBezTo>
                  <a:cubicBezTo>
                    <a:pt x="178" y="242"/>
                    <a:pt x="177" y="233"/>
                    <a:pt x="175" y="224"/>
                  </a:cubicBezTo>
                  <a:cubicBezTo>
                    <a:pt x="179" y="231"/>
                    <a:pt x="182" y="239"/>
                    <a:pt x="184" y="246"/>
                  </a:cubicBezTo>
                  <a:cubicBezTo>
                    <a:pt x="186" y="244"/>
                    <a:pt x="188" y="242"/>
                    <a:pt x="190" y="240"/>
                  </a:cubicBezTo>
                  <a:cubicBezTo>
                    <a:pt x="189" y="229"/>
                    <a:pt x="188" y="215"/>
                    <a:pt x="186" y="203"/>
                  </a:cubicBezTo>
                  <a:cubicBezTo>
                    <a:pt x="192" y="215"/>
                    <a:pt x="196" y="225"/>
                    <a:pt x="196" y="235"/>
                  </a:cubicBezTo>
                  <a:cubicBezTo>
                    <a:pt x="198" y="233"/>
                    <a:pt x="199" y="232"/>
                    <a:pt x="201" y="230"/>
                  </a:cubicBezTo>
                  <a:cubicBezTo>
                    <a:pt x="200" y="218"/>
                    <a:pt x="199" y="203"/>
                    <a:pt x="196" y="189"/>
                  </a:cubicBezTo>
                  <a:cubicBezTo>
                    <a:pt x="203" y="202"/>
                    <a:pt x="207" y="215"/>
                    <a:pt x="208" y="225"/>
                  </a:cubicBezTo>
                  <a:cubicBezTo>
                    <a:pt x="208" y="224"/>
                    <a:pt x="210" y="223"/>
                    <a:pt x="210" y="222"/>
                  </a:cubicBezTo>
                  <a:cubicBezTo>
                    <a:pt x="210" y="209"/>
                    <a:pt x="208" y="190"/>
                    <a:pt x="205" y="174"/>
                  </a:cubicBezTo>
                  <a:cubicBezTo>
                    <a:pt x="214" y="189"/>
                    <a:pt x="218" y="204"/>
                    <a:pt x="216" y="215"/>
                  </a:cubicBezTo>
                  <a:cubicBezTo>
                    <a:pt x="218" y="214"/>
                    <a:pt x="220" y="212"/>
                    <a:pt x="221" y="210"/>
                  </a:cubicBezTo>
                  <a:cubicBezTo>
                    <a:pt x="220" y="186"/>
                    <a:pt x="212" y="164"/>
                    <a:pt x="204" y="142"/>
                  </a:cubicBezTo>
                  <a:cubicBezTo>
                    <a:pt x="201" y="153"/>
                    <a:pt x="201" y="158"/>
                    <a:pt x="198" y="157"/>
                  </a:cubicBezTo>
                  <a:cubicBezTo>
                    <a:pt x="199" y="143"/>
                    <a:pt x="199" y="138"/>
                    <a:pt x="196" y="136"/>
                  </a:cubicBezTo>
                  <a:cubicBezTo>
                    <a:pt x="194" y="154"/>
                    <a:pt x="190" y="166"/>
                    <a:pt x="184" y="172"/>
                  </a:cubicBezTo>
                  <a:cubicBezTo>
                    <a:pt x="188" y="142"/>
                    <a:pt x="188" y="142"/>
                    <a:pt x="188" y="142"/>
                  </a:cubicBez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23" name="Freeform 68"/>
            <p:cNvSpPr>
              <a:spLocks/>
            </p:cNvSpPr>
            <p:nvPr/>
          </p:nvSpPr>
          <p:spPr bwMode="auto">
            <a:xfrm>
              <a:off x="6674" y="2111"/>
              <a:ext cx="5" cy="8"/>
            </a:xfrm>
            <a:custGeom>
              <a:avLst/>
              <a:gdLst>
                <a:gd name="T0" fmla="*/ 4 w 6"/>
                <a:gd name="T1" fmla="*/ 0 h 10"/>
                <a:gd name="T2" fmla="*/ 3 w 6"/>
                <a:gd name="T3" fmla="*/ 6 h 10"/>
                <a:gd name="T4" fmla="*/ 1 w 6"/>
                <a:gd name="T5" fmla="*/ 0 h 10"/>
                <a:gd name="T6" fmla="*/ 4 w 6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0"/>
                <a:gd name="T14" fmla="*/ 6 w 6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0">
                  <a:moveTo>
                    <a:pt x="6" y="0"/>
                  </a:moveTo>
                  <a:cubicBezTo>
                    <a:pt x="6" y="5"/>
                    <a:pt x="6" y="10"/>
                    <a:pt x="3" y="10"/>
                  </a:cubicBezTo>
                  <a:cubicBezTo>
                    <a:pt x="0" y="9"/>
                    <a:pt x="1" y="5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24" name="Freeform 69"/>
            <p:cNvSpPr>
              <a:spLocks/>
            </p:cNvSpPr>
            <p:nvPr/>
          </p:nvSpPr>
          <p:spPr bwMode="auto">
            <a:xfrm>
              <a:off x="6681" y="2104"/>
              <a:ext cx="7" cy="15"/>
            </a:xfrm>
            <a:custGeom>
              <a:avLst/>
              <a:gdLst>
                <a:gd name="T0" fmla="*/ 4 w 9"/>
                <a:gd name="T1" fmla="*/ 0 h 19"/>
                <a:gd name="T2" fmla="*/ 5 w 9"/>
                <a:gd name="T3" fmla="*/ 6 h 19"/>
                <a:gd name="T4" fmla="*/ 3 w 9"/>
                <a:gd name="T5" fmla="*/ 12 h 19"/>
                <a:gd name="T6" fmla="*/ 2 w 9"/>
                <a:gd name="T7" fmla="*/ 5 h 19"/>
                <a:gd name="T8" fmla="*/ 4 w 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9"/>
                <a:gd name="T17" fmla="*/ 9 w 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9">
                  <a:moveTo>
                    <a:pt x="7" y="0"/>
                  </a:moveTo>
                  <a:cubicBezTo>
                    <a:pt x="8" y="1"/>
                    <a:pt x="9" y="3"/>
                    <a:pt x="9" y="9"/>
                  </a:cubicBezTo>
                  <a:cubicBezTo>
                    <a:pt x="9" y="14"/>
                    <a:pt x="9" y="19"/>
                    <a:pt x="5" y="19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4" y="2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25" name="Freeform 70"/>
            <p:cNvSpPr>
              <a:spLocks/>
            </p:cNvSpPr>
            <p:nvPr/>
          </p:nvSpPr>
          <p:spPr bwMode="auto">
            <a:xfrm>
              <a:off x="6690" y="2106"/>
              <a:ext cx="5" cy="12"/>
            </a:xfrm>
            <a:custGeom>
              <a:avLst/>
              <a:gdLst>
                <a:gd name="T0" fmla="*/ 4 w 6"/>
                <a:gd name="T1" fmla="*/ 0 h 16"/>
                <a:gd name="T2" fmla="*/ 3 w 6"/>
                <a:gd name="T3" fmla="*/ 8 h 16"/>
                <a:gd name="T4" fmla="*/ 1 w 6"/>
                <a:gd name="T5" fmla="*/ 0 h 16"/>
                <a:gd name="T6" fmla="*/ 4 w 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6"/>
                <a:gd name="T14" fmla="*/ 6 w 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6">
                  <a:moveTo>
                    <a:pt x="6" y="0"/>
                  </a:moveTo>
                  <a:cubicBezTo>
                    <a:pt x="6" y="9"/>
                    <a:pt x="6" y="16"/>
                    <a:pt x="3" y="15"/>
                  </a:cubicBezTo>
                  <a:cubicBezTo>
                    <a:pt x="0" y="14"/>
                    <a:pt x="0" y="7"/>
                    <a:pt x="1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26" name="Freeform 71"/>
            <p:cNvSpPr>
              <a:spLocks/>
            </p:cNvSpPr>
            <p:nvPr/>
          </p:nvSpPr>
          <p:spPr bwMode="auto">
            <a:xfrm>
              <a:off x="6692" y="2096"/>
              <a:ext cx="3" cy="3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0 w 4"/>
                <a:gd name="T5" fmla="*/ 2 h 4"/>
                <a:gd name="T6" fmla="*/ 2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3" y="0"/>
                  </a:moveTo>
                  <a:cubicBezTo>
                    <a:pt x="3" y="0"/>
                    <a:pt x="3" y="2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27" name="Freeform 72"/>
            <p:cNvSpPr>
              <a:spLocks/>
            </p:cNvSpPr>
            <p:nvPr/>
          </p:nvSpPr>
          <p:spPr bwMode="auto">
            <a:xfrm>
              <a:off x="6695" y="2096"/>
              <a:ext cx="10" cy="19"/>
            </a:xfrm>
            <a:custGeom>
              <a:avLst/>
              <a:gdLst>
                <a:gd name="T0" fmla="*/ 7 w 12"/>
                <a:gd name="T1" fmla="*/ 0 h 25"/>
                <a:gd name="T2" fmla="*/ 8 w 12"/>
                <a:gd name="T3" fmla="*/ 6 h 25"/>
                <a:gd name="T4" fmla="*/ 4 w 12"/>
                <a:gd name="T5" fmla="*/ 14 h 25"/>
                <a:gd name="T6" fmla="*/ 3 w 12"/>
                <a:gd name="T7" fmla="*/ 5 h 25"/>
                <a:gd name="T8" fmla="*/ 7 w 1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5"/>
                <a:gd name="T17" fmla="*/ 12 w 1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5">
                  <a:moveTo>
                    <a:pt x="9" y="0"/>
                  </a:moveTo>
                  <a:cubicBezTo>
                    <a:pt x="11" y="0"/>
                    <a:pt x="12" y="3"/>
                    <a:pt x="12" y="10"/>
                  </a:cubicBezTo>
                  <a:cubicBezTo>
                    <a:pt x="12" y="18"/>
                    <a:pt x="12" y="25"/>
                    <a:pt x="6" y="24"/>
                  </a:cubicBezTo>
                  <a:cubicBezTo>
                    <a:pt x="0" y="23"/>
                    <a:pt x="2" y="16"/>
                    <a:pt x="4" y="9"/>
                  </a:cubicBezTo>
                  <a:cubicBezTo>
                    <a:pt x="6" y="2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28" name="Freeform 73"/>
            <p:cNvSpPr>
              <a:spLocks/>
            </p:cNvSpPr>
            <p:nvPr/>
          </p:nvSpPr>
          <p:spPr bwMode="auto">
            <a:xfrm>
              <a:off x="6658" y="1910"/>
              <a:ext cx="52" cy="37"/>
            </a:xfrm>
            <a:custGeom>
              <a:avLst/>
              <a:gdLst>
                <a:gd name="T0" fmla="*/ 0 w 67"/>
                <a:gd name="T1" fmla="*/ 0 h 49"/>
                <a:gd name="T2" fmla="*/ 39 w 67"/>
                <a:gd name="T3" fmla="*/ 23 h 49"/>
                <a:gd name="T4" fmla="*/ 36 w 67"/>
                <a:gd name="T5" fmla="*/ 26 h 49"/>
                <a:gd name="T6" fmla="*/ 0 w 6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49"/>
                <a:gd name="T14" fmla="*/ 67 w 67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49">
                  <a:moveTo>
                    <a:pt x="0" y="0"/>
                  </a:moveTo>
                  <a:cubicBezTo>
                    <a:pt x="21" y="5"/>
                    <a:pt x="42" y="23"/>
                    <a:pt x="64" y="41"/>
                  </a:cubicBezTo>
                  <a:cubicBezTo>
                    <a:pt x="67" y="47"/>
                    <a:pt x="66" y="49"/>
                    <a:pt x="61" y="46"/>
                  </a:cubicBezTo>
                  <a:cubicBezTo>
                    <a:pt x="46" y="41"/>
                    <a:pt x="24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29" name="Freeform 74"/>
            <p:cNvSpPr>
              <a:spLocks/>
            </p:cNvSpPr>
            <p:nvPr/>
          </p:nvSpPr>
          <p:spPr bwMode="auto">
            <a:xfrm>
              <a:off x="6713" y="1949"/>
              <a:ext cx="12" cy="8"/>
            </a:xfrm>
            <a:custGeom>
              <a:avLst/>
              <a:gdLst>
                <a:gd name="T0" fmla="*/ 6 w 15"/>
                <a:gd name="T1" fmla="*/ 2 h 11"/>
                <a:gd name="T2" fmla="*/ 9 w 15"/>
                <a:gd name="T3" fmla="*/ 5 h 11"/>
                <a:gd name="T4" fmla="*/ 4 w 15"/>
                <a:gd name="T5" fmla="*/ 4 h 11"/>
                <a:gd name="T6" fmla="*/ 1 w 15"/>
                <a:gd name="T7" fmla="*/ 1 h 11"/>
                <a:gd name="T8" fmla="*/ 6 w 15"/>
                <a:gd name="T9" fmla="*/ 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1"/>
                <a:gd name="T17" fmla="*/ 15 w 1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1">
                  <a:moveTo>
                    <a:pt x="9" y="4"/>
                  </a:moveTo>
                  <a:cubicBezTo>
                    <a:pt x="13" y="6"/>
                    <a:pt x="15" y="9"/>
                    <a:pt x="14" y="10"/>
                  </a:cubicBezTo>
                  <a:cubicBezTo>
                    <a:pt x="13" y="11"/>
                    <a:pt x="10" y="10"/>
                    <a:pt x="6" y="8"/>
                  </a:cubicBezTo>
                  <a:cubicBezTo>
                    <a:pt x="2" y="5"/>
                    <a:pt x="0" y="2"/>
                    <a:pt x="1" y="1"/>
                  </a:cubicBezTo>
                  <a:cubicBezTo>
                    <a:pt x="1" y="0"/>
                    <a:pt x="5" y="1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30" name="Freeform 75"/>
            <p:cNvSpPr>
              <a:spLocks/>
            </p:cNvSpPr>
            <p:nvPr/>
          </p:nvSpPr>
          <p:spPr bwMode="auto">
            <a:xfrm>
              <a:off x="6557" y="1976"/>
              <a:ext cx="27" cy="29"/>
            </a:xfrm>
            <a:custGeom>
              <a:avLst/>
              <a:gdLst>
                <a:gd name="T0" fmla="*/ 0 w 34"/>
                <a:gd name="T1" fmla="*/ 0 h 37"/>
                <a:gd name="T2" fmla="*/ 14 w 34"/>
                <a:gd name="T3" fmla="*/ 2 h 37"/>
                <a:gd name="T4" fmla="*/ 17 w 34"/>
                <a:gd name="T5" fmla="*/ 7 h 37"/>
                <a:gd name="T6" fmla="*/ 17 w 34"/>
                <a:gd name="T7" fmla="*/ 6 h 37"/>
                <a:gd name="T8" fmla="*/ 14 w 34"/>
                <a:gd name="T9" fmla="*/ 5 h 37"/>
                <a:gd name="T10" fmla="*/ 6 w 34"/>
                <a:gd name="T11" fmla="*/ 2 h 37"/>
                <a:gd name="T12" fmla="*/ 0 w 34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7"/>
                <a:gd name="T23" fmla="*/ 34 w 3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7">
                  <a:moveTo>
                    <a:pt x="0" y="0"/>
                  </a:moveTo>
                  <a:cubicBezTo>
                    <a:pt x="8" y="1"/>
                    <a:pt x="15" y="1"/>
                    <a:pt x="23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34" y="37"/>
                    <a:pt x="21" y="8"/>
                  </a:cubicBezTo>
                  <a:cubicBezTo>
                    <a:pt x="19" y="5"/>
                    <a:pt x="14" y="6"/>
                    <a:pt x="10" y="4"/>
                  </a:cubicBezTo>
                  <a:cubicBezTo>
                    <a:pt x="6" y="2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31" name="Freeform 76"/>
            <p:cNvSpPr>
              <a:spLocks/>
            </p:cNvSpPr>
            <p:nvPr/>
          </p:nvSpPr>
          <p:spPr bwMode="auto">
            <a:xfrm>
              <a:off x="6471" y="2255"/>
              <a:ext cx="12" cy="4"/>
            </a:xfrm>
            <a:custGeom>
              <a:avLst/>
              <a:gdLst>
                <a:gd name="T0" fmla="*/ 4 w 16"/>
                <a:gd name="T1" fmla="*/ 0 h 6"/>
                <a:gd name="T2" fmla="*/ 9 w 16"/>
                <a:gd name="T3" fmla="*/ 2 h 6"/>
                <a:gd name="T4" fmla="*/ 5 w 16"/>
                <a:gd name="T5" fmla="*/ 3 h 6"/>
                <a:gd name="T6" fmla="*/ 1 w 16"/>
                <a:gd name="T7" fmla="*/ 2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6" y="2"/>
                    <a:pt x="16" y="4"/>
                  </a:cubicBezTo>
                  <a:cubicBezTo>
                    <a:pt x="16" y="4"/>
                    <a:pt x="13" y="6"/>
                    <a:pt x="9" y="6"/>
                  </a:cubicBezTo>
                  <a:cubicBezTo>
                    <a:pt x="4" y="6"/>
                    <a:pt x="1" y="5"/>
                    <a:pt x="1" y="4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32" name="Freeform 77"/>
            <p:cNvSpPr>
              <a:spLocks/>
            </p:cNvSpPr>
            <p:nvPr/>
          </p:nvSpPr>
          <p:spPr bwMode="auto">
            <a:xfrm>
              <a:off x="6476" y="2269"/>
              <a:ext cx="22" cy="8"/>
            </a:xfrm>
            <a:custGeom>
              <a:avLst/>
              <a:gdLst>
                <a:gd name="T0" fmla="*/ 7 w 28"/>
                <a:gd name="T1" fmla="*/ 2 h 10"/>
                <a:gd name="T2" fmla="*/ 16 w 28"/>
                <a:gd name="T3" fmla="*/ 1 h 10"/>
                <a:gd name="T4" fmla="*/ 10 w 28"/>
                <a:gd name="T5" fmla="*/ 5 h 10"/>
                <a:gd name="T6" fmla="*/ 1 w 28"/>
                <a:gd name="T7" fmla="*/ 5 h 10"/>
                <a:gd name="T8" fmla="*/ 7 w 2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0"/>
                <a:gd name="T17" fmla="*/ 28 w 2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0">
                  <a:moveTo>
                    <a:pt x="11" y="2"/>
                  </a:moveTo>
                  <a:cubicBezTo>
                    <a:pt x="18" y="1"/>
                    <a:pt x="26" y="0"/>
                    <a:pt x="26" y="1"/>
                  </a:cubicBezTo>
                  <a:cubicBezTo>
                    <a:pt x="28" y="3"/>
                    <a:pt x="23" y="6"/>
                    <a:pt x="16" y="8"/>
                  </a:cubicBezTo>
                  <a:cubicBezTo>
                    <a:pt x="10" y="10"/>
                    <a:pt x="3" y="10"/>
                    <a:pt x="1" y="8"/>
                  </a:cubicBezTo>
                  <a:cubicBezTo>
                    <a:pt x="0" y="6"/>
                    <a:pt x="5" y="4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33" name="Freeform 78"/>
            <p:cNvSpPr>
              <a:spLocks/>
            </p:cNvSpPr>
            <p:nvPr/>
          </p:nvSpPr>
          <p:spPr bwMode="auto">
            <a:xfrm>
              <a:off x="6480" y="2274"/>
              <a:ext cx="24" cy="8"/>
            </a:xfrm>
            <a:custGeom>
              <a:avLst/>
              <a:gdLst>
                <a:gd name="T0" fmla="*/ 8 w 31"/>
                <a:gd name="T1" fmla="*/ 1 h 11"/>
                <a:gd name="T2" fmla="*/ 18 w 31"/>
                <a:gd name="T3" fmla="*/ 1 h 11"/>
                <a:gd name="T4" fmla="*/ 11 w 31"/>
                <a:gd name="T5" fmla="*/ 5 h 11"/>
                <a:gd name="T6" fmla="*/ 1 w 31"/>
                <a:gd name="T7" fmla="*/ 5 h 11"/>
                <a:gd name="T8" fmla="*/ 8 w 31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11"/>
                <a:gd name="T17" fmla="*/ 31 w 3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11">
                  <a:moveTo>
                    <a:pt x="13" y="3"/>
                  </a:moveTo>
                  <a:cubicBezTo>
                    <a:pt x="21" y="1"/>
                    <a:pt x="28" y="0"/>
                    <a:pt x="30" y="2"/>
                  </a:cubicBezTo>
                  <a:cubicBezTo>
                    <a:pt x="31" y="4"/>
                    <a:pt x="26" y="7"/>
                    <a:pt x="18" y="9"/>
                  </a:cubicBezTo>
                  <a:cubicBezTo>
                    <a:pt x="10" y="11"/>
                    <a:pt x="3" y="11"/>
                    <a:pt x="1" y="10"/>
                  </a:cubicBezTo>
                  <a:cubicBezTo>
                    <a:pt x="0" y="8"/>
                    <a:pt x="5" y="5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34" name="Freeform 79"/>
            <p:cNvSpPr>
              <a:spLocks/>
            </p:cNvSpPr>
            <p:nvPr/>
          </p:nvSpPr>
          <p:spPr bwMode="auto">
            <a:xfrm>
              <a:off x="6491" y="2281"/>
              <a:ext cx="16" cy="5"/>
            </a:xfrm>
            <a:custGeom>
              <a:avLst/>
              <a:gdLst>
                <a:gd name="T0" fmla="*/ 5 w 21"/>
                <a:gd name="T1" fmla="*/ 1 h 7"/>
                <a:gd name="T2" fmla="*/ 11 w 21"/>
                <a:gd name="T3" fmla="*/ 1 h 7"/>
                <a:gd name="T4" fmla="*/ 7 w 21"/>
                <a:gd name="T5" fmla="*/ 3 h 7"/>
                <a:gd name="T6" fmla="*/ 1 w 21"/>
                <a:gd name="T7" fmla="*/ 3 h 7"/>
                <a:gd name="T8" fmla="*/ 5 w 21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7"/>
                <a:gd name="T17" fmla="*/ 21 w 2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7">
                  <a:moveTo>
                    <a:pt x="9" y="1"/>
                  </a:moveTo>
                  <a:cubicBezTo>
                    <a:pt x="14" y="0"/>
                    <a:pt x="19" y="0"/>
                    <a:pt x="20" y="1"/>
                  </a:cubicBezTo>
                  <a:cubicBezTo>
                    <a:pt x="21" y="2"/>
                    <a:pt x="17" y="5"/>
                    <a:pt x="12" y="6"/>
                  </a:cubicBezTo>
                  <a:cubicBezTo>
                    <a:pt x="7" y="7"/>
                    <a:pt x="2" y="7"/>
                    <a:pt x="1" y="6"/>
                  </a:cubicBezTo>
                  <a:cubicBezTo>
                    <a:pt x="0" y="5"/>
                    <a:pt x="4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35" name="Freeform 80"/>
            <p:cNvSpPr>
              <a:spLocks/>
            </p:cNvSpPr>
            <p:nvPr/>
          </p:nvSpPr>
          <p:spPr bwMode="auto">
            <a:xfrm>
              <a:off x="6498" y="2287"/>
              <a:ext cx="12" cy="5"/>
            </a:xfrm>
            <a:custGeom>
              <a:avLst/>
              <a:gdLst>
                <a:gd name="T0" fmla="*/ 4 w 16"/>
                <a:gd name="T1" fmla="*/ 0 h 6"/>
                <a:gd name="T2" fmla="*/ 8 w 16"/>
                <a:gd name="T3" fmla="*/ 3 h 6"/>
                <a:gd name="T4" fmla="*/ 4 w 16"/>
                <a:gd name="T5" fmla="*/ 4 h 6"/>
                <a:gd name="T6" fmla="*/ 0 w 16"/>
                <a:gd name="T7" fmla="*/ 3 h 6"/>
                <a:gd name="T8" fmla="*/ 4 w 16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"/>
                <a:gd name="T17" fmla="*/ 16 w 1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">
                  <a:moveTo>
                    <a:pt x="7" y="0"/>
                  </a:moveTo>
                  <a:cubicBezTo>
                    <a:pt x="12" y="0"/>
                    <a:pt x="15" y="2"/>
                    <a:pt x="15" y="3"/>
                  </a:cubicBezTo>
                  <a:cubicBezTo>
                    <a:pt x="16" y="5"/>
                    <a:pt x="13" y="6"/>
                    <a:pt x="8" y="6"/>
                  </a:cubicBezTo>
                  <a:cubicBezTo>
                    <a:pt x="4" y="6"/>
                    <a:pt x="0" y="5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36" name="Freeform 81"/>
            <p:cNvSpPr>
              <a:spLocks/>
            </p:cNvSpPr>
            <p:nvPr/>
          </p:nvSpPr>
          <p:spPr bwMode="auto">
            <a:xfrm>
              <a:off x="6563" y="2259"/>
              <a:ext cx="21" cy="13"/>
            </a:xfrm>
            <a:custGeom>
              <a:avLst/>
              <a:gdLst>
                <a:gd name="T0" fmla="*/ 7 w 27"/>
                <a:gd name="T1" fmla="*/ 2 h 16"/>
                <a:gd name="T2" fmla="*/ 16 w 27"/>
                <a:gd name="T3" fmla="*/ 2 h 16"/>
                <a:gd name="T4" fmla="*/ 9 w 27"/>
                <a:gd name="T5" fmla="*/ 9 h 16"/>
                <a:gd name="T6" fmla="*/ 1 w 27"/>
                <a:gd name="T7" fmla="*/ 9 h 16"/>
                <a:gd name="T8" fmla="*/ 7 w 27"/>
                <a:gd name="T9" fmla="*/ 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6"/>
                <a:gd name="T17" fmla="*/ 27 w 2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6">
                  <a:moveTo>
                    <a:pt x="11" y="3"/>
                  </a:moveTo>
                  <a:cubicBezTo>
                    <a:pt x="18" y="0"/>
                    <a:pt x="25" y="0"/>
                    <a:pt x="26" y="3"/>
                  </a:cubicBezTo>
                  <a:cubicBezTo>
                    <a:pt x="27" y="6"/>
                    <a:pt x="22" y="11"/>
                    <a:pt x="15" y="14"/>
                  </a:cubicBezTo>
                  <a:cubicBezTo>
                    <a:pt x="9" y="16"/>
                    <a:pt x="2" y="16"/>
                    <a:pt x="1" y="13"/>
                  </a:cubicBezTo>
                  <a:cubicBezTo>
                    <a:pt x="0" y="10"/>
                    <a:pt x="5" y="6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37" name="Freeform 82"/>
            <p:cNvSpPr>
              <a:spLocks/>
            </p:cNvSpPr>
            <p:nvPr/>
          </p:nvSpPr>
          <p:spPr bwMode="auto">
            <a:xfrm>
              <a:off x="6556" y="2254"/>
              <a:ext cx="16" cy="9"/>
            </a:xfrm>
            <a:custGeom>
              <a:avLst/>
              <a:gdLst>
                <a:gd name="T0" fmla="*/ 6 w 21"/>
                <a:gd name="T1" fmla="*/ 2 h 12"/>
                <a:gd name="T2" fmla="*/ 11 w 21"/>
                <a:gd name="T3" fmla="*/ 2 h 12"/>
                <a:gd name="T4" fmla="*/ 8 w 21"/>
                <a:gd name="T5" fmla="*/ 6 h 12"/>
                <a:gd name="T6" fmla="*/ 2 w 21"/>
                <a:gd name="T7" fmla="*/ 6 h 12"/>
                <a:gd name="T8" fmla="*/ 6 w 21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2"/>
                <a:gd name="T17" fmla="*/ 21 w 2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2">
                  <a:moveTo>
                    <a:pt x="10" y="2"/>
                  </a:moveTo>
                  <a:cubicBezTo>
                    <a:pt x="15" y="0"/>
                    <a:pt x="20" y="0"/>
                    <a:pt x="20" y="2"/>
                  </a:cubicBezTo>
                  <a:cubicBezTo>
                    <a:pt x="21" y="5"/>
                    <a:pt x="18" y="8"/>
                    <a:pt x="13" y="10"/>
                  </a:cubicBezTo>
                  <a:cubicBezTo>
                    <a:pt x="8" y="12"/>
                    <a:pt x="3" y="11"/>
                    <a:pt x="2" y="10"/>
                  </a:cubicBezTo>
                  <a:cubicBezTo>
                    <a:pt x="0" y="7"/>
                    <a:pt x="5" y="4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38" name="Freeform 83"/>
            <p:cNvSpPr>
              <a:spLocks/>
            </p:cNvSpPr>
            <p:nvPr/>
          </p:nvSpPr>
          <p:spPr bwMode="auto">
            <a:xfrm>
              <a:off x="6550" y="2242"/>
              <a:ext cx="12" cy="8"/>
            </a:xfrm>
            <a:custGeom>
              <a:avLst/>
              <a:gdLst>
                <a:gd name="T0" fmla="*/ 4 w 16"/>
                <a:gd name="T1" fmla="*/ 2 h 10"/>
                <a:gd name="T2" fmla="*/ 8 w 16"/>
                <a:gd name="T3" fmla="*/ 2 h 10"/>
                <a:gd name="T4" fmla="*/ 5 w 16"/>
                <a:gd name="T5" fmla="*/ 5 h 10"/>
                <a:gd name="T6" fmla="*/ 1 w 16"/>
                <a:gd name="T7" fmla="*/ 5 h 10"/>
                <a:gd name="T8" fmla="*/ 4 w 16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7" y="2"/>
                  </a:moveTo>
                  <a:cubicBezTo>
                    <a:pt x="11" y="0"/>
                    <a:pt x="14" y="1"/>
                    <a:pt x="15" y="2"/>
                  </a:cubicBezTo>
                  <a:cubicBezTo>
                    <a:pt x="16" y="5"/>
                    <a:pt x="13" y="7"/>
                    <a:pt x="9" y="8"/>
                  </a:cubicBezTo>
                  <a:cubicBezTo>
                    <a:pt x="5" y="10"/>
                    <a:pt x="2" y="10"/>
                    <a:pt x="1" y="8"/>
                  </a:cubicBezTo>
                  <a:cubicBezTo>
                    <a:pt x="0" y="6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39" name="Freeform 84"/>
            <p:cNvSpPr>
              <a:spLocks/>
            </p:cNvSpPr>
            <p:nvPr/>
          </p:nvSpPr>
          <p:spPr bwMode="auto">
            <a:xfrm>
              <a:off x="6455" y="2187"/>
              <a:ext cx="13" cy="18"/>
            </a:xfrm>
            <a:custGeom>
              <a:avLst/>
              <a:gdLst>
                <a:gd name="T0" fmla="*/ 5 w 16"/>
                <a:gd name="T1" fmla="*/ 3 h 24"/>
                <a:gd name="T2" fmla="*/ 1 w 16"/>
                <a:gd name="T3" fmla="*/ 2 h 24"/>
                <a:gd name="T4" fmla="*/ 5 w 16"/>
                <a:gd name="T5" fmla="*/ 11 h 24"/>
                <a:gd name="T6" fmla="*/ 8 w 16"/>
                <a:gd name="T7" fmla="*/ 8 h 24"/>
                <a:gd name="T8" fmla="*/ 5 w 16"/>
                <a:gd name="T9" fmla="*/ 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4"/>
                <a:gd name="T17" fmla="*/ 16 w 1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4">
                  <a:moveTo>
                    <a:pt x="7" y="5"/>
                  </a:moveTo>
                  <a:cubicBezTo>
                    <a:pt x="6" y="0"/>
                    <a:pt x="2" y="0"/>
                    <a:pt x="1" y="4"/>
                  </a:cubicBezTo>
                  <a:cubicBezTo>
                    <a:pt x="0" y="10"/>
                    <a:pt x="1" y="17"/>
                    <a:pt x="7" y="20"/>
                  </a:cubicBezTo>
                  <a:cubicBezTo>
                    <a:pt x="14" y="24"/>
                    <a:pt x="16" y="17"/>
                    <a:pt x="12" y="15"/>
                  </a:cubicBezTo>
                  <a:cubicBezTo>
                    <a:pt x="9" y="11"/>
                    <a:pt x="8" y="9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40" name="Freeform 85"/>
            <p:cNvSpPr>
              <a:spLocks/>
            </p:cNvSpPr>
            <p:nvPr/>
          </p:nvSpPr>
          <p:spPr bwMode="auto">
            <a:xfrm>
              <a:off x="6442" y="2180"/>
              <a:ext cx="13" cy="25"/>
            </a:xfrm>
            <a:custGeom>
              <a:avLst/>
              <a:gdLst>
                <a:gd name="T0" fmla="*/ 9 w 16"/>
                <a:gd name="T1" fmla="*/ 5 h 33"/>
                <a:gd name="T2" fmla="*/ 4 w 16"/>
                <a:gd name="T3" fmla="*/ 2 h 33"/>
                <a:gd name="T4" fmla="*/ 3 w 16"/>
                <a:gd name="T5" fmla="*/ 14 h 33"/>
                <a:gd name="T6" fmla="*/ 9 w 16"/>
                <a:gd name="T7" fmla="*/ 13 h 33"/>
                <a:gd name="T8" fmla="*/ 9 w 16"/>
                <a:gd name="T9" fmla="*/ 5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33"/>
                <a:gd name="T17" fmla="*/ 16 w 1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33">
                  <a:moveTo>
                    <a:pt x="13" y="8"/>
                  </a:moveTo>
                  <a:cubicBezTo>
                    <a:pt x="13" y="3"/>
                    <a:pt x="9" y="0"/>
                    <a:pt x="6" y="4"/>
                  </a:cubicBezTo>
                  <a:cubicBezTo>
                    <a:pt x="2" y="10"/>
                    <a:pt x="0" y="19"/>
                    <a:pt x="5" y="25"/>
                  </a:cubicBezTo>
                  <a:cubicBezTo>
                    <a:pt x="11" y="33"/>
                    <a:pt x="16" y="26"/>
                    <a:pt x="14" y="22"/>
                  </a:cubicBezTo>
                  <a:cubicBezTo>
                    <a:pt x="12" y="16"/>
                    <a:pt x="11" y="13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41" name="Freeform 86"/>
            <p:cNvSpPr>
              <a:spLocks/>
            </p:cNvSpPr>
            <p:nvPr/>
          </p:nvSpPr>
          <p:spPr bwMode="auto">
            <a:xfrm>
              <a:off x="6898" y="1890"/>
              <a:ext cx="39" cy="77"/>
            </a:xfrm>
            <a:custGeom>
              <a:avLst/>
              <a:gdLst>
                <a:gd name="T0" fmla="*/ 4 w 51"/>
                <a:gd name="T1" fmla="*/ 5 h 100"/>
                <a:gd name="T2" fmla="*/ 15 w 51"/>
                <a:gd name="T3" fmla="*/ 46 h 100"/>
                <a:gd name="T4" fmla="*/ 21 w 51"/>
                <a:gd name="T5" fmla="*/ 59 h 100"/>
                <a:gd name="T6" fmla="*/ 27 w 51"/>
                <a:gd name="T7" fmla="*/ 52 h 100"/>
                <a:gd name="T8" fmla="*/ 22 w 51"/>
                <a:gd name="T9" fmla="*/ 49 h 100"/>
                <a:gd name="T10" fmla="*/ 29 w 51"/>
                <a:gd name="T11" fmla="*/ 49 h 100"/>
                <a:gd name="T12" fmla="*/ 21 w 51"/>
                <a:gd name="T13" fmla="*/ 45 h 100"/>
                <a:gd name="T14" fmla="*/ 29 w 51"/>
                <a:gd name="T15" fmla="*/ 42 h 100"/>
                <a:gd name="T16" fmla="*/ 18 w 51"/>
                <a:gd name="T17" fmla="*/ 38 h 100"/>
                <a:gd name="T18" fmla="*/ 27 w 51"/>
                <a:gd name="T19" fmla="*/ 36 h 100"/>
                <a:gd name="T20" fmla="*/ 15 w 51"/>
                <a:gd name="T21" fmla="*/ 29 h 100"/>
                <a:gd name="T22" fmla="*/ 23 w 51"/>
                <a:gd name="T23" fmla="*/ 27 h 100"/>
                <a:gd name="T24" fmla="*/ 14 w 51"/>
                <a:gd name="T25" fmla="*/ 22 h 100"/>
                <a:gd name="T26" fmla="*/ 21 w 51"/>
                <a:gd name="T27" fmla="*/ 19 h 100"/>
                <a:gd name="T28" fmla="*/ 10 w 51"/>
                <a:gd name="T29" fmla="*/ 14 h 100"/>
                <a:gd name="T30" fmla="*/ 16 w 51"/>
                <a:gd name="T31" fmla="*/ 12 h 100"/>
                <a:gd name="T32" fmla="*/ 9 w 51"/>
                <a:gd name="T33" fmla="*/ 9 h 100"/>
                <a:gd name="T34" fmla="*/ 15 w 51"/>
                <a:gd name="T35" fmla="*/ 6 h 100"/>
                <a:gd name="T36" fmla="*/ 4 w 51"/>
                <a:gd name="T37" fmla="*/ 5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100"/>
                <a:gd name="T59" fmla="*/ 51 w 51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100">
                  <a:moveTo>
                    <a:pt x="7" y="8"/>
                  </a:moveTo>
                  <a:cubicBezTo>
                    <a:pt x="2" y="15"/>
                    <a:pt x="0" y="44"/>
                    <a:pt x="25" y="78"/>
                  </a:cubicBezTo>
                  <a:cubicBezTo>
                    <a:pt x="34" y="90"/>
                    <a:pt x="24" y="98"/>
                    <a:pt x="37" y="100"/>
                  </a:cubicBezTo>
                  <a:cubicBezTo>
                    <a:pt x="42" y="99"/>
                    <a:pt x="45" y="95"/>
                    <a:pt x="46" y="87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41" y="74"/>
                    <a:pt x="51" y="77"/>
                    <a:pt x="50" y="72"/>
                  </a:cubicBezTo>
                  <a:cubicBezTo>
                    <a:pt x="50" y="67"/>
                    <a:pt x="38" y="66"/>
                    <a:pt x="32" y="64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56"/>
                    <a:pt x="39" y="53"/>
                    <a:pt x="25" y="4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7"/>
                    <a:pt x="14" y="0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42" name="Freeform 87"/>
            <p:cNvSpPr>
              <a:spLocks/>
            </p:cNvSpPr>
            <p:nvPr/>
          </p:nvSpPr>
          <p:spPr bwMode="auto">
            <a:xfrm>
              <a:off x="6883" y="1876"/>
              <a:ext cx="23" cy="37"/>
            </a:xfrm>
            <a:custGeom>
              <a:avLst/>
              <a:gdLst>
                <a:gd name="T0" fmla="*/ 4 w 29"/>
                <a:gd name="T1" fmla="*/ 29 h 48"/>
                <a:gd name="T2" fmla="*/ 2 w 29"/>
                <a:gd name="T3" fmla="*/ 12 h 48"/>
                <a:gd name="T4" fmla="*/ 12 w 29"/>
                <a:gd name="T5" fmla="*/ 0 h 48"/>
                <a:gd name="T6" fmla="*/ 6 w 29"/>
                <a:gd name="T7" fmla="*/ 15 h 48"/>
                <a:gd name="T8" fmla="*/ 4 w 29"/>
                <a:gd name="T9" fmla="*/ 2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48"/>
                <a:gd name="T17" fmla="*/ 29 w 2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48">
                  <a:moveTo>
                    <a:pt x="6" y="48"/>
                  </a:moveTo>
                  <a:cubicBezTo>
                    <a:pt x="1" y="37"/>
                    <a:pt x="0" y="28"/>
                    <a:pt x="2" y="19"/>
                  </a:cubicBezTo>
                  <a:cubicBezTo>
                    <a:pt x="8" y="4"/>
                    <a:pt x="14" y="0"/>
                    <a:pt x="19" y="0"/>
                  </a:cubicBezTo>
                  <a:cubicBezTo>
                    <a:pt x="29" y="11"/>
                    <a:pt x="12" y="18"/>
                    <a:pt x="9" y="26"/>
                  </a:cubicBezTo>
                  <a:cubicBezTo>
                    <a:pt x="7" y="28"/>
                    <a:pt x="6" y="33"/>
                    <a:pt x="6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43" name="Freeform 88"/>
            <p:cNvSpPr>
              <a:spLocks/>
            </p:cNvSpPr>
            <p:nvPr/>
          </p:nvSpPr>
          <p:spPr bwMode="auto">
            <a:xfrm>
              <a:off x="6879" y="1867"/>
              <a:ext cx="15" cy="16"/>
            </a:xfrm>
            <a:custGeom>
              <a:avLst/>
              <a:gdLst>
                <a:gd name="T0" fmla="*/ 5 w 19"/>
                <a:gd name="T1" fmla="*/ 5 h 20"/>
                <a:gd name="T2" fmla="*/ 10 w 19"/>
                <a:gd name="T3" fmla="*/ 2 h 20"/>
                <a:gd name="T4" fmla="*/ 7 w 19"/>
                <a:gd name="T5" fmla="*/ 8 h 20"/>
                <a:gd name="T6" fmla="*/ 2 w 19"/>
                <a:gd name="T7" fmla="*/ 11 h 20"/>
                <a:gd name="T8" fmla="*/ 5 w 19"/>
                <a:gd name="T9" fmla="*/ 5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0"/>
                <a:gd name="T17" fmla="*/ 19 w 19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0">
                  <a:moveTo>
                    <a:pt x="7" y="7"/>
                  </a:moveTo>
                  <a:cubicBezTo>
                    <a:pt x="11" y="3"/>
                    <a:pt x="16" y="0"/>
                    <a:pt x="17" y="2"/>
                  </a:cubicBezTo>
                  <a:cubicBezTo>
                    <a:pt x="19" y="3"/>
                    <a:pt x="17" y="8"/>
                    <a:pt x="12" y="13"/>
                  </a:cubicBezTo>
                  <a:cubicBezTo>
                    <a:pt x="8" y="17"/>
                    <a:pt x="3" y="20"/>
                    <a:pt x="2" y="18"/>
                  </a:cubicBezTo>
                  <a:cubicBezTo>
                    <a:pt x="0" y="17"/>
                    <a:pt x="2" y="12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44" name="Oval 89"/>
            <p:cNvSpPr>
              <a:spLocks noChangeArrowheads="1"/>
            </p:cNvSpPr>
            <p:nvPr/>
          </p:nvSpPr>
          <p:spPr bwMode="auto">
            <a:xfrm>
              <a:off x="6877" y="1913"/>
              <a:ext cx="8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3645" name="Freeform 90"/>
            <p:cNvSpPr>
              <a:spLocks/>
            </p:cNvSpPr>
            <p:nvPr/>
          </p:nvSpPr>
          <p:spPr bwMode="auto">
            <a:xfrm>
              <a:off x="6882" y="1925"/>
              <a:ext cx="10" cy="14"/>
            </a:xfrm>
            <a:custGeom>
              <a:avLst/>
              <a:gdLst>
                <a:gd name="T0" fmla="*/ 5 w 14"/>
                <a:gd name="T1" fmla="*/ 2 h 18"/>
                <a:gd name="T2" fmla="*/ 6 w 14"/>
                <a:gd name="T3" fmla="*/ 7 h 18"/>
                <a:gd name="T4" fmla="*/ 2 w 14"/>
                <a:gd name="T5" fmla="*/ 9 h 18"/>
                <a:gd name="T6" fmla="*/ 1 w 14"/>
                <a:gd name="T7" fmla="*/ 4 h 18"/>
                <a:gd name="T8" fmla="*/ 5 w 14"/>
                <a:gd name="T9" fmla="*/ 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0" y="2"/>
                  </a:moveTo>
                  <a:cubicBezTo>
                    <a:pt x="14" y="3"/>
                    <a:pt x="14" y="7"/>
                    <a:pt x="12" y="11"/>
                  </a:cubicBezTo>
                  <a:cubicBezTo>
                    <a:pt x="10" y="15"/>
                    <a:pt x="7" y="18"/>
                    <a:pt x="4" y="16"/>
                  </a:cubicBezTo>
                  <a:cubicBezTo>
                    <a:pt x="1" y="15"/>
                    <a:pt x="0" y="11"/>
                    <a:pt x="3" y="7"/>
                  </a:cubicBezTo>
                  <a:cubicBezTo>
                    <a:pt x="4" y="3"/>
                    <a:pt x="8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46" name="Freeform 91"/>
            <p:cNvSpPr>
              <a:spLocks/>
            </p:cNvSpPr>
            <p:nvPr/>
          </p:nvSpPr>
          <p:spPr bwMode="auto">
            <a:xfrm>
              <a:off x="6886" y="1939"/>
              <a:ext cx="16" cy="15"/>
            </a:xfrm>
            <a:custGeom>
              <a:avLst/>
              <a:gdLst>
                <a:gd name="T0" fmla="*/ 9 w 21"/>
                <a:gd name="T1" fmla="*/ 2 h 19"/>
                <a:gd name="T2" fmla="*/ 11 w 21"/>
                <a:gd name="T3" fmla="*/ 8 h 19"/>
                <a:gd name="T4" fmla="*/ 3 w 21"/>
                <a:gd name="T5" fmla="*/ 11 h 19"/>
                <a:gd name="T6" fmla="*/ 2 w 21"/>
                <a:gd name="T7" fmla="*/ 5 h 19"/>
                <a:gd name="T8" fmla="*/ 9 w 21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6" y="2"/>
                  </a:moveTo>
                  <a:cubicBezTo>
                    <a:pt x="20" y="3"/>
                    <a:pt x="21" y="7"/>
                    <a:pt x="18" y="13"/>
                  </a:cubicBezTo>
                  <a:cubicBezTo>
                    <a:pt x="15" y="17"/>
                    <a:pt x="9" y="19"/>
                    <a:pt x="5" y="18"/>
                  </a:cubicBezTo>
                  <a:cubicBezTo>
                    <a:pt x="1" y="17"/>
                    <a:pt x="0" y="12"/>
                    <a:pt x="3" y="7"/>
                  </a:cubicBezTo>
                  <a:cubicBezTo>
                    <a:pt x="5" y="3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47" name="Freeform 92"/>
            <p:cNvSpPr>
              <a:spLocks/>
            </p:cNvSpPr>
            <p:nvPr/>
          </p:nvSpPr>
          <p:spPr bwMode="auto">
            <a:xfrm>
              <a:off x="6896" y="1953"/>
              <a:ext cx="14" cy="10"/>
            </a:xfrm>
            <a:custGeom>
              <a:avLst/>
              <a:gdLst>
                <a:gd name="T0" fmla="*/ 9 w 18"/>
                <a:gd name="T1" fmla="*/ 2 h 13"/>
                <a:gd name="T2" fmla="*/ 7 w 18"/>
                <a:gd name="T3" fmla="*/ 6 h 13"/>
                <a:gd name="T4" fmla="*/ 1 w 18"/>
                <a:gd name="T5" fmla="*/ 5 h 13"/>
                <a:gd name="T6" fmla="*/ 3 w 18"/>
                <a:gd name="T7" fmla="*/ 1 h 13"/>
                <a:gd name="T8" fmla="*/ 9 w 18"/>
                <a:gd name="T9" fmla="*/ 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16" y="3"/>
                  </a:moveTo>
                  <a:cubicBezTo>
                    <a:pt x="18" y="6"/>
                    <a:pt x="16" y="10"/>
                    <a:pt x="12" y="11"/>
                  </a:cubicBezTo>
                  <a:cubicBezTo>
                    <a:pt x="9" y="13"/>
                    <a:pt x="4" y="12"/>
                    <a:pt x="1" y="9"/>
                  </a:cubicBezTo>
                  <a:cubicBezTo>
                    <a:pt x="0" y="6"/>
                    <a:pt x="0" y="3"/>
                    <a:pt x="5" y="1"/>
                  </a:cubicBezTo>
                  <a:cubicBezTo>
                    <a:pt x="9" y="0"/>
                    <a:pt x="13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48" name="Freeform 93"/>
            <p:cNvSpPr>
              <a:spLocks/>
            </p:cNvSpPr>
            <p:nvPr/>
          </p:nvSpPr>
          <p:spPr bwMode="auto">
            <a:xfrm>
              <a:off x="6924" y="1940"/>
              <a:ext cx="93" cy="115"/>
            </a:xfrm>
            <a:custGeom>
              <a:avLst/>
              <a:gdLst>
                <a:gd name="T0" fmla="*/ 24 w 120"/>
                <a:gd name="T1" fmla="*/ 18 h 150"/>
                <a:gd name="T2" fmla="*/ 22 w 120"/>
                <a:gd name="T3" fmla="*/ 13 h 150"/>
                <a:gd name="T4" fmla="*/ 17 w 120"/>
                <a:gd name="T5" fmla="*/ 10 h 150"/>
                <a:gd name="T6" fmla="*/ 22 w 120"/>
                <a:gd name="T7" fmla="*/ 0 h 150"/>
                <a:gd name="T8" fmla="*/ 28 w 120"/>
                <a:gd name="T9" fmla="*/ 4 h 150"/>
                <a:gd name="T10" fmla="*/ 25 w 120"/>
                <a:gd name="T11" fmla="*/ 6 h 150"/>
                <a:gd name="T12" fmla="*/ 34 w 120"/>
                <a:gd name="T13" fmla="*/ 11 h 150"/>
                <a:gd name="T14" fmla="*/ 29 w 120"/>
                <a:gd name="T15" fmla="*/ 14 h 150"/>
                <a:gd name="T16" fmla="*/ 30 w 120"/>
                <a:gd name="T17" fmla="*/ 23 h 150"/>
                <a:gd name="T18" fmla="*/ 25 w 120"/>
                <a:gd name="T19" fmla="*/ 31 h 150"/>
                <a:gd name="T20" fmla="*/ 33 w 120"/>
                <a:gd name="T21" fmla="*/ 34 h 150"/>
                <a:gd name="T22" fmla="*/ 52 w 120"/>
                <a:gd name="T23" fmla="*/ 39 h 150"/>
                <a:gd name="T24" fmla="*/ 45 w 120"/>
                <a:gd name="T25" fmla="*/ 37 h 150"/>
                <a:gd name="T26" fmla="*/ 54 w 120"/>
                <a:gd name="T27" fmla="*/ 48 h 150"/>
                <a:gd name="T28" fmla="*/ 49 w 120"/>
                <a:gd name="T29" fmla="*/ 48 h 150"/>
                <a:gd name="T30" fmla="*/ 63 w 120"/>
                <a:gd name="T31" fmla="*/ 64 h 150"/>
                <a:gd name="T32" fmla="*/ 49 w 120"/>
                <a:gd name="T33" fmla="*/ 56 h 150"/>
                <a:gd name="T34" fmla="*/ 72 w 120"/>
                <a:gd name="T35" fmla="*/ 77 h 150"/>
                <a:gd name="T36" fmla="*/ 47 w 120"/>
                <a:gd name="T37" fmla="*/ 61 h 150"/>
                <a:gd name="T38" fmla="*/ 59 w 120"/>
                <a:gd name="T39" fmla="*/ 88 h 150"/>
                <a:gd name="T40" fmla="*/ 39 w 120"/>
                <a:gd name="T41" fmla="*/ 59 h 150"/>
                <a:gd name="T42" fmla="*/ 43 w 120"/>
                <a:gd name="T43" fmla="*/ 84 h 150"/>
                <a:gd name="T44" fmla="*/ 36 w 120"/>
                <a:gd name="T45" fmla="*/ 54 h 150"/>
                <a:gd name="T46" fmla="*/ 43 w 120"/>
                <a:gd name="T47" fmla="*/ 43 h 150"/>
                <a:gd name="T48" fmla="*/ 39 w 120"/>
                <a:gd name="T49" fmla="*/ 43 h 150"/>
                <a:gd name="T50" fmla="*/ 20 w 120"/>
                <a:gd name="T51" fmla="*/ 44 h 150"/>
                <a:gd name="T52" fmla="*/ 29 w 120"/>
                <a:gd name="T53" fmla="*/ 52 h 150"/>
                <a:gd name="T54" fmla="*/ 28 w 120"/>
                <a:gd name="T55" fmla="*/ 60 h 150"/>
                <a:gd name="T56" fmla="*/ 33 w 120"/>
                <a:gd name="T57" fmla="*/ 54 h 150"/>
                <a:gd name="T58" fmla="*/ 34 w 120"/>
                <a:gd name="T59" fmla="*/ 74 h 150"/>
                <a:gd name="T60" fmla="*/ 31 w 120"/>
                <a:gd name="T61" fmla="*/ 74 h 150"/>
                <a:gd name="T62" fmla="*/ 29 w 120"/>
                <a:gd name="T63" fmla="*/ 63 h 150"/>
                <a:gd name="T64" fmla="*/ 26 w 120"/>
                <a:gd name="T65" fmla="*/ 74 h 150"/>
                <a:gd name="T66" fmla="*/ 23 w 120"/>
                <a:gd name="T67" fmla="*/ 54 h 150"/>
                <a:gd name="T68" fmla="*/ 18 w 120"/>
                <a:gd name="T69" fmla="*/ 61 h 150"/>
                <a:gd name="T70" fmla="*/ 16 w 120"/>
                <a:gd name="T71" fmla="*/ 50 h 150"/>
                <a:gd name="T72" fmla="*/ 12 w 120"/>
                <a:gd name="T73" fmla="*/ 54 h 150"/>
                <a:gd name="T74" fmla="*/ 12 w 120"/>
                <a:gd name="T75" fmla="*/ 41 h 150"/>
                <a:gd name="T76" fmla="*/ 0 w 120"/>
                <a:gd name="T77" fmla="*/ 35 h 150"/>
                <a:gd name="T78" fmla="*/ 13 w 120"/>
                <a:gd name="T79" fmla="*/ 34 h 150"/>
                <a:gd name="T80" fmla="*/ 24 w 120"/>
                <a:gd name="T81" fmla="*/ 18 h 1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"/>
                <a:gd name="T124" fmla="*/ 0 h 150"/>
                <a:gd name="T125" fmla="*/ 120 w 120"/>
                <a:gd name="T126" fmla="*/ 150 h 1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" h="150">
                  <a:moveTo>
                    <a:pt x="40" y="30"/>
                  </a:moveTo>
                  <a:cubicBezTo>
                    <a:pt x="41" y="27"/>
                    <a:pt x="41" y="23"/>
                    <a:pt x="37" y="22"/>
                  </a:cubicBezTo>
                  <a:cubicBezTo>
                    <a:pt x="33" y="22"/>
                    <a:pt x="31" y="22"/>
                    <a:pt x="28" y="17"/>
                  </a:cubicBezTo>
                  <a:cubicBezTo>
                    <a:pt x="25" y="7"/>
                    <a:pt x="30" y="2"/>
                    <a:pt x="38" y="0"/>
                  </a:cubicBezTo>
                  <a:cubicBezTo>
                    <a:pt x="45" y="0"/>
                    <a:pt x="47" y="2"/>
                    <a:pt x="46" y="6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9" y="12"/>
                    <a:pt x="54" y="15"/>
                    <a:pt x="57" y="19"/>
                  </a:cubicBezTo>
                  <a:cubicBezTo>
                    <a:pt x="52" y="19"/>
                    <a:pt x="50" y="20"/>
                    <a:pt x="49" y="23"/>
                  </a:cubicBezTo>
                  <a:cubicBezTo>
                    <a:pt x="63" y="21"/>
                    <a:pt x="62" y="43"/>
                    <a:pt x="50" y="39"/>
                  </a:cubicBezTo>
                  <a:cubicBezTo>
                    <a:pt x="41" y="37"/>
                    <a:pt x="37" y="40"/>
                    <a:pt x="41" y="54"/>
                  </a:cubicBezTo>
                  <a:cubicBezTo>
                    <a:pt x="45" y="71"/>
                    <a:pt x="57" y="75"/>
                    <a:pt x="56" y="58"/>
                  </a:cubicBezTo>
                  <a:cubicBezTo>
                    <a:pt x="54" y="49"/>
                    <a:pt x="82" y="48"/>
                    <a:pt x="86" y="66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7" y="75"/>
                    <a:pt x="88" y="69"/>
                    <a:pt x="90" y="81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92" y="89"/>
                    <a:pt x="100" y="99"/>
                    <a:pt x="104" y="109"/>
                  </a:cubicBezTo>
                  <a:cubicBezTo>
                    <a:pt x="93" y="108"/>
                    <a:pt x="92" y="95"/>
                    <a:pt x="81" y="95"/>
                  </a:cubicBezTo>
                  <a:cubicBezTo>
                    <a:pt x="95" y="114"/>
                    <a:pt x="112" y="110"/>
                    <a:pt x="120" y="130"/>
                  </a:cubicBezTo>
                  <a:cubicBezTo>
                    <a:pt x="108" y="129"/>
                    <a:pt x="94" y="119"/>
                    <a:pt x="78" y="104"/>
                  </a:cubicBezTo>
                  <a:cubicBezTo>
                    <a:pt x="93" y="125"/>
                    <a:pt x="102" y="141"/>
                    <a:pt x="98" y="150"/>
                  </a:cubicBezTo>
                  <a:cubicBezTo>
                    <a:pt x="77" y="140"/>
                    <a:pt x="73" y="109"/>
                    <a:pt x="65" y="100"/>
                  </a:cubicBezTo>
                  <a:cubicBezTo>
                    <a:pt x="65" y="116"/>
                    <a:pt x="77" y="125"/>
                    <a:pt x="72" y="143"/>
                  </a:cubicBezTo>
                  <a:cubicBezTo>
                    <a:pt x="64" y="133"/>
                    <a:pt x="60" y="117"/>
                    <a:pt x="60" y="92"/>
                  </a:cubicBezTo>
                  <a:cubicBezTo>
                    <a:pt x="68" y="94"/>
                    <a:pt x="72" y="88"/>
                    <a:pt x="72" y="73"/>
                  </a:cubicBezTo>
                  <a:cubicBezTo>
                    <a:pt x="70" y="58"/>
                    <a:pt x="62" y="59"/>
                    <a:pt x="64" y="73"/>
                  </a:cubicBezTo>
                  <a:cubicBezTo>
                    <a:pt x="64" y="84"/>
                    <a:pt x="57" y="88"/>
                    <a:pt x="34" y="74"/>
                  </a:cubicBezTo>
                  <a:cubicBezTo>
                    <a:pt x="31" y="78"/>
                    <a:pt x="36" y="82"/>
                    <a:pt x="48" y="89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6" y="135"/>
                    <a:pt x="53" y="134"/>
                    <a:pt x="51" y="125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19"/>
                    <a:pt x="46" y="125"/>
                    <a:pt x="42" y="125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3" y="73"/>
                    <a:pt x="6" y="70"/>
                    <a:pt x="0" y="60"/>
                  </a:cubicBezTo>
                  <a:cubicBezTo>
                    <a:pt x="9" y="63"/>
                    <a:pt x="15" y="61"/>
                    <a:pt x="22" y="57"/>
                  </a:cubicBezTo>
                  <a:cubicBezTo>
                    <a:pt x="18" y="40"/>
                    <a:pt x="26" y="32"/>
                    <a:pt x="40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49" name="Freeform 94"/>
            <p:cNvSpPr>
              <a:spLocks/>
            </p:cNvSpPr>
            <p:nvPr/>
          </p:nvSpPr>
          <p:spPr bwMode="auto">
            <a:xfrm>
              <a:off x="6793" y="2023"/>
              <a:ext cx="10" cy="19"/>
            </a:xfrm>
            <a:custGeom>
              <a:avLst/>
              <a:gdLst>
                <a:gd name="T0" fmla="*/ 6 w 13"/>
                <a:gd name="T1" fmla="*/ 15 h 24"/>
                <a:gd name="T2" fmla="*/ 4 w 13"/>
                <a:gd name="T3" fmla="*/ 2 h 24"/>
                <a:gd name="T4" fmla="*/ 1 w 13"/>
                <a:gd name="T5" fmla="*/ 2 h 24"/>
                <a:gd name="T6" fmla="*/ 6 w 13"/>
                <a:gd name="T7" fmla="*/ 15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4"/>
                <a:gd name="T14" fmla="*/ 13 w 1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4">
                  <a:moveTo>
                    <a:pt x="11" y="24"/>
                  </a:moveTo>
                  <a:cubicBezTo>
                    <a:pt x="11" y="17"/>
                    <a:pt x="13" y="14"/>
                    <a:pt x="6" y="4"/>
                  </a:cubicBezTo>
                  <a:cubicBezTo>
                    <a:pt x="2" y="1"/>
                    <a:pt x="0" y="0"/>
                    <a:pt x="1" y="4"/>
                  </a:cubicBezTo>
                  <a:cubicBezTo>
                    <a:pt x="2" y="11"/>
                    <a:pt x="9" y="17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50" name="Freeform 95"/>
            <p:cNvSpPr>
              <a:spLocks/>
            </p:cNvSpPr>
            <p:nvPr/>
          </p:nvSpPr>
          <p:spPr bwMode="auto">
            <a:xfrm>
              <a:off x="6790" y="2002"/>
              <a:ext cx="19" cy="26"/>
            </a:xfrm>
            <a:custGeom>
              <a:avLst/>
              <a:gdLst>
                <a:gd name="T0" fmla="*/ 0 w 24"/>
                <a:gd name="T1" fmla="*/ 0 h 33"/>
                <a:gd name="T2" fmla="*/ 13 w 24"/>
                <a:gd name="T3" fmla="*/ 14 h 33"/>
                <a:gd name="T4" fmla="*/ 12 w 24"/>
                <a:gd name="T5" fmla="*/ 17 h 33"/>
                <a:gd name="T6" fmla="*/ 0 w 2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33"/>
                <a:gd name="T14" fmla="*/ 24 w 2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33">
                  <a:moveTo>
                    <a:pt x="0" y="0"/>
                  </a:moveTo>
                  <a:cubicBezTo>
                    <a:pt x="11" y="6"/>
                    <a:pt x="16" y="7"/>
                    <a:pt x="22" y="23"/>
                  </a:cubicBezTo>
                  <a:cubicBezTo>
                    <a:pt x="24" y="28"/>
                    <a:pt x="23" y="33"/>
                    <a:pt x="19" y="28"/>
                  </a:cubicBezTo>
                  <a:cubicBezTo>
                    <a:pt x="12" y="20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51" name="Freeform 96"/>
            <p:cNvSpPr>
              <a:spLocks/>
            </p:cNvSpPr>
            <p:nvPr/>
          </p:nvSpPr>
          <p:spPr bwMode="auto">
            <a:xfrm>
              <a:off x="6792" y="1977"/>
              <a:ext cx="22" cy="38"/>
            </a:xfrm>
            <a:custGeom>
              <a:avLst/>
              <a:gdLst>
                <a:gd name="T0" fmla="*/ 0 w 28"/>
                <a:gd name="T1" fmla="*/ 0 h 50"/>
                <a:gd name="T2" fmla="*/ 17 w 28"/>
                <a:gd name="T3" fmla="*/ 21 h 50"/>
                <a:gd name="T4" fmla="*/ 13 w 28"/>
                <a:gd name="T5" fmla="*/ 24 h 50"/>
                <a:gd name="T6" fmla="*/ 0 w 28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50"/>
                <a:gd name="T14" fmla="*/ 28 w 28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50">
                  <a:moveTo>
                    <a:pt x="0" y="0"/>
                  </a:moveTo>
                  <a:cubicBezTo>
                    <a:pt x="14" y="10"/>
                    <a:pt x="20" y="12"/>
                    <a:pt x="27" y="36"/>
                  </a:cubicBezTo>
                  <a:cubicBezTo>
                    <a:pt x="28" y="45"/>
                    <a:pt x="26" y="50"/>
                    <a:pt x="21" y="42"/>
                  </a:cubicBezTo>
                  <a:cubicBezTo>
                    <a:pt x="12" y="30"/>
                    <a:pt x="10" y="1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52" name="Freeform 97"/>
            <p:cNvSpPr>
              <a:spLocks/>
            </p:cNvSpPr>
            <p:nvPr/>
          </p:nvSpPr>
          <p:spPr bwMode="auto">
            <a:xfrm>
              <a:off x="6797" y="1959"/>
              <a:ext cx="21" cy="43"/>
            </a:xfrm>
            <a:custGeom>
              <a:avLst/>
              <a:gdLst>
                <a:gd name="T0" fmla="*/ 0 w 27"/>
                <a:gd name="T1" fmla="*/ 0 h 56"/>
                <a:gd name="T2" fmla="*/ 16 w 27"/>
                <a:gd name="T3" fmla="*/ 24 h 56"/>
                <a:gd name="T4" fmla="*/ 12 w 27"/>
                <a:gd name="T5" fmla="*/ 28 h 56"/>
                <a:gd name="T6" fmla="*/ 0 w 27"/>
                <a:gd name="T7" fmla="*/ 0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56"/>
                <a:gd name="T14" fmla="*/ 27 w 27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56">
                  <a:moveTo>
                    <a:pt x="0" y="0"/>
                  </a:moveTo>
                  <a:cubicBezTo>
                    <a:pt x="15" y="5"/>
                    <a:pt x="27" y="24"/>
                    <a:pt x="27" y="41"/>
                  </a:cubicBezTo>
                  <a:cubicBezTo>
                    <a:pt x="27" y="50"/>
                    <a:pt x="23" y="56"/>
                    <a:pt x="20" y="48"/>
                  </a:cubicBezTo>
                  <a:cubicBezTo>
                    <a:pt x="17" y="36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53" name="Freeform 98"/>
            <p:cNvSpPr>
              <a:spLocks/>
            </p:cNvSpPr>
            <p:nvPr/>
          </p:nvSpPr>
          <p:spPr bwMode="auto">
            <a:xfrm>
              <a:off x="6802" y="1949"/>
              <a:ext cx="23" cy="34"/>
            </a:xfrm>
            <a:custGeom>
              <a:avLst/>
              <a:gdLst>
                <a:gd name="T0" fmla="*/ 0 w 30"/>
                <a:gd name="T1" fmla="*/ 0 h 44"/>
                <a:gd name="T2" fmla="*/ 17 w 30"/>
                <a:gd name="T3" fmla="*/ 19 h 44"/>
                <a:gd name="T4" fmla="*/ 14 w 30"/>
                <a:gd name="T5" fmla="*/ 22 h 44"/>
                <a:gd name="T6" fmla="*/ 0 w 30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4"/>
                <a:gd name="T14" fmla="*/ 30 w 3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4">
                  <a:moveTo>
                    <a:pt x="0" y="0"/>
                  </a:moveTo>
                  <a:cubicBezTo>
                    <a:pt x="14" y="6"/>
                    <a:pt x="24" y="16"/>
                    <a:pt x="29" y="31"/>
                  </a:cubicBezTo>
                  <a:cubicBezTo>
                    <a:pt x="30" y="40"/>
                    <a:pt x="29" y="44"/>
                    <a:pt x="23" y="37"/>
                  </a:cubicBezTo>
                  <a:cubicBezTo>
                    <a:pt x="20" y="25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54" name="Freeform 99"/>
            <p:cNvSpPr>
              <a:spLocks/>
            </p:cNvSpPr>
            <p:nvPr/>
          </p:nvSpPr>
          <p:spPr bwMode="auto">
            <a:xfrm>
              <a:off x="6878" y="2256"/>
              <a:ext cx="30" cy="18"/>
            </a:xfrm>
            <a:custGeom>
              <a:avLst/>
              <a:gdLst>
                <a:gd name="T0" fmla="*/ 0 w 38"/>
                <a:gd name="T1" fmla="*/ 10 h 23"/>
                <a:gd name="T2" fmla="*/ 19 w 38"/>
                <a:gd name="T3" fmla="*/ 4 h 23"/>
                <a:gd name="T4" fmla="*/ 23 w 38"/>
                <a:gd name="T5" fmla="*/ 14 h 23"/>
                <a:gd name="T6" fmla="*/ 15 w 38"/>
                <a:gd name="T7" fmla="*/ 11 h 23"/>
                <a:gd name="T8" fmla="*/ 0 w 38"/>
                <a:gd name="T9" fmla="*/ 1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3"/>
                <a:gd name="T17" fmla="*/ 38 w 3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3">
                  <a:moveTo>
                    <a:pt x="0" y="17"/>
                  </a:moveTo>
                  <a:cubicBezTo>
                    <a:pt x="3" y="8"/>
                    <a:pt x="16" y="0"/>
                    <a:pt x="31" y="7"/>
                  </a:cubicBezTo>
                  <a:cubicBezTo>
                    <a:pt x="38" y="8"/>
                    <a:pt x="37" y="17"/>
                    <a:pt x="37" y="23"/>
                  </a:cubicBezTo>
                  <a:cubicBezTo>
                    <a:pt x="33" y="18"/>
                    <a:pt x="28" y="13"/>
                    <a:pt x="24" y="18"/>
                  </a:cubicBezTo>
                  <a:cubicBezTo>
                    <a:pt x="13" y="9"/>
                    <a:pt x="8" y="14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55" name="Oval 100"/>
            <p:cNvSpPr>
              <a:spLocks noChangeArrowheads="1"/>
            </p:cNvSpPr>
            <p:nvPr/>
          </p:nvSpPr>
          <p:spPr bwMode="auto">
            <a:xfrm>
              <a:off x="6840" y="2272"/>
              <a:ext cx="8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3656" name="Freeform 101"/>
            <p:cNvSpPr>
              <a:spLocks/>
            </p:cNvSpPr>
            <p:nvPr/>
          </p:nvSpPr>
          <p:spPr bwMode="auto">
            <a:xfrm>
              <a:off x="6820" y="2271"/>
              <a:ext cx="6" cy="13"/>
            </a:xfrm>
            <a:custGeom>
              <a:avLst/>
              <a:gdLst>
                <a:gd name="T0" fmla="*/ 2 w 8"/>
                <a:gd name="T1" fmla="*/ 1 h 17"/>
                <a:gd name="T2" fmla="*/ 4 w 8"/>
                <a:gd name="T3" fmla="*/ 5 h 17"/>
                <a:gd name="T4" fmla="*/ 4 w 8"/>
                <a:gd name="T5" fmla="*/ 9 h 17"/>
                <a:gd name="T6" fmla="*/ 1 w 8"/>
                <a:gd name="T7" fmla="*/ 5 h 17"/>
                <a:gd name="T8" fmla="*/ 2 w 8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2" y="1"/>
                  </a:moveTo>
                  <a:cubicBezTo>
                    <a:pt x="3" y="0"/>
                    <a:pt x="6" y="4"/>
                    <a:pt x="7" y="8"/>
                  </a:cubicBezTo>
                  <a:cubicBezTo>
                    <a:pt x="8" y="12"/>
                    <a:pt x="8" y="16"/>
                    <a:pt x="7" y="16"/>
                  </a:cubicBezTo>
                  <a:cubicBezTo>
                    <a:pt x="5" y="17"/>
                    <a:pt x="2" y="14"/>
                    <a:pt x="1" y="9"/>
                  </a:cubicBezTo>
                  <a:cubicBezTo>
                    <a:pt x="0" y="5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57" name="Freeform 102"/>
            <p:cNvSpPr>
              <a:spLocks/>
            </p:cNvSpPr>
            <p:nvPr/>
          </p:nvSpPr>
          <p:spPr bwMode="auto">
            <a:xfrm>
              <a:off x="6828" y="2270"/>
              <a:ext cx="4" cy="9"/>
            </a:xfrm>
            <a:custGeom>
              <a:avLst/>
              <a:gdLst>
                <a:gd name="T0" fmla="*/ 1 w 6"/>
                <a:gd name="T1" fmla="*/ 0 h 11"/>
                <a:gd name="T2" fmla="*/ 2 w 6"/>
                <a:gd name="T3" fmla="*/ 3 h 11"/>
                <a:gd name="T4" fmla="*/ 2 w 6"/>
                <a:gd name="T5" fmla="*/ 7 h 11"/>
                <a:gd name="T6" fmla="*/ 1 w 6"/>
                <a:gd name="T7" fmla="*/ 4 h 11"/>
                <a:gd name="T8" fmla="*/ 1 w 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1"/>
                <a:gd name="T17" fmla="*/ 6 w 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1">
                  <a:moveTo>
                    <a:pt x="2" y="0"/>
                  </a:moveTo>
                  <a:cubicBezTo>
                    <a:pt x="2" y="0"/>
                    <a:pt x="4" y="2"/>
                    <a:pt x="5" y="5"/>
                  </a:cubicBezTo>
                  <a:cubicBezTo>
                    <a:pt x="6" y="8"/>
                    <a:pt x="6" y="10"/>
                    <a:pt x="4" y="11"/>
                  </a:cubicBezTo>
                  <a:cubicBezTo>
                    <a:pt x="3" y="11"/>
                    <a:pt x="2" y="10"/>
                    <a:pt x="1" y="6"/>
                  </a:cubicBezTo>
                  <a:cubicBezTo>
                    <a:pt x="0" y="4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58" name="Freeform 103"/>
            <p:cNvSpPr>
              <a:spLocks/>
            </p:cNvSpPr>
            <p:nvPr/>
          </p:nvSpPr>
          <p:spPr bwMode="auto">
            <a:xfrm>
              <a:off x="6810" y="2154"/>
              <a:ext cx="25" cy="40"/>
            </a:xfrm>
            <a:custGeom>
              <a:avLst/>
              <a:gdLst>
                <a:gd name="T0" fmla="*/ 15 w 33"/>
                <a:gd name="T1" fmla="*/ 25 h 52"/>
                <a:gd name="T2" fmla="*/ 14 w 33"/>
                <a:gd name="T3" fmla="*/ 27 h 52"/>
                <a:gd name="T4" fmla="*/ 11 w 33"/>
                <a:gd name="T5" fmla="*/ 29 h 52"/>
                <a:gd name="T6" fmla="*/ 11 w 33"/>
                <a:gd name="T7" fmla="*/ 25 h 52"/>
                <a:gd name="T8" fmla="*/ 13 w 33"/>
                <a:gd name="T9" fmla="*/ 22 h 52"/>
                <a:gd name="T10" fmla="*/ 12 w 33"/>
                <a:gd name="T11" fmla="*/ 22 h 52"/>
                <a:gd name="T12" fmla="*/ 11 w 33"/>
                <a:gd name="T13" fmla="*/ 22 h 52"/>
                <a:gd name="T14" fmla="*/ 6 w 33"/>
                <a:gd name="T15" fmla="*/ 25 h 52"/>
                <a:gd name="T16" fmla="*/ 8 w 33"/>
                <a:gd name="T17" fmla="*/ 19 h 52"/>
                <a:gd name="T18" fmla="*/ 9 w 33"/>
                <a:gd name="T19" fmla="*/ 18 h 52"/>
                <a:gd name="T20" fmla="*/ 8 w 33"/>
                <a:gd name="T21" fmla="*/ 17 h 52"/>
                <a:gd name="T22" fmla="*/ 3 w 33"/>
                <a:gd name="T23" fmla="*/ 19 h 52"/>
                <a:gd name="T24" fmla="*/ 5 w 33"/>
                <a:gd name="T25" fmla="*/ 14 h 52"/>
                <a:gd name="T26" fmla="*/ 6 w 33"/>
                <a:gd name="T27" fmla="*/ 13 h 52"/>
                <a:gd name="T28" fmla="*/ 4 w 33"/>
                <a:gd name="T29" fmla="*/ 11 h 52"/>
                <a:gd name="T30" fmla="*/ 1 w 33"/>
                <a:gd name="T31" fmla="*/ 12 h 52"/>
                <a:gd name="T32" fmla="*/ 2 w 33"/>
                <a:gd name="T33" fmla="*/ 7 h 52"/>
                <a:gd name="T34" fmla="*/ 2 w 33"/>
                <a:gd name="T35" fmla="*/ 2 h 52"/>
                <a:gd name="T36" fmla="*/ 9 w 33"/>
                <a:gd name="T37" fmla="*/ 10 h 52"/>
                <a:gd name="T38" fmla="*/ 11 w 33"/>
                <a:gd name="T39" fmla="*/ 15 h 52"/>
                <a:gd name="T40" fmla="*/ 15 w 33"/>
                <a:gd name="T41" fmla="*/ 19 h 52"/>
                <a:gd name="T42" fmla="*/ 17 w 33"/>
                <a:gd name="T43" fmla="*/ 30 h 52"/>
                <a:gd name="T44" fmla="*/ 15 w 33"/>
                <a:gd name="T45" fmla="*/ 25 h 5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"/>
                <a:gd name="T70" fmla="*/ 0 h 52"/>
                <a:gd name="T71" fmla="*/ 33 w 33"/>
                <a:gd name="T72" fmla="*/ 52 h 5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" h="52">
                  <a:moveTo>
                    <a:pt x="27" y="43"/>
                  </a:moveTo>
                  <a:cubicBezTo>
                    <a:pt x="26" y="44"/>
                    <a:pt x="25" y="45"/>
                    <a:pt x="25" y="46"/>
                  </a:cubicBezTo>
                  <a:cubicBezTo>
                    <a:pt x="22" y="49"/>
                    <a:pt x="19" y="52"/>
                    <a:pt x="18" y="50"/>
                  </a:cubicBezTo>
                  <a:cubicBezTo>
                    <a:pt x="16" y="49"/>
                    <a:pt x="17" y="45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6" y="43"/>
                    <a:pt x="12" y="45"/>
                    <a:pt x="10" y="43"/>
                  </a:cubicBezTo>
                  <a:cubicBezTo>
                    <a:pt x="9" y="43"/>
                    <a:pt x="10" y="38"/>
                    <a:pt x="13" y="33"/>
                  </a:cubicBezTo>
                  <a:cubicBezTo>
                    <a:pt x="14" y="32"/>
                    <a:pt x="15" y="31"/>
                    <a:pt x="16" y="30"/>
                  </a:cubicBezTo>
                  <a:cubicBezTo>
                    <a:pt x="15" y="29"/>
                    <a:pt x="15" y="28"/>
                    <a:pt x="15" y="28"/>
                  </a:cubicBezTo>
                  <a:cubicBezTo>
                    <a:pt x="11" y="32"/>
                    <a:pt x="7" y="34"/>
                    <a:pt x="5" y="33"/>
                  </a:cubicBezTo>
                  <a:cubicBezTo>
                    <a:pt x="4" y="32"/>
                    <a:pt x="4" y="27"/>
                    <a:pt x="8" y="23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20"/>
                    <a:pt x="3" y="21"/>
                    <a:pt x="1" y="20"/>
                  </a:cubicBezTo>
                  <a:cubicBezTo>
                    <a:pt x="0" y="19"/>
                    <a:pt x="1" y="16"/>
                    <a:pt x="4" y="12"/>
                  </a:cubicBezTo>
                  <a:cubicBezTo>
                    <a:pt x="2" y="9"/>
                    <a:pt x="1" y="6"/>
                    <a:pt x="4" y="4"/>
                  </a:cubicBezTo>
                  <a:cubicBezTo>
                    <a:pt x="9" y="0"/>
                    <a:pt x="11" y="6"/>
                    <a:pt x="16" y="17"/>
                  </a:cubicBezTo>
                  <a:cubicBezTo>
                    <a:pt x="18" y="21"/>
                    <a:pt x="16" y="23"/>
                    <a:pt x="19" y="26"/>
                  </a:cubicBezTo>
                  <a:cubicBezTo>
                    <a:pt x="20" y="29"/>
                    <a:pt x="25" y="31"/>
                    <a:pt x="27" y="33"/>
                  </a:cubicBezTo>
                  <a:cubicBezTo>
                    <a:pt x="33" y="43"/>
                    <a:pt x="32" y="50"/>
                    <a:pt x="31" y="51"/>
                  </a:cubicBezTo>
                  <a:cubicBezTo>
                    <a:pt x="30" y="52"/>
                    <a:pt x="30" y="50"/>
                    <a:pt x="27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59" name="Freeform 104"/>
            <p:cNvSpPr>
              <a:spLocks/>
            </p:cNvSpPr>
            <p:nvPr/>
          </p:nvSpPr>
          <p:spPr bwMode="auto">
            <a:xfrm>
              <a:off x="6818" y="2192"/>
              <a:ext cx="15" cy="16"/>
            </a:xfrm>
            <a:custGeom>
              <a:avLst/>
              <a:gdLst>
                <a:gd name="T0" fmla="*/ 10 w 19"/>
                <a:gd name="T1" fmla="*/ 2 h 21"/>
                <a:gd name="T2" fmla="*/ 8 w 19"/>
                <a:gd name="T3" fmla="*/ 8 h 21"/>
                <a:gd name="T4" fmla="*/ 2 w 19"/>
                <a:gd name="T5" fmla="*/ 11 h 21"/>
                <a:gd name="T6" fmla="*/ 3 w 19"/>
                <a:gd name="T7" fmla="*/ 5 h 21"/>
                <a:gd name="T8" fmla="*/ 10 w 19"/>
                <a:gd name="T9" fmla="*/ 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1"/>
                <a:gd name="T17" fmla="*/ 19 w 1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1">
                  <a:moveTo>
                    <a:pt x="16" y="2"/>
                  </a:moveTo>
                  <a:cubicBezTo>
                    <a:pt x="19" y="3"/>
                    <a:pt x="17" y="8"/>
                    <a:pt x="13" y="13"/>
                  </a:cubicBezTo>
                  <a:cubicBezTo>
                    <a:pt x="9" y="18"/>
                    <a:pt x="4" y="21"/>
                    <a:pt x="3" y="19"/>
                  </a:cubicBezTo>
                  <a:cubicBezTo>
                    <a:pt x="0" y="18"/>
                    <a:pt x="2" y="13"/>
                    <a:pt x="5" y="8"/>
                  </a:cubicBezTo>
                  <a:cubicBezTo>
                    <a:pt x="9" y="3"/>
                    <a:pt x="14" y="0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60" name="Freeform 105"/>
            <p:cNvSpPr>
              <a:spLocks/>
            </p:cNvSpPr>
            <p:nvPr/>
          </p:nvSpPr>
          <p:spPr bwMode="auto">
            <a:xfrm>
              <a:off x="6903" y="2155"/>
              <a:ext cx="8" cy="15"/>
            </a:xfrm>
            <a:custGeom>
              <a:avLst/>
              <a:gdLst>
                <a:gd name="T0" fmla="*/ 6 w 10"/>
                <a:gd name="T1" fmla="*/ 0 h 19"/>
                <a:gd name="T2" fmla="*/ 5 w 10"/>
                <a:gd name="T3" fmla="*/ 6 h 19"/>
                <a:gd name="T4" fmla="*/ 1 w 10"/>
                <a:gd name="T5" fmla="*/ 11 h 19"/>
                <a:gd name="T6" fmla="*/ 2 w 10"/>
                <a:gd name="T7" fmla="*/ 5 h 19"/>
                <a:gd name="T8" fmla="*/ 6 w 10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9"/>
                <a:gd name="T17" fmla="*/ 10 w 1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9">
                  <a:moveTo>
                    <a:pt x="9" y="0"/>
                  </a:moveTo>
                  <a:cubicBezTo>
                    <a:pt x="10" y="0"/>
                    <a:pt x="9" y="5"/>
                    <a:pt x="7" y="10"/>
                  </a:cubicBezTo>
                  <a:cubicBezTo>
                    <a:pt x="6" y="15"/>
                    <a:pt x="2" y="19"/>
                    <a:pt x="1" y="18"/>
                  </a:cubicBezTo>
                  <a:cubicBezTo>
                    <a:pt x="0" y="18"/>
                    <a:pt x="1" y="13"/>
                    <a:pt x="2" y="8"/>
                  </a:cubicBezTo>
                  <a:cubicBezTo>
                    <a:pt x="5" y="3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61" name="Freeform 106"/>
            <p:cNvSpPr>
              <a:spLocks/>
            </p:cNvSpPr>
            <p:nvPr/>
          </p:nvSpPr>
          <p:spPr bwMode="auto">
            <a:xfrm>
              <a:off x="6889" y="2151"/>
              <a:ext cx="13" cy="22"/>
            </a:xfrm>
            <a:custGeom>
              <a:avLst/>
              <a:gdLst>
                <a:gd name="T0" fmla="*/ 8 w 17"/>
                <a:gd name="T1" fmla="*/ 0 h 28"/>
                <a:gd name="T2" fmla="*/ 8 w 17"/>
                <a:gd name="T3" fmla="*/ 9 h 28"/>
                <a:gd name="T4" fmla="*/ 2 w 17"/>
                <a:gd name="T5" fmla="*/ 17 h 28"/>
                <a:gd name="T6" fmla="*/ 3 w 17"/>
                <a:gd name="T7" fmla="*/ 7 h 28"/>
                <a:gd name="T8" fmla="*/ 8 w 17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8"/>
                <a:gd name="T17" fmla="*/ 17 w 17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8">
                  <a:moveTo>
                    <a:pt x="15" y="0"/>
                  </a:moveTo>
                  <a:cubicBezTo>
                    <a:pt x="17" y="1"/>
                    <a:pt x="16" y="8"/>
                    <a:pt x="13" y="15"/>
                  </a:cubicBezTo>
                  <a:cubicBezTo>
                    <a:pt x="9" y="22"/>
                    <a:pt x="5" y="28"/>
                    <a:pt x="2" y="27"/>
                  </a:cubicBezTo>
                  <a:cubicBezTo>
                    <a:pt x="0" y="26"/>
                    <a:pt x="0" y="20"/>
                    <a:pt x="5" y="12"/>
                  </a:cubicBezTo>
                  <a:cubicBezTo>
                    <a:pt x="8" y="5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62" name="Freeform 107"/>
            <p:cNvSpPr>
              <a:spLocks/>
            </p:cNvSpPr>
            <p:nvPr/>
          </p:nvSpPr>
          <p:spPr bwMode="auto">
            <a:xfrm>
              <a:off x="6869" y="2142"/>
              <a:ext cx="10" cy="18"/>
            </a:xfrm>
            <a:custGeom>
              <a:avLst/>
              <a:gdLst>
                <a:gd name="T0" fmla="*/ 6 w 13"/>
                <a:gd name="T1" fmla="*/ 1 h 23"/>
                <a:gd name="T2" fmla="*/ 6 w 13"/>
                <a:gd name="T3" fmla="*/ 8 h 23"/>
                <a:gd name="T4" fmla="*/ 2 w 13"/>
                <a:gd name="T5" fmla="*/ 13 h 23"/>
                <a:gd name="T6" fmla="*/ 2 w 13"/>
                <a:gd name="T7" fmla="*/ 7 h 23"/>
                <a:gd name="T8" fmla="*/ 6 w 13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11" y="1"/>
                  </a:moveTo>
                  <a:cubicBezTo>
                    <a:pt x="13" y="1"/>
                    <a:pt x="12" y="6"/>
                    <a:pt x="10" y="13"/>
                  </a:cubicBezTo>
                  <a:cubicBezTo>
                    <a:pt x="7" y="19"/>
                    <a:pt x="4" y="23"/>
                    <a:pt x="2" y="22"/>
                  </a:cubicBezTo>
                  <a:cubicBezTo>
                    <a:pt x="0" y="22"/>
                    <a:pt x="1" y="17"/>
                    <a:pt x="4" y="11"/>
                  </a:cubicBezTo>
                  <a:cubicBezTo>
                    <a:pt x="6" y="4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63" name="Freeform 108"/>
            <p:cNvSpPr>
              <a:spLocks/>
            </p:cNvSpPr>
            <p:nvPr/>
          </p:nvSpPr>
          <p:spPr bwMode="auto">
            <a:xfrm>
              <a:off x="6250" y="1037"/>
              <a:ext cx="35" cy="23"/>
            </a:xfrm>
            <a:custGeom>
              <a:avLst/>
              <a:gdLst>
                <a:gd name="T0" fmla="*/ 1 w 45"/>
                <a:gd name="T1" fmla="*/ 10 h 31"/>
                <a:gd name="T2" fmla="*/ 12 w 45"/>
                <a:gd name="T3" fmla="*/ 0 h 31"/>
                <a:gd name="T4" fmla="*/ 23 w 45"/>
                <a:gd name="T5" fmla="*/ 1 h 31"/>
                <a:gd name="T6" fmla="*/ 22 w 45"/>
                <a:gd name="T7" fmla="*/ 6 h 31"/>
                <a:gd name="T8" fmla="*/ 5 w 45"/>
                <a:gd name="T9" fmla="*/ 12 h 31"/>
                <a:gd name="T10" fmla="*/ 1 w 45"/>
                <a:gd name="T11" fmla="*/ 1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" y="18"/>
                  </a:moveTo>
                  <a:cubicBezTo>
                    <a:pt x="4" y="6"/>
                    <a:pt x="11" y="1"/>
                    <a:pt x="2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8"/>
                    <a:pt x="44" y="10"/>
                    <a:pt x="36" y="11"/>
                  </a:cubicBezTo>
                  <a:cubicBezTo>
                    <a:pt x="21" y="8"/>
                    <a:pt x="13" y="11"/>
                    <a:pt x="9" y="21"/>
                  </a:cubicBezTo>
                  <a:cubicBezTo>
                    <a:pt x="3" y="30"/>
                    <a:pt x="0" y="31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64" name="Oval 109"/>
            <p:cNvSpPr>
              <a:spLocks noChangeArrowheads="1"/>
            </p:cNvSpPr>
            <p:nvPr/>
          </p:nvSpPr>
          <p:spPr bwMode="auto">
            <a:xfrm>
              <a:off x="6293" y="1077"/>
              <a:ext cx="6" cy="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3665" name="Freeform 110"/>
            <p:cNvSpPr>
              <a:spLocks/>
            </p:cNvSpPr>
            <p:nvPr/>
          </p:nvSpPr>
          <p:spPr bwMode="auto">
            <a:xfrm>
              <a:off x="6245" y="1047"/>
              <a:ext cx="47" cy="57"/>
            </a:xfrm>
            <a:custGeom>
              <a:avLst/>
              <a:gdLst>
                <a:gd name="T0" fmla="*/ 4 w 62"/>
                <a:gd name="T1" fmla="*/ 13 h 75"/>
                <a:gd name="T2" fmla="*/ 7 w 62"/>
                <a:gd name="T3" fmla="*/ 28 h 75"/>
                <a:gd name="T4" fmla="*/ 14 w 62"/>
                <a:gd name="T5" fmla="*/ 38 h 75"/>
                <a:gd name="T6" fmla="*/ 24 w 62"/>
                <a:gd name="T7" fmla="*/ 35 h 75"/>
                <a:gd name="T8" fmla="*/ 28 w 62"/>
                <a:gd name="T9" fmla="*/ 28 h 75"/>
                <a:gd name="T10" fmla="*/ 34 w 62"/>
                <a:gd name="T11" fmla="*/ 24 h 75"/>
                <a:gd name="T12" fmla="*/ 32 w 62"/>
                <a:gd name="T13" fmla="*/ 17 h 75"/>
                <a:gd name="T14" fmla="*/ 16 w 62"/>
                <a:gd name="T15" fmla="*/ 24 h 75"/>
                <a:gd name="T16" fmla="*/ 27 w 62"/>
                <a:gd name="T17" fmla="*/ 15 h 75"/>
                <a:gd name="T18" fmla="*/ 34 w 62"/>
                <a:gd name="T19" fmla="*/ 14 h 75"/>
                <a:gd name="T20" fmla="*/ 30 w 62"/>
                <a:gd name="T21" fmla="*/ 8 h 75"/>
                <a:gd name="T22" fmla="*/ 10 w 62"/>
                <a:gd name="T23" fmla="*/ 20 h 75"/>
                <a:gd name="T24" fmla="*/ 27 w 62"/>
                <a:gd name="T25" fmla="*/ 7 h 75"/>
                <a:gd name="T26" fmla="*/ 25 w 62"/>
                <a:gd name="T27" fmla="*/ 1 h 75"/>
                <a:gd name="T28" fmla="*/ 11 w 62"/>
                <a:gd name="T29" fmla="*/ 5 h 75"/>
                <a:gd name="T30" fmla="*/ 4 w 62"/>
                <a:gd name="T31" fmla="*/ 13 h 7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75"/>
                <a:gd name="T50" fmla="*/ 62 w 62"/>
                <a:gd name="T51" fmla="*/ 75 h 7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75">
                  <a:moveTo>
                    <a:pt x="6" y="23"/>
                  </a:moveTo>
                  <a:cubicBezTo>
                    <a:pt x="0" y="31"/>
                    <a:pt x="2" y="39"/>
                    <a:pt x="12" y="4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7" y="75"/>
                    <a:pt x="43" y="73"/>
                    <a:pt x="41" y="60"/>
                  </a:cubicBezTo>
                  <a:cubicBezTo>
                    <a:pt x="39" y="52"/>
                    <a:pt x="42" y="49"/>
                    <a:pt x="49" y="49"/>
                  </a:cubicBezTo>
                  <a:cubicBezTo>
                    <a:pt x="54" y="48"/>
                    <a:pt x="58" y="45"/>
                    <a:pt x="60" y="41"/>
                  </a:cubicBezTo>
                  <a:cubicBezTo>
                    <a:pt x="62" y="34"/>
                    <a:pt x="61" y="31"/>
                    <a:pt x="55" y="29"/>
                  </a:cubicBezTo>
                  <a:cubicBezTo>
                    <a:pt x="44" y="37"/>
                    <a:pt x="35" y="40"/>
                    <a:pt x="28" y="42"/>
                  </a:cubicBezTo>
                  <a:cubicBezTo>
                    <a:pt x="38" y="35"/>
                    <a:pt x="45" y="30"/>
                    <a:pt x="48" y="26"/>
                  </a:cubicBezTo>
                  <a:cubicBezTo>
                    <a:pt x="50" y="23"/>
                    <a:pt x="53" y="23"/>
                    <a:pt x="59" y="24"/>
                  </a:cubicBezTo>
                  <a:cubicBezTo>
                    <a:pt x="59" y="20"/>
                    <a:pt x="57" y="16"/>
                    <a:pt x="51" y="14"/>
                  </a:cubicBezTo>
                  <a:cubicBezTo>
                    <a:pt x="39" y="14"/>
                    <a:pt x="28" y="23"/>
                    <a:pt x="17" y="34"/>
                  </a:cubicBezTo>
                  <a:cubicBezTo>
                    <a:pt x="23" y="20"/>
                    <a:pt x="33" y="12"/>
                    <a:pt x="48" y="12"/>
                  </a:cubicBezTo>
                  <a:cubicBezTo>
                    <a:pt x="49" y="8"/>
                    <a:pt x="48" y="4"/>
                    <a:pt x="44" y="1"/>
                  </a:cubicBezTo>
                  <a:cubicBezTo>
                    <a:pt x="35" y="0"/>
                    <a:pt x="26" y="3"/>
                    <a:pt x="18" y="8"/>
                  </a:cubicBezTo>
                  <a:lnTo>
                    <a:pt x="6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66" name="Freeform 111"/>
            <p:cNvSpPr>
              <a:spLocks/>
            </p:cNvSpPr>
            <p:nvPr/>
          </p:nvSpPr>
          <p:spPr bwMode="auto">
            <a:xfrm>
              <a:off x="6302" y="1145"/>
              <a:ext cx="53" cy="101"/>
            </a:xfrm>
            <a:custGeom>
              <a:avLst/>
              <a:gdLst>
                <a:gd name="T0" fmla="*/ 0 w 69"/>
                <a:gd name="T1" fmla="*/ 0 h 131"/>
                <a:gd name="T2" fmla="*/ 41 w 69"/>
                <a:gd name="T3" fmla="*/ 56 h 131"/>
                <a:gd name="T4" fmla="*/ 41 w 69"/>
                <a:gd name="T5" fmla="*/ 75 h 131"/>
                <a:gd name="T6" fmla="*/ 35 w 69"/>
                <a:gd name="T7" fmla="*/ 54 h 131"/>
                <a:gd name="T8" fmla="*/ 34 w 69"/>
                <a:gd name="T9" fmla="*/ 75 h 131"/>
                <a:gd name="T10" fmla="*/ 28 w 69"/>
                <a:gd name="T11" fmla="*/ 45 h 131"/>
                <a:gd name="T12" fmla="*/ 25 w 69"/>
                <a:gd name="T13" fmla="*/ 58 h 131"/>
                <a:gd name="T14" fmla="*/ 22 w 69"/>
                <a:gd name="T15" fmla="*/ 39 h 131"/>
                <a:gd name="T16" fmla="*/ 19 w 69"/>
                <a:gd name="T17" fmla="*/ 65 h 131"/>
                <a:gd name="T18" fmla="*/ 16 w 69"/>
                <a:gd name="T19" fmla="*/ 33 h 131"/>
                <a:gd name="T20" fmla="*/ 12 w 69"/>
                <a:gd name="T21" fmla="*/ 47 h 131"/>
                <a:gd name="T22" fmla="*/ 12 w 69"/>
                <a:gd name="T23" fmla="*/ 20 h 131"/>
                <a:gd name="T24" fmla="*/ 5 w 69"/>
                <a:gd name="T25" fmla="*/ 38 h 131"/>
                <a:gd name="T26" fmla="*/ 4 w 69"/>
                <a:gd name="T27" fmla="*/ 10 h 131"/>
                <a:gd name="T28" fmla="*/ 1 w 69"/>
                <a:gd name="T29" fmla="*/ 18 h 131"/>
                <a:gd name="T30" fmla="*/ 0 w 69"/>
                <a:gd name="T31" fmla="*/ 0 h 1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9"/>
                <a:gd name="T49" fmla="*/ 0 h 131"/>
                <a:gd name="T50" fmla="*/ 69 w 69"/>
                <a:gd name="T51" fmla="*/ 131 h 1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9" h="131">
                  <a:moveTo>
                    <a:pt x="0" y="0"/>
                  </a:moveTo>
                  <a:cubicBezTo>
                    <a:pt x="27" y="27"/>
                    <a:pt x="51" y="59"/>
                    <a:pt x="69" y="95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115"/>
                    <a:pt x="59" y="131"/>
                    <a:pt x="57" y="12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3" y="63"/>
                    <a:pt x="32" y="82"/>
                    <a:pt x="33" y="109"/>
                  </a:cubicBezTo>
                  <a:cubicBezTo>
                    <a:pt x="26" y="102"/>
                    <a:pt x="26" y="80"/>
                    <a:pt x="27" y="56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4" y="66"/>
                    <a:pt x="16" y="50"/>
                    <a:pt x="19" y="34"/>
                  </a:cubicBezTo>
                  <a:cubicBezTo>
                    <a:pt x="14" y="30"/>
                    <a:pt x="10" y="38"/>
                    <a:pt x="9" y="63"/>
                  </a:cubicBezTo>
                  <a:cubicBezTo>
                    <a:pt x="3" y="46"/>
                    <a:pt x="5" y="33"/>
                    <a:pt x="7" y="17"/>
                  </a:cubicBezTo>
                  <a:cubicBezTo>
                    <a:pt x="1" y="30"/>
                    <a:pt x="1" y="30"/>
                    <a:pt x="1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67" name="Freeform 112"/>
            <p:cNvSpPr>
              <a:spLocks/>
            </p:cNvSpPr>
            <p:nvPr/>
          </p:nvSpPr>
          <p:spPr bwMode="auto">
            <a:xfrm>
              <a:off x="6451" y="942"/>
              <a:ext cx="113" cy="44"/>
            </a:xfrm>
            <a:custGeom>
              <a:avLst/>
              <a:gdLst>
                <a:gd name="T0" fmla="*/ 7 w 147"/>
                <a:gd name="T1" fmla="*/ 16 h 56"/>
                <a:gd name="T2" fmla="*/ 27 w 147"/>
                <a:gd name="T3" fmla="*/ 22 h 56"/>
                <a:gd name="T4" fmla="*/ 28 w 147"/>
                <a:gd name="T5" fmla="*/ 25 h 56"/>
                <a:gd name="T6" fmla="*/ 65 w 147"/>
                <a:gd name="T7" fmla="*/ 11 h 56"/>
                <a:gd name="T8" fmla="*/ 59 w 147"/>
                <a:gd name="T9" fmla="*/ 11 h 56"/>
                <a:gd name="T10" fmla="*/ 68 w 147"/>
                <a:gd name="T11" fmla="*/ 4 h 56"/>
                <a:gd name="T12" fmla="*/ 76 w 147"/>
                <a:gd name="T13" fmla="*/ 2 h 56"/>
                <a:gd name="T14" fmla="*/ 87 w 147"/>
                <a:gd name="T15" fmla="*/ 0 h 56"/>
                <a:gd name="T16" fmla="*/ 59 w 147"/>
                <a:gd name="T17" fmla="*/ 24 h 56"/>
                <a:gd name="T18" fmla="*/ 22 w 147"/>
                <a:gd name="T19" fmla="*/ 31 h 56"/>
                <a:gd name="T20" fmla="*/ 3 w 147"/>
                <a:gd name="T21" fmla="*/ 19 h 56"/>
                <a:gd name="T22" fmla="*/ 7 w 147"/>
                <a:gd name="T23" fmla="*/ 16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56"/>
                <a:gd name="T38" fmla="*/ 147 w 147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56">
                  <a:moveTo>
                    <a:pt x="12" y="26"/>
                  </a:moveTo>
                  <a:cubicBezTo>
                    <a:pt x="21" y="33"/>
                    <a:pt x="33" y="35"/>
                    <a:pt x="46" y="35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67" y="41"/>
                    <a:pt x="88" y="32"/>
                    <a:pt x="109" y="18"/>
                  </a:cubicBezTo>
                  <a:cubicBezTo>
                    <a:pt x="108" y="17"/>
                    <a:pt x="104" y="16"/>
                    <a:pt x="100" y="18"/>
                  </a:cubicBezTo>
                  <a:cubicBezTo>
                    <a:pt x="84" y="25"/>
                    <a:pt x="86" y="20"/>
                    <a:pt x="115" y="6"/>
                  </a:cubicBezTo>
                  <a:cubicBezTo>
                    <a:pt x="119" y="4"/>
                    <a:pt x="122" y="7"/>
                    <a:pt x="129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2" y="14"/>
                    <a:pt x="117" y="27"/>
                    <a:pt x="100" y="40"/>
                  </a:cubicBezTo>
                  <a:cubicBezTo>
                    <a:pt x="77" y="53"/>
                    <a:pt x="56" y="56"/>
                    <a:pt x="37" y="50"/>
                  </a:cubicBezTo>
                  <a:cubicBezTo>
                    <a:pt x="26" y="45"/>
                    <a:pt x="15" y="38"/>
                    <a:pt x="5" y="30"/>
                  </a:cubicBezTo>
                  <a:cubicBezTo>
                    <a:pt x="2" y="26"/>
                    <a:pt x="0" y="24"/>
                    <a:pt x="12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68" name="Oval 113"/>
            <p:cNvSpPr>
              <a:spLocks noChangeArrowheads="1"/>
            </p:cNvSpPr>
            <p:nvPr/>
          </p:nvSpPr>
          <p:spPr bwMode="auto">
            <a:xfrm>
              <a:off x="6546" y="965"/>
              <a:ext cx="6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3669" name="Freeform 114"/>
            <p:cNvSpPr>
              <a:spLocks/>
            </p:cNvSpPr>
            <p:nvPr/>
          </p:nvSpPr>
          <p:spPr bwMode="auto">
            <a:xfrm>
              <a:off x="6567" y="1002"/>
              <a:ext cx="6" cy="7"/>
            </a:xfrm>
            <a:custGeom>
              <a:avLst/>
              <a:gdLst>
                <a:gd name="T0" fmla="*/ 1 w 8"/>
                <a:gd name="T1" fmla="*/ 2 h 10"/>
                <a:gd name="T2" fmla="*/ 4 w 8"/>
                <a:gd name="T3" fmla="*/ 1 h 10"/>
                <a:gd name="T4" fmla="*/ 4 w 8"/>
                <a:gd name="T5" fmla="*/ 4 h 10"/>
                <a:gd name="T6" fmla="*/ 1 w 8"/>
                <a:gd name="T7" fmla="*/ 5 h 10"/>
                <a:gd name="T8" fmla="*/ 1 w 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1" y="4"/>
                  </a:moveTo>
                  <a:cubicBezTo>
                    <a:pt x="3" y="1"/>
                    <a:pt x="5" y="0"/>
                    <a:pt x="6" y="2"/>
                  </a:cubicBezTo>
                  <a:cubicBezTo>
                    <a:pt x="8" y="3"/>
                    <a:pt x="8" y="5"/>
                    <a:pt x="6" y="7"/>
                  </a:cubicBezTo>
                  <a:cubicBezTo>
                    <a:pt x="5" y="10"/>
                    <a:pt x="2" y="10"/>
                    <a:pt x="1" y="10"/>
                  </a:cubicBezTo>
                  <a:cubicBezTo>
                    <a:pt x="0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70" name="Freeform 115"/>
            <p:cNvSpPr>
              <a:spLocks/>
            </p:cNvSpPr>
            <p:nvPr/>
          </p:nvSpPr>
          <p:spPr bwMode="auto">
            <a:xfrm>
              <a:off x="6611" y="986"/>
              <a:ext cx="8" cy="7"/>
            </a:xfrm>
            <a:custGeom>
              <a:avLst/>
              <a:gdLst>
                <a:gd name="T0" fmla="*/ 3 w 11"/>
                <a:gd name="T1" fmla="*/ 1 h 9"/>
                <a:gd name="T2" fmla="*/ 6 w 11"/>
                <a:gd name="T3" fmla="*/ 2 h 9"/>
                <a:gd name="T4" fmla="*/ 4 w 11"/>
                <a:gd name="T5" fmla="*/ 5 h 9"/>
                <a:gd name="T6" fmla="*/ 1 w 11"/>
                <a:gd name="T7" fmla="*/ 4 h 9"/>
                <a:gd name="T8" fmla="*/ 3 w 11"/>
                <a:gd name="T9" fmla="*/ 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5" y="1"/>
                  </a:moveTo>
                  <a:cubicBezTo>
                    <a:pt x="7" y="0"/>
                    <a:pt x="10" y="0"/>
                    <a:pt x="11" y="2"/>
                  </a:cubicBezTo>
                  <a:cubicBezTo>
                    <a:pt x="11" y="4"/>
                    <a:pt x="11" y="7"/>
                    <a:pt x="7" y="8"/>
                  </a:cubicBezTo>
                  <a:cubicBezTo>
                    <a:pt x="5" y="9"/>
                    <a:pt x="2" y="9"/>
                    <a:pt x="1" y="7"/>
                  </a:cubicBezTo>
                  <a:cubicBezTo>
                    <a:pt x="0" y="5"/>
                    <a:pt x="1" y="3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71" name="Freeform 116"/>
            <p:cNvSpPr>
              <a:spLocks/>
            </p:cNvSpPr>
            <p:nvPr/>
          </p:nvSpPr>
          <p:spPr bwMode="auto">
            <a:xfrm>
              <a:off x="6603" y="978"/>
              <a:ext cx="7" cy="8"/>
            </a:xfrm>
            <a:custGeom>
              <a:avLst/>
              <a:gdLst>
                <a:gd name="T0" fmla="*/ 1 w 9"/>
                <a:gd name="T1" fmla="*/ 2 h 10"/>
                <a:gd name="T2" fmla="*/ 4 w 9"/>
                <a:gd name="T3" fmla="*/ 2 h 10"/>
                <a:gd name="T4" fmla="*/ 4 w 9"/>
                <a:gd name="T5" fmla="*/ 5 h 10"/>
                <a:gd name="T6" fmla="*/ 0 w 9"/>
                <a:gd name="T7" fmla="*/ 6 h 10"/>
                <a:gd name="T8" fmla="*/ 1 w 9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0"/>
                <a:gd name="T17" fmla="*/ 9 w 9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0">
                  <a:moveTo>
                    <a:pt x="1" y="3"/>
                  </a:moveTo>
                  <a:cubicBezTo>
                    <a:pt x="4" y="1"/>
                    <a:pt x="6" y="0"/>
                    <a:pt x="7" y="2"/>
                  </a:cubicBezTo>
                  <a:cubicBezTo>
                    <a:pt x="9" y="3"/>
                    <a:pt x="8" y="6"/>
                    <a:pt x="6" y="8"/>
                  </a:cubicBezTo>
                  <a:cubicBezTo>
                    <a:pt x="4" y="10"/>
                    <a:pt x="1" y="10"/>
                    <a:pt x="0" y="9"/>
                  </a:cubicBezTo>
                  <a:cubicBezTo>
                    <a:pt x="0" y="8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72" name="Freeform 117"/>
            <p:cNvSpPr>
              <a:spLocks/>
            </p:cNvSpPr>
            <p:nvPr/>
          </p:nvSpPr>
          <p:spPr bwMode="auto">
            <a:xfrm>
              <a:off x="6530" y="993"/>
              <a:ext cx="8" cy="6"/>
            </a:xfrm>
            <a:custGeom>
              <a:avLst/>
              <a:gdLst>
                <a:gd name="T0" fmla="*/ 2 w 10"/>
                <a:gd name="T1" fmla="*/ 0 h 7"/>
                <a:gd name="T2" fmla="*/ 6 w 10"/>
                <a:gd name="T3" fmla="*/ 2 h 7"/>
                <a:gd name="T4" fmla="*/ 4 w 10"/>
                <a:gd name="T5" fmla="*/ 4 h 7"/>
                <a:gd name="T6" fmla="*/ 0 w 10"/>
                <a:gd name="T7" fmla="*/ 3 h 7"/>
                <a:gd name="T8" fmla="*/ 2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4" y="0"/>
                  </a:moveTo>
                  <a:cubicBezTo>
                    <a:pt x="7" y="0"/>
                    <a:pt x="9" y="0"/>
                    <a:pt x="10" y="2"/>
                  </a:cubicBezTo>
                  <a:cubicBezTo>
                    <a:pt x="10" y="4"/>
                    <a:pt x="8" y="6"/>
                    <a:pt x="6" y="6"/>
                  </a:cubicBezTo>
                  <a:cubicBezTo>
                    <a:pt x="3" y="7"/>
                    <a:pt x="1" y="6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73" name="Freeform 118"/>
            <p:cNvSpPr>
              <a:spLocks/>
            </p:cNvSpPr>
            <p:nvPr/>
          </p:nvSpPr>
          <p:spPr bwMode="auto">
            <a:xfrm>
              <a:off x="6554" y="1040"/>
              <a:ext cx="12" cy="7"/>
            </a:xfrm>
            <a:custGeom>
              <a:avLst/>
              <a:gdLst>
                <a:gd name="T0" fmla="*/ 4 w 15"/>
                <a:gd name="T1" fmla="*/ 1 h 8"/>
                <a:gd name="T2" fmla="*/ 9 w 15"/>
                <a:gd name="T3" fmla="*/ 1 h 8"/>
                <a:gd name="T4" fmla="*/ 6 w 15"/>
                <a:gd name="T5" fmla="*/ 5 h 8"/>
                <a:gd name="T6" fmla="*/ 1 w 15"/>
                <a:gd name="T7" fmla="*/ 4 h 8"/>
                <a:gd name="T8" fmla="*/ 4 w 15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1"/>
                  </a:moveTo>
                  <a:cubicBezTo>
                    <a:pt x="9" y="0"/>
                    <a:pt x="13" y="0"/>
                    <a:pt x="14" y="1"/>
                  </a:cubicBezTo>
                  <a:cubicBezTo>
                    <a:pt x="15" y="3"/>
                    <a:pt x="13" y="6"/>
                    <a:pt x="9" y="7"/>
                  </a:cubicBezTo>
                  <a:cubicBezTo>
                    <a:pt x="6" y="8"/>
                    <a:pt x="2" y="8"/>
                    <a:pt x="1" y="6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74" name="Freeform 119"/>
            <p:cNvSpPr>
              <a:spLocks/>
            </p:cNvSpPr>
            <p:nvPr/>
          </p:nvSpPr>
          <p:spPr bwMode="auto">
            <a:xfrm>
              <a:off x="6467" y="978"/>
              <a:ext cx="62" cy="30"/>
            </a:xfrm>
            <a:custGeom>
              <a:avLst/>
              <a:gdLst>
                <a:gd name="T0" fmla="*/ 7 w 80"/>
                <a:gd name="T1" fmla="*/ 15 h 39"/>
                <a:gd name="T2" fmla="*/ 30 w 80"/>
                <a:gd name="T3" fmla="*/ 8 h 39"/>
                <a:gd name="T4" fmla="*/ 41 w 80"/>
                <a:gd name="T5" fmla="*/ 3 h 39"/>
                <a:gd name="T6" fmla="*/ 44 w 80"/>
                <a:gd name="T7" fmla="*/ 5 h 39"/>
                <a:gd name="T8" fmla="*/ 28 w 80"/>
                <a:gd name="T9" fmla="*/ 16 h 39"/>
                <a:gd name="T10" fmla="*/ 5 w 80"/>
                <a:gd name="T11" fmla="*/ 20 h 39"/>
                <a:gd name="T12" fmla="*/ 7 w 80"/>
                <a:gd name="T13" fmla="*/ 1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9"/>
                <a:gd name="T23" fmla="*/ 80 w 8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9">
                  <a:moveTo>
                    <a:pt x="12" y="25"/>
                  </a:moveTo>
                  <a:cubicBezTo>
                    <a:pt x="21" y="25"/>
                    <a:pt x="33" y="21"/>
                    <a:pt x="50" y="1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9" y="0"/>
                    <a:pt x="80" y="1"/>
                    <a:pt x="73" y="9"/>
                  </a:cubicBezTo>
                  <a:cubicBezTo>
                    <a:pt x="64" y="17"/>
                    <a:pt x="53" y="21"/>
                    <a:pt x="46" y="27"/>
                  </a:cubicBezTo>
                  <a:cubicBezTo>
                    <a:pt x="38" y="32"/>
                    <a:pt x="27" y="39"/>
                    <a:pt x="9" y="34"/>
                  </a:cubicBezTo>
                  <a:cubicBezTo>
                    <a:pt x="0" y="31"/>
                    <a:pt x="3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75" name="Freeform 120"/>
            <p:cNvSpPr>
              <a:spLocks/>
            </p:cNvSpPr>
            <p:nvPr/>
          </p:nvSpPr>
          <p:spPr bwMode="auto">
            <a:xfrm>
              <a:off x="6516" y="963"/>
              <a:ext cx="78" cy="38"/>
            </a:xfrm>
            <a:custGeom>
              <a:avLst/>
              <a:gdLst>
                <a:gd name="T0" fmla="*/ 4 w 102"/>
                <a:gd name="T1" fmla="*/ 22 h 49"/>
                <a:gd name="T2" fmla="*/ 24 w 102"/>
                <a:gd name="T3" fmla="*/ 10 h 49"/>
                <a:gd name="T4" fmla="*/ 48 w 102"/>
                <a:gd name="T5" fmla="*/ 5 h 49"/>
                <a:gd name="T6" fmla="*/ 54 w 102"/>
                <a:gd name="T7" fmla="*/ 14 h 49"/>
                <a:gd name="T8" fmla="*/ 46 w 102"/>
                <a:gd name="T9" fmla="*/ 18 h 49"/>
                <a:gd name="T10" fmla="*/ 26 w 102"/>
                <a:gd name="T11" fmla="*/ 27 h 49"/>
                <a:gd name="T12" fmla="*/ 24 w 102"/>
                <a:gd name="T13" fmla="*/ 23 h 49"/>
                <a:gd name="T14" fmla="*/ 31 w 102"/>
                <a:gd name="T15" fmla="*/ 19 h 49"/>
                <a:gd name="T16" fmla="*/ 47 w 102"/>
                <a:gd name="T17" fmla="*/ 14 h 49"/>
                <a:gd name="T18" fmla="*/ 6 w 102"/>
                <a:gd name="T19" fmla="*/ 25 h 49"/>
                <a:gd name="T20" fmla="*/ 4 w 102"/>
                <a:gd name="T21" fmla="*/ 22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2"/>
                <a:gd name="T34" fmla="*/ 0 h 49"/>
                <a:gd name="T35" fmla="*/ 102 w 102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2" h="49">
                  <a:moveTo>
                    <a:pt x="7" y="36"/>
                  </a:moveTo>
                  <a:cubicBezTo>
                    <a:pt x="18" y="26"/>
                    <a:pt x="25" y="24"/>
                    <a:pt x="40" y="17"/>
                  </a:cubicBezTo>
                  <a:cubicBezTo>
                    <a:pt x="54" y="11"/>
                    <a:pt x="68" y="9"/>
                    <a:pt x="82" y="9"/>
                  </a:cubicBezTo>
                  <a:cubicBezTo>
                    <a:pt x="93" y="0"/>
                    <a:pt x="102" y="13"/>
                    <a:pt x="91" y="23"/>
                  </a:cubicBezTo>
                  <a:cubicBezTo>
                    <a:pt x="88" y="26"/>
                    <a:pt x="83" y="28"/>
                    <a:pt x="79" y="30"/>
                  </a:cubicBezTo>
                  <a:cubicBezTo>
                    <a:pt x="68" y="39"/>
                    <a:pt x="57" y="42"/>
                    <a:pt x="45" y="45"/>
                  </a:cubicBezTo>
                  <a:cubicBezTo>
                    <a:pt x="30" y="49"/>
                    <a:pt x="28" y="48"/>
                    <a:pt x="41" y="39"/>
                  </a:cubicBezTo>
                  <a:cubicBezTo>
                    <a:pt x="45" y="36"/>
                    <a:pt x="48" y="34"/>
                    <a:pt x="52" y="31"/>
                  </a:cubicBezTo>
                  <a:cubicBezTo>
                    <a:pt x="62" y="25"/>
                    <a:pt x="72" y="24"/>
                    <a:pt x="81" y="23"/>
                  </a:cubicBezTo>
                  <a:cubicBezTo>
                    <a:pt x="67" y="13"/>
                    <a:pt x="39" y="28"/>
                    <a:pt x="11" y="41"/>
                  </a:cubicBezTo>
                  <a:cubicBezTo>
                    <a:pt x="3" y="45"/>
                    <a:pt x="0" y="43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76" name="Freeform 121"/>
            <p:cNvSpPr>
              <a:spLocks/>
            </p:cNvSpPr>
            <p:nvPr/>
          </p:nvSpPr>
          <p:spPr bwMode="auto">
            <a:xfrm>
              <a:off x="6579" y="956"/>
              <a:ext cx="27" cy="24"/>
            </a:xfrm>
            <a:custGeom>
              <a:avLst/>
              <a:gdLst>
                <a:gd name="T0" fmla="*/ 0 w 35"/>
                <a:gd name="T1" fmla="*/ 2 h 31"/>
                <a:gd name="T2" fmla="*/ 11 w 35"/>
                <a:gd name="T3" fmla="*/ 1 h 31"/>
                <a:gd name="T4" fmla="*/ 21 w 35"/>
                <a:gd name="T5" fmla="*/ 10 h 31"/>
                <a:gd name="T6" fmla="*/ 15 w 35"/>
                <a:gd name="T7" fmla="*/ 19 h 31"/>
                <a:gd name="T8" fmla="*/ 5 w 35"/>
                <a:gd name="T9" fmla="*/ 4 h 31"/>
                <a:gd name="T10" fmla="*/ 0 w 35"/>
                <a:gd name="T11" fmla="*/ 4 h 31"/>
                <a:gd name="T12" fmla="*/ 0 w 35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1"/>
                <a:gd name="T23" fmla="*/ 35 w 35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1">
                  <a:moveTo>
                    <a:pt x="0" y="2"/>
                  </a:moveTo>
                  <a:cubicBezTo>
                    <a:pt x="6" y="0"/>
                    <a:pt x="11" y="1"/>
                    <a:pt x="18" y="1"/>
                  </a:cubicBezTo>
                  <a:cubicBezTo>
                    <a:pt x="29" y="4"/>
                    <a:pt x="34" y="10"/>
                    <a:pt x="35" y="17"/>
                  </a:cubicBezTo>
                  <a:cubicBezTo>
                    <a:pt x="32" y="25"/>
                    <a:pt x="29" y="29"/>
                    <a:pt x="24" y="31"/>
                  </a:cubicBezTo>
                  <a:cubicBezTo>
                    <a:pt x="21" y="17"/>
                    <a:pt x="16" y="10"/>
                    <a:pt x="9" y="7"/>
                  </a:cubicBezTo>
                  <a:cubicBezTo>
                    <a:pt x="6" y="7"/>
                    <a:pt x="4" y="7"/>
                    <a:pt x="0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77" name="Freeform 122"/>
            <p:cNvSpPr>
              <a:spLocks/>
            </p:cNvSpPr>
            <p:nvPr/>
          </p:nvSpPr>
          <p:spPr bwMode="auto">
            <a:xfrm>
              <a:off x="6565" y="958"/>
              <a:ext cx="10" cy="5"/>
            </a:xfrm>
            <a:custGeom>
              <a:avLst/>
              <a:gdLst>
                <a:gd name="T0" fmla="*/ 4 w 13"/>
                <a:gd name="T1" fmla="*/ 1 h 7"/>
                <a:gd name="T2" fmla="*/ 8 w 13"/>
                <a:gd name="T3" fmla="*/ 0 h 7"/>
                <a:gd name="T4" fmla="*/ 8 w 13"/>
                <a:gd name="T5" fmla="*/ 3 h 7"/>
                <a:gd name="T6" fmla="*/ 4 w 13"/>
                <a:gd name="T7" fmla="*/ 3 h 7"/>
                <a:gd name="T8" fmla="*/ 4 w 13"/>
                <a:gd name="T9" fmla="*/ 1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7"/>
                <a:gd name="T17" fmla="*/ 13 w 1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7">
                  <a:moveTo>
                    <a:pt x="6" y="3"/>
                  </a:moveTo>
                  <a:cubicBezTo>
                    <a:pt x="9" y="1"/>
                    <a:pt x="10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7" y="6"/>
                  </a:cubicBezTo>
                  <a:cubicBezTo>
                    <a:pt x="3" y="7"/>
                    <a:pt x="0" y="5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78" name="Freeform 123"/>
            <p:cNvSpPr>
              <a:spLocks/>
            </p:cNvSpPr>
            <p:nvPr/>
          </p:nvSpPr>
          <p:spPr bwMode="auto">
            <a:xfrm>
              <a:off x="6556" y="942"/>
              <a:ext cx="63" cy="17"/>
            </a:xfrm>
            <a:custGeom>
              <a:avLst/>
              <a:gdLst>
                <a:gd name="T0" fmla="*/ 2 w 82"/>
                <a:gd name="T1" fmla="*/ 10 h 21"/>
                <a:gd name="T2" fmla="*/ 17 w 82"/>
                <a:gd name="T3" fmla="*/ 1 h 21"/>
                <a:gd name="T4" fmla="*/ 36 w 82"/>
                <a:gd name="T5" fmla="*/ 2 h 21"/>
                <a:gd name="T6" fmla="*/ 35 w 82"/>
                <a:gd name="T7" fmla="*/ 7 h 21"/>
                <a:gd name="T8" fmla="*/ 18 w 82"/>
                <a:gd name="T9" fmla="*/ 7 h 21"/>
                <a:gd name="T10" fmla="*/ 4 w 82"/>
                <a:gd name="T11" fmla="*/ 12 h 21"/>
                <a:gd name="T12" fmla="*/ 2 w 82"/>
                <a:gd name="T13" fmla="*/ 1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21"/>
                <a:gd name="T23" fmla="*/ 82 w 8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21">
                  <a:moveTo>
                    <a:pt x="3" y="15"/>
                  </a:moveTo>
                  <a:cubicBezTo>
                    <a:pt x="10" y="8"/>
                    <a:pt x="19" y="2"/>
                    <a:pt x="29" y="1"/>
                  </a:cubicBezTo>
                  <a:cubicBezTo>
                    <a:pt x="39" y="0"/>
                    <a:pt x="50" y="0"/>
                    <a:pt x="61" y="2"/>
                  </a:cubicBezTo>
                  <a:cubicBezTo>
                    <a:pt x="82" y="10"/>
                    <a:pt x="73" y="16"/>
                    <a:pt x="60" y="11"/>
                  </a:cubicBezTo>
                  <a:cubicBezTo>
                    <a:pt x="51" y="6"/>
                    <a:pt x="41" y="7"/>
                    <a:pt x="30" y="11"/>
                  </a:cubicBezTo>
                  <a:cubicBezTo>
                    <a:pt x="29" y="20"/>
                    <a:pt x="15" y="13"/>
                    <a:pt x="6" y="19"/>
                  </a:cubicBezTo>
                  <a:cubicBezTo>
                    <a:pt x="0" y="21"/>
                    <a:pt x="0" y="20"/>
                    <a:pt x="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79" name="Freeform 124"/>
            <p:cNvSpPr>
              <a:spLocks/>
            </p:cNvSpPr>
            <p:nvPr/>
          </p:nvSpPr>
          <p:spPr bwMode="auto">
            <a:xfrm>
              <a:off x="6605" y="955"/>
              <a:ext cx="10" cy="18"/>
            </a:xfrm>
            <a:custGeom>
              <a:avLst/>
              <a:gdLst>
                <a:gd name="T0" fmla="*/ 0 w 13"/>
                <a:gd name="T1" fmla="*/ 0 h 23"/>
                <a:gd name="T2" fmla="*/ 8 w 13"/>
                <a:gd name="T3" fmla="*/ 4 h 23"/>
                <a:gd name="T4" fmla="*/ 4 w 13"/>
                <a:gd name="T5" fmla="*/ 14 h 23"/>
                <a:gd name="T6" fmla="*/ 0 w 1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3"/>
                <a:gd name="T14" fmla="*/ 13 w 1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3">
                  <a:moveTo>
                    <a:pt x="0" y="0"/>
                  </a:moveTo>
                  <a:cubicBezTo>
                    <a:pt x="7" y="0"/>
                    <a:pt x="12" y="1"/>
                    <a:pt x="13" y="7"/>
                  </a:cubicBezTo>
                  <a:cubicBezTo>
                    <a:pt x="13" y="14"/>
                    <a:pt x="12" y="20"/>
                    <a:pt x="7" y="23"/>
                  </a:cubicBezTo>
                  <a:cubicBezTo>
                    <a:pt x="9" y="8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80" name="Freeform 125"/>
            <p:cNvSpPr>
              <a:spLocks/>
            </p:cNvSpPr>
            <p:nvPr/>
          </p:nvSpPr>
          <p:spPr bwMode="auto">
            <a:xfrm>
              <a:off x="6613" y="941"/>
              <a:ext cx="16" cy="42"/>
            </a:xfrm>
            <a:custGeom>
              <a:avLst/>
              <a:gdLst>
                <a:gd name="T0" fmla="*/ 5 w 21"/>
                <a:gd name="T1" fmla="*/ 8 h 55"/>
                <a:gd name="T2" fmla="*/ 5 w 21"/>
                <a:gd name="T3" fmla="*/ 21 h 55"/>
                <a:gd name="T4" fmla="*/ 2 w 21"/>
                <a:gd name="T5" fmla="*/ 28 h 55"/>
                <a:gd name="T6" fmla="*/ 4 w 21"/>
                <a:gd name="T7" fmla="*/ 31 h 55"/>
                <a:gd name="T8" fmla="*/ 9 w 21"/>
                <a:gd name="T9" fmla="*/ 21 h 55"/>
                <a:gd name="T10" fmla="*/ 12 w 21"/>
                <a:gd name="T11" fmla="*/ 7 h 55"/>
                <a:gd name="T12" fmla="*/ 5 w 21"/>
                <a:gd name="T13" fmla="*/ 8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5"/>
                <a:gd name="T23" fmla="*/ 21 w 21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5">
                  <a:moveTo>
                    <a:pt x="8" y="15"/>
                  </a:moveTo>
                  <a:cubicBezTo>
                    <a:pt x="10" y="17"/>
                    <a:pt x="11" y="24"/>
                    <a:pt x="8" y="3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3"/>
                    <a:pt x="2" y="55"/>
                    <a:pt x="6" y="53"/>
                  </a:cubicBezTo>
                  <a:cubicBezTo>
                    <a:pt x="13" y="49"/>
                    <a:pt x="16" y="43"/>
                    <a:pt x="16" y="35"/>
                  </a:cubicBezTo>
                  <a:cubicBezTo>
                    <a:pt x="16" y="22"/>
                    <a:pt x="17" y="17"/>
                    <a:pt x="21" y="12"/>
                  </a:cubicBezTo>
                  <a:cubicBezTo>
                    <a:pt x="13" y="0"/>
                    <a:pt x="6" y="1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81" name="Freeform 126"/>
            <p:cNvSpPr>
              <a:spLocks/>
            </p:cNvSpPr>
            <p:nvPr/>
          </p:nvSpPr>
          <p:spPr bwMode="auto">
            <a:xfrm>
              <a:off x="6578" y="989"/>
              <a:ext cx="20" cy="28"/>
            </a:xfrm>
            <a:custGeom>
              <a:avLst/>
              <a:gdLst>
                <a:gd name="T0" fmla="*/ 0 w 26"/>
                <a:gd name="T1" fmla="*/ 15 h 37"/>
                <a:gd name="T2" fmla="*/ 13 w 26"/>
                <a:gd name="T3" fmla="*/ 15 h 37"/>
                <a:gd name="T4" fmla="*/ 12 w 26"/>
                <a:gd name="T5" fmla="*/ 0 h 37"/>
                <a:gd name="T6" fmla="*/ 0 w 26"/>
                <a:gd name="T7" fmla="*/ 1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7"/>
                <a:gd name="T14" fmla="*/ 26 w 26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7">
                  <a:moveTo>
                    <a:pt x="0" y="27"/>
                  </a:moveTo>
                  <a:cubicBezTo>
                    <a:pt x="0" y="35"/>
                    <a:pt x="19" y="37"/>
                    <a:pt x="22" y="27"/>
                  </a:cubicBezTo>
                  <a:cubicBezTo>
                    <a:pt x="26" y="17"/>
                    <a:pt x="18" y="10"/>
                    <a:pt x="21" y="0"/>
                  </a:cubicBezTo>
                  <a:cubicBezTo>
                    <a:pt x="8" y="3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82" name="Freeform 127"/>
            <p:cNvSpPr>
              <a:spLocks/>
            </p:cNvSpPr>
            <p:nvPr/>
          </p:nvSpPr>
          <p:spPr bwMode="auto">
            <a:xfrm>
              <a:off x="6571" y="1018"/>
              <a:ext cx="29" cy="32"/>
            </a:xfrm>
            <a:custGeom>
              <a:avLst/>
              <a:gdLst>
                <a:gd name="T0" fmla="*/ 2 w 37"/>
                <a:gd name="T1" fmla="*/ 6 h 41"/>
                <a:gd name="T2" fmla="*/ 16 w 37"/>
                <a:gd name="T3" fmla="*/ 1 h 41"/>
                <a:gd name="T4" fmla="*/ 22 w 37"/>
                <a:gd name="T5" fmla="*/ 6 h 41"/>
                <a:gd name="T6" fmla="*/ 22 w 37"/>
                <a:gd name="T7" fmla="*/ 20 h 41"/>
                <a:gd name="T8" fmla="*/ 15 w 37"/>
                <a:gd name="T9" fmla="*/ 24 h 41"/>
                <a:gd name="T10" fmla="*/ 1 w 37"/>
                <a:gd name="T11" fmla="*/ 25 h 41"/>
                <a:gd name="T12" fmla="*/ 2 w 37"/>
                <a:gd name="T13" fmla="*/ 6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1"/>
                <a:gd name="T23" fmla="*/ 37 w 3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1">
                  <a:moveTo>
                    <a:pt x="4" y="10"/>
                  </a:moveTo>
                  <a:cubicBezTo>
                    <a:pt x="8" y="3"/>
                    <a:pt x="15" y="0"/>
                    <a:pt x="25" y="1"/>
                  </a:cubicBezTo>
                  <a:cubicBezTo>
                    <a:pt x="32" y="1"/>
                    <a:pt x="36" y="3"/>
                    <a:pt x="36" y="10"/>
                  </a:cubicBezTo>
                  <a:cubicBezTo>
                    <a:pt x="36" y="18"/>
                    <a:pt x="37" y="26"/>
                    <a:pt x="36" y="33"/>
                  </a:cubicBezTo>
                  <a:cubicBezTo>
                    <a:pt x="33" y="40"/>
                    <a:pt x="32" y="39"/>
                    <a:pt x="24" y="40"/>
                  </a:cubicBezTo>
                  <a:cubicBezTo>
                    <a:pt x="15" y="40"/>
                    <a:pt x="11" y="35"/>
                    <a:pt x="1" y="41"/>
                  </a:cubicBezTo>
                  <a:cubicBezTo>
                    <a:pt x="7" y="27"/>
                    <a:pt x="0" y="21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83" name="Freeform 128"/>
            <p:cNvSpPr>
              <a:spLocks/>
            </p:cNvSpPr>
            <p:nvPr/>
          </p:nvSpPr>
          <p:spPr bwMode="auto">
            <a:xfrm>
              <a:off x="6599" y="993"/>
              <a:ext cx="14" cy="25"/>
            </a:xfrm>
            <a:custGeom>
              <a:avLst/>
              <a:gdLst>
                <a:gd name="T0" fmla="*/ 2 w 18"/>
                <a:gd name="T1" fmla="*/ 6 h 32"/>
                <a:gd name="T2" fmla="*/ 5 w 18"/>
                <a:gd name="T3" fmla="*/ 3 h 32"/>
                <a:gd name="T4" fmla="*/ 10 w 18"/>
                <a:gd name="T5" fmla="*/ 13 h 32"/>
                <a:gd name="T6" fmla="*/ 4 w 18"/>
                <a:gd name="T7" fmla="*/ 16 h 32"/>
                <a:gd name="T8" fmla="*/ 2 w 18"/>
                <a:gd name="T9" fmla="*/ 6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2"/>
                <a:gd name="T17" fmla="*/ 18 w 18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2">
                  <a:moveTo>
                    <a:pt x="4" y="10"/>
                  </a:moveTo>
                  <a:cubicBezTo>
                    <a:pt x="0" y="3"/>
                    <a:pt x="5" y="0"/>
                    <a:pt x="9" y="5"/>
                  </a:cubicBezTo>
                  <a:cubicBezTo>
                    <a:pt x="14" y="10"/>
                    <a:pt x="17" y="15"/>
                    <a:pt x="17" y="21"/>
                  </a:cubicBezTo>
                  <a:cubicBezTo>
                    <a:pt x="18" y="27"/>
                    <a:pt x="11" y="32"/>
                    <a:pt x="7" y="27"/>
                  </a:cubicBezTo>
                  <a:cubicBezTo>
                    <a:pt x="3" y="22"/>
                    <a:pt x="8" y="17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84" name="Freeform 129"/>
            <p:cNvSpPr>
              <a:spLocks/>
            </p:cNvSpPr>
            <p:nvPr/>
          </p:nvSpPr>
          <p:spPr bwMode="auto">
            <a:xfrm>
              <a:off x="6603" y="1018"/>
              <a:ext cx="19" cy="35"/>
            </a:xfrm>
            <a:custGeom>
              <a:avLst/>
              <a:gdLst>
                <a:gd name="T0" fmla="*/ 2 w 25"/>
                <a:gd name="T1" fmla="*/ 5 h 45"/>
                <a:gd name="T2" fmla="*/ 8 w 25"/>
                <a:gd name="T3" fmla="*/ 2 h 45"/>
                <a:gd name="T4" fmla="*/ 11 w 25"/>
                <a:gd name="T5" fmla="*/ 11 h 45"/>
                <a:gd name="T6" fmla="*/ 11 w 25"/>
                <a:gd name="T7" fmla="*/ 27 h 45"/>
                <a:gd name="T8" fmla="*/ 4 w 25"/>
                <a:gd name="T9" fmla="*/ 23 h 45"/>
                <a:gd name="T10" fmla="*/ 3 w 25"/>
                <a:gd name="T11" fmla="*/ 15 h 45"/>
                <a:gd name="T12" fmla="*/ 2 w 25"/>
                <a:gd name="T13" fmla="*/ 5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5"/>
                <a:gd name="T23" fmla="*/ 25 w 25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5">
                  <a:moveTo>
                    <a:pt x="3" y="9"/>
                  </a:moveTo>
                  <a:cubicBezTo>
                    <a:pt x="0" y="1"/>
                    <a:pt x="4" y="0"/>
                    <a:pt x="14" y="4"/>
                  </a:cubicBezTo>
                  <a:cubicBezTo>
                    <a:pt x="21" y="10"/>
                    <a:pt x="21" y="14"/>
                    <a:pt x="18" y="18"/>
                  </a:cubicBezTo>
                  <a:cubicBezTo>
                    <a:pt x="25" y="25"/>
                    <a:pt x="25" y="34"/>
                    <a:pt x="19" y="45"/>
                  </a:cubicBezTo>
                  <a:cubicBezTo>
                    <a:pt x="15" y="41"/>
                    <a:pt x="10" y="43"/>
                    <a:pt x="6" y="38"/>
                  </a:cubicBezTo>
                  <a:cubicBezTo>
                    <a:pt x="5" y="35"/>
                    <a:pt x="3" y="36"/>
                    <a:pt x="5" y="24"/>
                  </a:cubicBezTo>
                  <a:cubicBezTo>
                    <a:pt x="5" y="19"/>
                    <a:pt x="5" y="14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85" name="Freeform 130"/>
            <p:cNvSpPr>
              <a:spLocks/>
            </p:cNvSpPr>
            <p:nvPr/>
          </p:nvSpPr>
          <p:spPr bwMode="auto">
            <a:xfrm>
              <a:off x="6609" y="1078"/>
              <a:ext cx="10" cy="7"/>
            </a:xfrm>
            <a:custGeom>
              <a:avLst/>
              <a:gdLst>
                <a:gd name="T0" fmla="*/ 4 w 13"/>
                <a:gd name="T1" fmla="*/ 0 h 9"/>
                <a:gd name="T2" fmla="*/ 8 w 13"/>
                <a:gd name="T3" fmla="*/ 3 h 9"/>
                <a:gd name="T4" fmla="*/ 4 w 13"/>
                <a:gd name="T5" fmla="*/ 5 h 9"/>
                <a:gd name="T6" fmla="*/ 0 w 13"/>
                <a:gd name="T7" fmla="*/ 2 h 9"/>
                <a:gd name="T8" fmla="*/ 4 w 1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7" y="0"/>
                  </a:moveTo>
                  <a:cubicBezTo>
                    <a:pt x="11" y="0"/>
                    <a:pt x="13" y="3"/>
                    <a:pt x="13" y="5"/>
                  </a:cubicBezTo>
                  <a:cubicBezTo>
                    <a:pt x="13" y="8"/>
                    <a:pt x="10" y="9"/>
                    <a:pt x="7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86" name="Freeform 131"/>
            <p:cNvSpPr>
              <a:spLocks/>
            </p:cNvSpPr>
            <p:nvPr/>
          </p:nvSpPr>
          <p:spPr bwMode="auto">
            <a:xfrm>
              <a:off x="6567" y="1072"/>
              <a:ext cx="13" cy="9"/>
            </a:xfrm>
            <a:custGeom>
              <a:avLst/>
              <a:gdLst>
                <a:gd name="T0" fmla="*/ 6 w 16"/>
                <a:gd name="T1" fmla="*/ 1 h 11"/>
                <a:gd name="T2" fmla="*/ 10 w 16"/>
                <a:gd name="T3" fmla="*/ 4 h 11"/>
                <a:gd name="T4" fmla="*/ 6 w 16"/>
                <a:gd name="T5" fmla="*/ 7 h 11"/>
                <a:gd name="T6" fmla="*/ 1 w 16"/>
                <a:gd name="T7" fmla="*/ 3 h 11"/>
                <a:gd name="T8" fmla="*/ 6 w 16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1"/>
                <a:gd name="T17" fmla="*/ 16 w 1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1">
                  <a:moveTo>
                    <a:pt x="9" y="1"/>
                  </a:moveTo>
                  <a:cubicBezTo>
                    <a:pt x="13" y="1"/>
                    <a:pt x="16" y="3"/>
                    <a:pt x="15" y="6"/>
                  </a:cubicBezTo>
                  <a:cubicBezTo>
                    <a:pt x="15" y="8"/>
                    <a:pt x="12" y="11"/>
                    <a:pt x="8" y="10"/>
                  </a:cubicBezTo>
                  <a:cubicBezTo>
                    <a:pt x="4" y="10"/>
                    <a:pt x="0" y="7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87" name="Freeform 132"/>
            <p:cNvSpPr>
              <a:spLocks noEditPoints="1"/>
            </p:cNvSpPr>
            <p:nvPr/>
          </p:nvSpPr>
          <p:spPr bwMode="auto">
            <a:xfrm>
              <a:off x="6552" y="1051"/>
              <a:ext cx="71" cy="95"/>
            </a:xfrm>
            <a:custGeom>
              <a:avLst/>
              <a:gdLst>
                <a:gd name="T0" fmla="*/ 55 w 92"/>
                <a:gd name="T1" fmla="*/ 11 h 123"/>
                <a:gd name="T2" fmla="*/ 33 w 92"/>
                <a:gd name="T3" fmla="*/ 2 h 123"/>
                <a:gd name="T4" fmla="*/ 7 w 92"/>
                <a:gd name="T5" fmla="*/ 4 h 123"/>
                <a:gd name="T6" fmla="*/ 1 w 92"/>
                <a:gd name="T7" fmla="*/ 32 h 123"/>
                <a:gd name="T8" fmla="*/ 5 w 92"/>
                <a:gd name="T9" fmla="*/ 32 h 123"/>
                <a:gd name="T10" fmla="*/ 2 w 92"/>
                <a:gd name="T11" fmla="*/ 36 h 123"/>
                <a:gd name="T12" fmla="*/ 6 w 92"/>
                <a:gd name="T13" fmla="*/ 36 h 123"/>
                <a:gd name="T14" fmla="*/ 3 w 92"/>
                <a:gd name="T15" fmla="*/ 41 h 123"/>
                <a:gd name="T16" fmla="*/ 6 w 92"/>
                <a:gd name="T17" fmla="*/ 41 h 123"/>
                <a:gd name="T18" fmla="*/ 4 w 92"/>
                <a:gd name="T19" fmla="*/ 48 h 123"/>
                <a:gd name="T20" fmla="*/ 6 w 92"/>
                <a:gd name="T21" fmla="*/ 50 h 123"/>
                <a:gd name="T22" fmla="*/ 5 w 92"/>
                <a:gd name="T23" fmla="*/ 54 h 123"/>
                <a:gd name="T24" fmla="*/ 9 w 92"/>
                <a:gd name="T25" fmla="*/ 54 h 123"/>
                <a:gd name="T26" fmla="*/ 8 w 92"/>
                <a:gd name="T27" fmla="*/ 59 h 123"/>
                <a:gd name="T28" fmla="*/ 12 w 92"/>
                <a:gd name="T29" fmla="*/ 59 h 123"/>
                <a:gd name="T30" fmla="*/ 10 w 92"/>
                <a:gd name="T31" fmla="*/ 63 h 123"/>
                <a:gd name="T32" fmla="*/ 13 w 92"/>
                <a:gd name="T33" fmla="*/ 64 h 123"/>
                <a:gd name="T34" fmla="*/ 22 w 92"/>
                <a:gd name="T35" fmla="*/ 72 h 123"/>
                <a:gd name="T36" fmla="*/ 32 w 92"/>
                <a:gd name="T37" fmla="*/ 73 h 123"/>
                <a:gd name="T38" fmla="*/ 45 w 92"/>
                <a:gd name="T39" fmla="*/ 59 h 123"/>
                <a:gd name="T40" fmla="*/ 46 w 92"/>
                <a:gd name="T41" fmla="*/ 51 h 123"/>
                <a:gd name="T42" fmla="*/ 51 w 92"/>
                <a:gd name="T43" fmla="*/ 43 h 123"/>
                <a:gd name="T44" fmla="*/ 53 w 92"/>
                <a:gd name="T45" fmla="*/ 40 h 123"/>
                <a:gd name="T46" fmla="*/ 53 w 92"/>
                <a:gd name="T47" fmla="*/ 28 h 123"/>
                <a:gd name="T48" fmla="*/ 46 w 92"/>
                <a:gd name="T49" fmla="*/ 29 h 123"/>
                <a:gd name="T50" fmla="*/ 39 w 92"/>
                <a:gd name="T51" fmla="*/ 25 h 123"/>
                <a:gd name="T52" fmla="*/ 36 w 92"/>
                <a:gd name="T53" fmla="*/ 41 h 123"/>
                <a:gd name="T54" fmla="*/ 32 w 92"/>
                <a:gd name="T55" fmla="*/ 47 h 123"/>
                <a:gd name="T56" fmla="*/ 23 w 92"/>
                <a:gd name="T57" fmla="*/ 43 h 123"/>
                <a:gd name="T58" fmla="*/ 25 w 92"/>
                <a:gd name="T59" fmla="*/ 38 h 123"/>
                <a:gd name="T60" fmla="*/ 28 w 92"/>
                <a:gd name="T61" fmla="*/ 38 h 123"/>
                <a:gd name="T62" fmla="*/ 28 w 92"/>
                <a:gd name="T63" fmla="*/ 25 h 123"/>
                <a:gd name="T64" fmla="*/ 12 w 92"/>
                <a:gd name="T65" fmla="*/ 22 h 123"/>
                <a:gd name="T66" fmla="*/ 6 w 92"/>
                <a:gd name="T67" fmla="*/ 22 h 123"/>
                <a:gd name="T68" fmla="*/ 12 w 92"/>
                <a:gd name="T69" fmla="*/ 15 h 123"/>
                <a:gd name="T70" fmla="*/ 8 w 92"/>
                <a:gd name="T71" fmla="*/ 10 h 123"/>
                <a:gd name="T72" fmla="*/ 12 w 92"/>
                <a:gd name="T73" fmla="*/ 11 h 123"/>
                <a:gd name="T74" fmla="*/ 25 w 92"/>
                <a:gd name="T75" fmla="*/ 12 h 123"/>
                <a:gd name="T76" fmla="*/ 30 w 92"/>
                <a:gd name="T77" fmla="*/ 16 h 123"/>
                <a:gd name="T78" fmla="*/ 31 w 92"/>
                <a:gd name="T79" fmla="*/ 12 h 123"/>
                <a:gd name="T80" fmla="*/ 40 w 92"/>
                <a:gd name="T81" fmla="*/ 9 h 123"/>
                <a:gd name="T82" fmla="*/ 39 w 92"/>
                <a:gd name="T83" fmla="*/ 19 h 123"/>
                <a:gd name="T84" fmla="*/ 55 w 92"/>
                <a:gd name="T85" fmla="*/ 14 h 123"/>
                <a:gd name="T86" fmla="*/ 55 w 92"/>
                <a:gd name="T87" fmla="*/ 11 h 123"/>
                <a:gd name="T88" fmla="*/ 18 w 92"/>
                <a:gd name="T89" fmla="*/ 52 h 123"/>
                <a:gd name="T90" fmla="*/ 32 w 92"/>
                <a:gd name="T91" fmla="*/ 52 h 123"/>
                <a:gd name="T92" fmla="*/ 33 w 92"/>
                <a:gd name="T93" fmla="*/ 62 h 123"/>
                <a:gd name="T94" fmla="*/ 19 w 92"/>
                <a:gd name="T95" fmla="*/ 59 h 123"/>
                <a:gd name="T96" fmla="*/ 18 w 92"/>
                <a:gd name="T97" fmla="*/ 52 h 123"/>
                <a:gd name="T98" fmla="*/ 25 w 92"/>
                <a:gd name="T99" fmla="*/ 56 h 123"/>
                <a:gd name="T100" fmla="*/ 32 w 92"/>
                <a:gd name="T101" fmla="*/ 56 h 123"/>
                <a:gd name="T102" fmla="*/ 32 w 92"/>
                <a:gd name="T103" fmla="*/ 59 h 123"/>
                <a:gd name="T104" fmla="*/ 26 w 92"/>
                <a:gd name="T105" fmla="*/ 59 h 123"/>
                <a:gd name="T106" fmla="*/ 25 w 92"/>
                <a:gd name="T107" fmla="*/ 56 h 12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"/>
                <a:gd name="T163" fmla="*/ 0 h 123"/>
                <a:gd name="T164" fmla="*/ 92 w 92"/>
                <a:gd name="T165" fmla="*/ 123 h 12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" h="123">
                  <a:moveTo>
                    <a:pt x="92" y="18"/>
                  </a:moveTo>
                  <a:cubicBezTo>
                    <a:pt x="87" y="10"/>
                    <a:pt x="75" y="4"/>
                    <a:pt x="56" y="2"/>
                  </a:cubicBezTo>
                  <a:cubicBezTo>
                    <a:pt x="45" y="0"/>
                    <a:pt x="29" y="3"/>
                    <a:pt x="12" y="7"/>
                  </a:cubicBezTo>
                  <a:cubicBezTo>
                    <a:pt x="3" y="17"/>
                    <a:pt x="0" y="33"/>
                    <a:pt x="1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5" y="112"/>
                    <a:pt x="31" y="116"/>
                    <a:pt x="38" y="120"/>
                  </a:cubicBezTo>
                  <a:cubicBezTo>
                    <a:pt x="43" y="123"/>
                    <a:pt x="48" y="123"/>
                    <a:pt x="54" y="122"/>
                  </a:cubicBezTo>
                  <a:cubicBezTo>
                    <a:pt x="64" y="115"/>
                    <a:pt x="66" y="108"/>
                    <a:pt x="75" y="99"/>
                  </a:cubicBezTo>
                  <a:cubicBezTo>
                    <a:pt x="77" y="98"/>
                    <a:pt x="78" y="93"/>
                    <a:pt x="78" y="85"/>
                  </a:cubicBezTo>
                  <a:cubicBezTo>
                    <a:pt x="83" y="83"/>
                    <a:pt x="85" y="79"/>
                    <a:pt x="85" y="7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48"/>
                    <a:pt x="81" y="49"/>
                    <a:pt x="77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4"/>
                    <a:pt x="59" y="82"/>
                    <a:pt x="53" y="7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5" y="71"/>
                    <a:pt x="36" y="66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7" y="43"/>
                    <a:pt x="28" y="44"/>
                    <a:pt x="20" y="38"/>
                  </a:cubicBezTo>
                  <a:cubicBezTo>
                    <a:pt x="16" y="37"/>
                    <a:pt x="13" y="37"/>
                    <a:pt x="10" y="37"/>
                  </a:cubicBezTo>
                  <a:cubicBezTo>
                    <a:pt x="12" y="32"/>
                    <a:pt x="15" y="28"/>
                    <a:pt x="19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9" y="18"/>
                    <a:pt x="21" y="18"/>
                  </a:cubicBezTo>
                  <a:cubicBezTo>
                    <a:pt x="33" y="17"/>
                    <a:pt x="39" y="16"/>
                    <a:pt x="42" y="19"/>
                  </a:cubicBezTo>
                  <a:cubicBezTo>
                    <a:pt x="46" y="23"/>
                    <a:pt x="48" y="25"/>
                    <a:pt x="51" y="2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5" y="14"/>
                    <a:pt x="60" y="12"/>
                    <a:pt x="67" y="1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92" y="23"/>
                    <a:pt x="92" y="23"/>
                    <a:pt x="92" y="23"/>
                  </a:cubicBezTo>
                  <a:lnTo>
                    <a:pt x="92" y="18"/>
                  </a:lnTo>
                  <a:close/>
                  <a:moveTo>
                    <a:pt x="30" y="87"/>
                  </a:moveTo>
                  <a:cubicBezTo>
                    <a:pt x="38" y="85"/>
                    <a:pt x="46" y="85"/>
                    <a:pt x="54" y="87"/>
                  </a:cubicBezTo>
                  <a:cubicBezTo>
                    <a:pt x="67" y="90"/>
                    <a:pt x="68" y="95"/>
                    <a:pt x="56" y="103"/>
                  </a:cubicBezTo>
                  <a:cubicBezTo>
                    <a:pt x="48" y="103"/>
                    <a:pt x="40" y="103"/>
                    <a:pt x="31" y="100"/>
                  </a:cubicBezTo>
                  <a:cubicBezTo>
                    <a:pt x="34" y="96"/>
                    <a:pt x="36" y="95"/>
                    <a:pt x="30" y="87"/>
                  </a:cubicBezTo>
                  <a:close/>
                  <a:moveTo>
                    <a:pt x="41" y="93"/>
                  </a:moveTo>
                  <a:cubicBezTo>
                    <a:pt x="44" y="90"/>
                    <a:pt x="49" y="90"/>
                    <a:pt x="54" y="93"/>
                  </a:cubicBezTo>
                  <a:cubicBezTo>
                    <a:pt x="56" y="95"/>
                    <a:pt x="56" y="97"/>
                    <a:pt x="53" y="99"/>
                  </a:cubicBezTo>
                  <a:cubicBezTo>
                    <a:pt x="50" y="100"/>
                    <a:pt x="47" y="100"/>
                    <a:pt x="44" y="99"/>
                  </a:cubicBezTo>
                  <a:cubicBezTo>
                    <a:pt x="41" y="96"/>
                    <a:pt x="43" y="95"/>
                    <a:pt x="41" y="9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88" name="Oval 133"/>
            <p:cNvSpPr>
              <a:spLocks noChangeArrowheads="1"/>
            </p:cNvSpPr>
            <p:nvPr/>
          </p:nvSpPr>
          <p:spPr bwMode="auto">
            <a:xfrm>
              <a:off x="6584" y="1103"/>
              <a:ext cx="3" cy="3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3689" name="Freeform 134"/>
            <p:cNvSpPr>
              <a:spLocks/>
            </p:cNvSpPr>
            <p:nvPr/>
          </p:nvSpPr>
          <p:spPr bwMode="auto">
            <a:xfrm>
              <a:off x="6595" y="1064"/>
              <a:ext cx="6" cy="9"/>
            </a:xfrm>
            <a:custGeom>
              <a:avLst/>
              <a:gdLst>
                <a:gd name="T0" fmla="*/ 0 w 7"/>
                <a:gd name="T1" fmla="*/ 7 h 12"/>
                <a:gd name="T2" fmla="*/ 1 w 7"/>
                <a:gd name="T3" fmla="*/ 4 h 12"/>
                <a:gd name="T4" fmla="*/ 5 w 7"/>
                <a:gd name="T5" fmla="*/ 2 h 12"/>
                <a:gd name="T6" fmla="*/ 4 w 7"/>
                <a:gd name="T7" fmla="*/ 7 h 12"/>
                <a:gd name="T8" fmla="*/ 0 w 7"/>
                <a:gd name="T9" fmla="*/ 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2"/>
                <a:gd name="T17" fmla="*/ 7 w 7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2">
                  <a:moveTo>
                    <a:pt x="0" y="12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5" y="2"/>
                    <a:pt x="7" y="0"/>
                    <a:pt x="7" y="4"/>
                  </a:cubicBezTo>
                  <a:cubicBezTo>
                    <a:pt x="7" y="7"/>
                    <a:pt x="7" y="10"/>
                    <a:pt x="6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90" name="Freeform 135"/>
            <p:cNvSpPr>
              <a:spLocks/>
            </p:cNvSpPr>
            <p:nvPr/>
          </p:nvSpPr>
          <p:spPr bwMode="auto">
            <a:xfrm>
              <a:off x="6591" y="1079"/>
              <a:ext cx="8" cy="29"/>
            </a:xfrm>
            <a:custGeom>
              <a:avLst/>
              <a:gdLst>
                <a:gd name="T0" fmla="*/ 0 w 10"/>
                <a:gd name="T1" fmla="*/ 19 h 38"/>
                <a:gd name="T2" fmla="*/ 3 w 10"/>
                <a:gd name="T3" fmla="*/ 0 h 38"/>
                <a:gd name="T4" fmla="*/ 6 w 10"/>
                <a:gd name="T5" fmla="*/ 0 h 38"/>
                <a:gd name="T6" fmla="*/ 3 w 10"/>
                <a:gd name="T7" fmla="*/ 21 h 38"/>
                <a:gd name="T8" fmla="*/ 0 w 10"/>
                <a:gd name="T9" fmla="*/ 19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8"/>
                <a:gd name="T17" fmla="*/ 10 w 10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8">
                  <a:moveTo>
                    <a:pt x="0" y="33"/>
                  </a:moveTo>
                  <a:cubicBezTo>
                    <a:pt x="1" y="23"/>
                    <a:pt x="3" y="13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9"/>
                    <a:pt x="9" y="19"/>
                    <a:pt x="5" y="35"/>
                  </a:cubicBezTo>
                  <a:cubicBezTo>
                    <a:pt x="4" y="38"/>
                    <a:pt x="2" y="37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91" name="Freeform 136"/>
            <p:cNvSpPr>
              <a:spLocks/>
            </p:cNvSpPr>
            <p:nvPr/>
          </p:nvSpPr>
          <p:spPr bwMode="auto">
            <a:xfrm>
              <a:off x="6535" y="1055"/>
              <a:ext cx="13" cy="28"/>
            </a:xfrm>
            <a:custGeom>
              <a:avLst/>
              <a:gdLst>
                <a:gd name="T0" fmla="*/ 5 w 17"/>
                <a:gd name="T1" fmla="*/ 4 h 36"/>
                <a:gd name="T2" fmla="*/ 9 w 17"/>
                <a:gd name="T3" fmla="*/ 4 h 36"/>
                <a:gd name="T4" fmla="*/ 6 w 17"/>
                <a:gd name="T5" fmla="*/ 20 h 36"/>
                <a:gd name="T6" fmla="*/ 2 w 17"/>
                <a:gd name="T7" fmla="*/ 17 h 36"/>
                <a:gd name="T8" fmla="*/ 5 w 17"/>
                <a:gd name="T9" fmla="*/ 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6"/>
                <a:gd name="T17" fmla="*/ 17 w 1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6">
                  <a:moveTo>
                    <a:pt x="9" y="7"/>
                  </a:moveTo>
                  <a:cubicBezTo>
                    <a:pt x="8" y="0"/>
                    <a:pt x="15" y="1"/>
                    <a:pt x="16" y="7"/>
                  </a:cubicBezTo>
                  <a:cubicBezTo>
                    <a:pt x="17" y="18"/>
                    <a:pt x="16" y="28"/>
                    <a:pt x="10" y="33"/>
                  </a:cubicBezTo>
                  <a:cubicBezTo>
                    <a:pt x="6" y="36"/>
                    <a:pt x="0" y="33"/>
                    <a:pt x="3" y="28"/>
                  </a:cubicBezTo>
                  <a:cubicBezTo>
                    <a:pt x="9" y="20"/>
                    <a:pt x="11" y="14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92" name="Freeform 137"/>
            <p:cNvSpPr>
              <a:spLocks/>
            </p:cNvSpPr>
            <p:nvPr/>
          </p:nvSpPr>
          <p:spPr bwMode="auto">
            <a:xfrm>
              <a:off x="6536" y="1089"/>
              <a:ext cx="43" cy="68"/>
            </a:xfrm>
            <a:custGeom>
              <a:avLst/>
              <a:gdLst>
                <a:gd name="T0" fmla="*/ 2 w 55"/>
                <a:gd name="T1" fmla="*/ 6 h 88"/>
                <a:gd name="T2" fmla="*/ 4 w 55"/>
                <a:gd name="T3" fmla="*/ 5 h 88"/>
                <a:gd name="T4" fmla="*/ 27 w 55"/>
                <a:gd name="T5" fmla="*/ 44 h 88"/>
                <a:gd name="T6" fmla="*/ 22 w 55"/>
                <a:gd name="T7" fmla="*/ 49 h 88"/>
                <a:gd name="T8" fmla="*/ 2 w 55"/>
                <a:gd name="T9" fmla="*/ 6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8"/>
                <a:gd name="T17" fmla="*/ 55 w 55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8">
                  <a:moveTo>
                    <a:pt x="2" y="10"/>
                  </a:moveTo>
                  <a:cubicBezTo>
                    <a:pt x="0" y="3"/>
                    <a:pt x="5" y="0"/>
                    <a:pt x="7" y="9"/>
                  </a:cubicBezTo>
                  <a:cubicBezTo>
                    <a:pt x="13" y="31"/>
                    <a:pt x="23" y="53"/>
                    <a:pt x="45" y="74"/>
                  </a:cubicBezTo>
                  <a:cubicBezTo>
                    <a:pt x="55" y="81"/>
                    <a:pt x="45" y="88"/>
                    <a:pt x="36" y="81"/>
                  </a:cubicBezTo>
                  <a:cubicBezTo>
                    <a:pt x="14" y="61"/>
                    <a:pt x="7" y="35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93" name="Freeform 138"/>
            <p:cNvSpPr>
              <a:spLocks/>
            </p:cNvSpPr>
            <p:nvPr/>
          </p:nvSpPr>
          <p:spPr bwMode="auto">
            <a:xfrm>
              <a:off x="6602" y="1132"/>
              <a:ext cx="13" cy="18"/>
            </a:xfrm>
            <a:custGeom>
              <a:avLst/>
              <a:gdLst>
                <a:gd name="T0" fmla="*/ 1 w 17"/>
                <a:gd name="T1" fmla="*/ 14 h 23"/>
                <a:gd name="T2" fmla="*/ 6 w 17"/>
                <a:gd name="T3" fmla="*/ 2 h 23"/>
                <a:gd name="T4" fmla="*/ 8 w 17"/>
                <a:gd name="T5" fmla="*/ 6 h 23"/>
                <a:gd name="T6" fmla="*/ 1 w 17"/>
                <a:gd name="T7" fmla="*/ 14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3"/>
                <a:gd name="T14" fmla="*/ 17 w 17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3">
                  <a:moveTo>
                    <a:pt x="1" y="23"/>
                  </a:moveTo>
                  <a:cubicBezTo>
                    <a:pt x="0" y="16"/>
                    <a:pt x="2" y="10"/>
                    <a:pt x="10" y="4"/>
                  </a:cubicBezTo>
                  <a:cubicBezTo>
                    <a:pt x="15" y="0"/>
                    <a:pt x="17" y="6"/>
                    <a:pt x="14" y="10"/>
                  </a:cubicBezTo>
                  <a:cubicBezTo>
                    <a:pt x="9" y="15"/>
                    <a:pt x="5" y="15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94" name="Freeform 139"/>
            <p:cNvSpPr>
              <a:spLocks/>
            </p:cNvSpPr>
            <p:nvPr/>
          </p:nvSpPr>
          <p:spPr bwMode="auto">
            <a:xfrm>
              <a:off x="6419" y="1195"/>
              <a:ext cx="22" cy="34"/>
            </a:xfrm>
            <a:custGeom>
              <a:avLst/>
              <a:gdLst>
                <a:gd name="T0" fmla="*/ 11 w 29"/>
                <a:gd name="T1" fmla="*/ 21 h 44"/>
                <a:gd name="T2" fmla="*/ 14 w 29"/>
                <a:gd name="T3" fmla="*/ 12 h 44"/>
                <a:gd name="T4" fmla="*/ 11 w 29"/>
                <a:gd name="T5" fmla="*/ 9 h 44"/>
                <a:gd name="T6" fmla="*/ 0 w 29"/>
                <a:gd name="T7" fmla="*/ 26 h 44"/>
                <a:gd name="T8" fmla="*/ 14 w 29"/>
                <a:gd name="T9" fmla="*/ 0 h 44"/>
                <a:gd name="T10" fmla="*/ 11 w 29"/>
                <a:gd name="T11" fmla="*/ 9 h 44"/>
                <a:gd name="T12" fmla="*/ 14 w 29"/>
                <a:gd name="T13" fmla="*/ 12 h 44"/>
                <a:gd name="T14" fmla="*/ 17 w 29"/>
                <a:gd name="T15" fmla="*/ 9 h 44"/>
                <a:gd name="T16" fmla="*/ 16 w 29"/>
                <a:gd name="T17" fmla="*/ 13 h 44"/>
                <a:gd name="T18" fmla="*/ 17 w 29"/>
                <a:gd name="T19" fmla="*/ 13 h 44"/>
                <a:gd name="T20" fmla="*/ 16 w 29"/>
                <a:gd name="T21" fmla="*/ 15 h 44"/>
                <a:gd name="T22" fmla="*/ 16 w 29"/>
                <a:gd name="T23" fmla="*/ 15 h 44"/>
                <a:gd name="T24" fmla="*/ 11 w 29"/>
                <a:gd name="T25" fmla="*/ 21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44"/>
                <a:gd name="T41" fmla="*/ 29 w 29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44">
                  <a:moveTo>
                    <a:pt x="19" y="35"/>
                  </a:moveTo>
                  <a:cubicBezTo>
                    <a:pt x="20" y="29"/>
                    <a:pt x="21" y="25"/>
                    <a:pt x="24" y="21"/>
                  </a:cubicBezTo>
                  <a:cubicBezTo>
                    <a:pt x="23" y="20"/>
                    <a:pt x="20" y="18"/>
                    <a:pt x="18" y="16"/>
                  </a:cubicBezTo>
                  <a:cubicBezTo>
                    <a:pt x="14" y="26"/>
                    <a:pt x="8" y="33"/>
                    <a:pt x="0" y="44"/>
                  </a:cubicBezTo>
                  <a:cubicBezTo>
                    <a:pt x="6" y="27"/>
                    <a:pt x="12" y="13"/>
                    <a:pt x="24" y="0"/>
                  </a:cubicBezTo>
                  <a:cubicBezTo>
                    <a:pt x="23" y="6"/>
                    <a:pt x="21" y="11"/>
                    <a:pt x="19" y="15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18"/>
                    <a:pt x="28" y="16"/>
                    <a:pt x="29" y="15"/>
                  </a:cubicBezTo>
                  <a:cubicBezTo>
                    <a:pt x="29" y="17"/>
                    <a:pt x="29" y="20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6" y="28"/>
                    <a:pt x="23" y="31"/>
                    <a:pt x="19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95" name="Freeform 140"/>
            <p:cNvSpPr>
              <a:spLocks/>
            </p:cNvSpPr>
            <p:nvPr/>
          </p:nvSpPr>
          <p:spPr bwMode="auto">
            <a:xfrm>
              <a:off x="6426" y="1224"/>
              <a:ext cx="5" cy="9"/>
            </a:xfrm>
            <a:custGeom>
              <a:avLst/>
              <a:gdLst>
                <a:gd name="T0" fmla="*/ 0 w 6"/>
                <a:gd name="T1" fmla="*/ 7 h 12"/>
                <a:gd name="T2" fmla="*/ 4 w 6"/>
                <a:gd name="T3" fmla="*/ 0 h 12"/>
                <a:gd name="T4" fmla="*/ 0 w 6"/>
                <a:gd name="T5" fmla="*/ 7 h 12"/>
                <a:gd name="T6" fmla="*/ 0 60000 65536"/>
                <a:gd name="T7" fmla="*/ 0 60000 65536"/>
                <a:gd name="T8" fmla="*/ 0 60000 65536"/>
                <a:gd name="T9" fmla="*/ 0 w 6"/>
                <a:gd name="T10" fmla="*/ 0 h 12"/>
                <a:gd name="T11" fmla="*/ 6 w 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2">
                  <a:moveTo>
                    <a:pt x="0" y="12"/>
                  </a:moveTo>
                  <a:cubicBezTo>
                    <a:pt x="1" y="7"/>
                    <a:pt x="3" y="4"/>
                    <a:pt x="6" y="0"/>
                  </a:cubicBezTo>
                  <a:cubicBezTo>
                    <a:pt x="5" y="6"/>
                    <a:pt x="4" y="8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96" name="Freeform 141"/>
            <p:cNvSpPr>
              <a:spLocks/>
            </p:cNvSpPr>
            <p:nvPr/>
          </p:nvSpPr>
          <p:spPr bwMode="auto">
            <a:xfrm>
              <a:off x="6460" y="1223"/>
              <a:ext cx="8" cy="16"/>
            </a:xfrm>
            <a:custGeom>
              <a:avLst/>
              <a:gdLst>
                <a:gd name="T0" fmla="*/ 0 w 11"/>
                <a:gd name="T1" fmla="*/ 13 h 20"/>
                <a:gd name="T2" fmla="*/ 1 w 11"/>
                <a:gd name="T3" fmla="*/ 6 h 20"/>
                <a:gd name="T4" fmla="*/ 1 w 11"/>
                <a:gd name="T5" fmla="*/ 6 h 20"/>
                <a:gd name="T6" fmla="*/ 3 w 11"/>
                <a:gd name="T7" fmla="*/ 6 h 20"/>
                <a:gd name="T8" fmla="*/ 3 w 11"/>
                <a:gd name="T9" fmla="*/ 3 h 20"/>
                <a:gd name="T10" fmla="*/ 6 w 11"/>
                <a:gd name="T11" fmla="*/ 0 h 20"/>
                <a:gd name="T12" fmla="*/ 0 w 11"/>
                <a:gd name="T13" fmla="*/ 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0"/>
                <a:gd name="T23" fmla="*/ 11 w 11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0">
                  <a:moveTo>
                    <a:pt x="0" y="20"/>
                  </a:moveTo>
                  <a:cubicBezTo>
                    <a:pt x="1" y="16"/>
                    <a:pt x="2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8" y="4"/>
                    <a:pt x="10" y="1"/>
                    <a:pt x="11" y="0"/>
                  </a:cubicBezTo>
                  <a:cubicBezTo>
                    <a:pt x="11" y="10"/>
                    <a:pt x="8" y="1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97" name="Freeform 142"/>
            <p:cNvSpPr>
              <a:spLocks/>
            </p:cNvSpPr>
            <p:nvPr/>
          </p:nvSpPr>
          <p:spPr bwMode="auto">
            <a:xfrm>
              <a:off x="6457" y="1243"/>
              <a:ext cx="10" cy="14"/>
            </a:xfrm>
            <a:custGeom>
              <a:avLst/>
              <a:gdLst>
                <a:gd name="T0" fmla="*/ 2 w 13"/>
                <a:gd name="T1" fmla="*/ 10 h 19"/>
                <a:gd name="T2" fmla="*/ 8 w 13"/>
                <a:gd name="T3" fmla="*/ 0 h 19"/>
                <a:gd name="T4" fmla="*/ 2 w 13"/>
                <a:gd name="T5" fmla="*/ 10 h 19"/>
                <a:gd name="T6" fmla="*/ 0 60000 65536"/>
                <a:gd name="T7" fmla="*/ 0 60000 65536"/>
                <a:gd name="T8" fmla="*/ 0 60000 65536"/>
                <a:gd name="T9" fmla="*/ 0 w 13"/>
                <a:gd name="T10" fmla="*/ 0 h 19"/>
                <a:gd name="T11" fmla="*/ 13 w 13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9">
                  <a:moveTo>
                    <a:pt x="3" y="19"/>
                  </a:moveTo>
                  <a:cubicBezTo>
                    <a:pt x="0" y="11"/>
                    <a:pt x="3" y="5"/>
                    <a:pt x="13" y="0"/>
                  </a:cubicBezTo>
                  <a:cubicBezTo>
                    <a:pt x="13" y="12"/>
                    <a:pt x="12" y="16"/>
                    <a:pt x="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98" name="Freeform 143"/>
            <p:cNvSpPr>
              <a:spLocks/>
            </p:cNvSpPr>
            <p:nvPr/>
          </p:nvSpPr>
          <p:spPr bwMode="auto">
            <a:xfrm>
              <a:off x="6475" y="1209"/>
              <a:ext cx="12" cy="42"/>
            </a:xfrm>
            <a:custGeom>
              <a:avLst/>
              <a:gdLst>
                <a:gd name="T0" fmla="*/ 0 w 16"/>
                <a:gd name="T1" fmla="*/ 33 h 54"/>
                <a:gd name="T2" fmla="*/ 4 w 16"/>
                <a:gd name="T3" fmla="*/ 0 h 54"/>
                <a:gd name="T4" fmla="*/ 0 w 16"/>
                <a:gd name="T5" fmla="*/ 33 h 54"/>
                <a:gd name="T6" fmla="*/ 0 60000 65536"/>
                <a:gd name="T7" fmla="*/ 0 60000 65536"/>
                <a:gd name="T8" fmla="*/ 0 60000 65536"/>
                <a:gd name="T9" fmla="*/ 0 w 16"/>
                <a:gd name="T10" fmla="*/ 0 h 54"/>
                <a:gd name="T11" fmla="*/ 16 w 1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4">
                  <a:moveTo>
                    <a:pt x="0" y="54"/>
                  </a:moveTo>
                  <a:cubicBezTo>
                    <a:pt x="8" y="34"/>
                    <a:pt x="9" y="25"/>
                    <a:pt x="7" y="0"/>
                  </a:cubicBezTo>
                  <a:cubicBezTo>
                    <a:pt x="16" y="23"/>
                    <a:pt x="14" y="3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99" name="Freeform 144"/>
            <p:cNvSpPr>
              <a:spLocks/>
            </p:cNvSpPr>
            <p:nvPr/>
          </p:nvSpPr>
          <p:spPr bwMode="auto">
            <a:xfrm>
              <a:off x="6483" y="1212"/>
              <a:ext cx="111" cy="99"/>
            </a:xfrm>
            <a:custGeom>
              <a:avLst/>
              <a:gdLst>
                <a:gd name="T0" fmla="*/ 75 w 143"/>
                <a:gd name="T1" fmla="*/ 77 h 128"/>
                <a:gd name="T2" fmla="*/ 78 w 143"/>
                <a:gd name="T3" fmla="*/ 46 h 128"/>
                <a:gd name="T4" fmla="*/ 76 w 143"/>
                <a:gd name="T5" fmla="*/ 46 h 128"/>
                <a:gd name="T6" fmla="*/ 71 w 143"/>
                <a:gd name="T7" fmla="*/ 67 h 128"/>
                <a:gd name="T8" fmla="*/ 73 w 143"/>
                <a:gd name="T9" fmla="*/ 46 h 128"/>
                <a:gd name="T10" fmla="*/ 70 w 143"/>
                <a:gd name="T11" fmla="*/ 48 h 128"/>
                <a:gd name="T12" fmla="*/ 66 w 143"/>
                <a:gd name="T13" fmla="*/ 64 h 128"/>
                <a:gd name="T14" fmla="*/ 68 w 143"/>
                <a:gd name="T15" fmla="*/ 49 h 128"/>
                <a:gd name="T16" fmla="*/ 63 w 143"/>
                <a:gd name="T17" fmla="*/ 49 h 128"/>
                <a:gd name="T18" fmla="*/ 60 w 143"/>
                <a:gd name="T19" fmla="*/ 71 h 128"/>
                <a:gd name="T20" fmla="*/ 60 w 143"/>
                <a:gd name="T21" fmla="*/ 49 h 128"/>
                <a:gd name="T22" fmla="*/ 54 w 143"/>
                <a:gd name="T23" fmla="*/ 49 h 128"/>
                <a:gd name="T24" fmla="*/ 52 w 143"/>
                <a:gd name="T25" fmla="*/ 75 h 128"/>
                <a:gd name="T26" fmla="*/ 50 w 143"/>
                <a:gd name="T27" fmla="*/ 49 h 128"/>
                <a:gd name="T28" fmla="*/ 46 w 143"/>
                <a:gd name="T29" fmla="*/ 48 h 128"/>
                <a:gd name="T30" fmla="*/ 43 w 143"/>
                <a:gd name="T31" fmla="*/ 75 h 128"/>
                <a:gd name="T32" fmla="*/ 42 w 143"/>
                <a:gd name="T33" fmla="*/ 47 h 128"/>
                <a:gd name="T34" fmla="*/ 38 w 143"/>
                <a:gd name="T35" fmla="*/ 46 h 128"/>
                <a:gd name="T36" fmla="*/ 33 w 143"/>
                <a:gd name="T37" fmla="*/ 70 h 128"/>
                <a:gd name="T38" fmla="*/ 34 w 143"/>
                <a:gd name="T39" fmla="*/ 45 h 128"/>
                <a:gd name="T40" fmla="*/ 29 w 143"/>
                <a:gd name="T41" fmla="*/ 43 h 128"/>
                <a:gd name="T42" fmla="*/ 28 w 143"/>
                <a:gd name="T43" fmla="*/ 73 h 128"/>
                <a:gd name="T44" fmla="*/ 26 w 143"/>
                <a:gd name="T45" fmla="*/ 42 h 128"/>
                <a:gd name="T46" fmla="*/ 23 w 143"/>
                <a:gd name="T47" fmla="*/ 39 h 128"/>
                <a:gd name="T48" fmla="*/ 19 w 143"/>
                <a:gd name="T49" fmla="*/ 74 h 128"/>
                <a:gd name="T50" fmla="*/ 19 w 143"/>
                <a:gd name="T51" fmla="*/ 39 h 128"/>
                <a:gd name="T52" fmla="*/ 16 w 143"/>
                <a:gd name="T53" fmla="*/ 36 h 128"/>
                <a:gd name="T54" fmla="*/ 9 w 143"/>
                <a:gd name="T55" fmla="*/ 50 h 128"/>
                <a:gd name="T56" fmla="*/ 14 w 143"/>
                <a:gd name="T57" fmla="*/ 36 h 128"/>
                <a:gd name="T58" fmla="*/ 9 w 143"/>
                <a:gd name="T59" fmla="*/ 33 h 128"/>
                <a:gd name="T60" fmla="*/ 0 w 143"/>
                <a:gd name="T61" fmla="*/ 55 h 128"/>
                <a:gd name="T62" fmla="*/ 7 w 143"/>
                <a:gd name="T63" fmla="*/ 5 h 128"/>
                <a:gd name="T64" fmla="*/ 10 w 143"/>
                <a:gd name="T65" fmla="*/ 24 h 128"/>
                <a:gd name="T66" fmla="*/ 16 w 143"/>
                <a:gd name="T67" fmla="*/ 26 h 128"/>
                <a:gd name="T68" fmla="*/ 17 w 143"/>
                <a:gd name="T69" fmla="*/ 0 h 128"/>
                <a:gd name="T70" fmla="*/ 19 w 143"/>
                <a:gd name="T71" fmla="*/ 27 h 128"/>
                <a:gd name="T72" fmla="*/ 23 w 143"/>
                <a:gd name="T73" fmla="*/ 28 h 128"/>
                <a:gd name="T74" fmla="*/ 26 w 143"/>
                <a:gd name="T75" fmla="*/ 25 h 128"/>
                <a:gd name="T76" fmla="*/ 25 w 143"/>
                <a:gd name="T77" fmla="*/ 29 h 128"/>
                <a:gd name="T78" fmla="*/ 28 w 143"/>
                <a:gd name="T79" fmla="*/ 29 h 128"/>
                <a:gd name="T80" fmla="*/ 31 w 143"/>
                <a:gd name="T81" fmla="*/ 19 h 128"/>
                <a:gd name="T82" fmla="*/ 31 w 143"/>
                <a:gd name="T83" fmla="*/ 30 h 128"/>
                <a:gd name="T84" fmla="*/ 35 w 143"/>
                <a:gd name="T85" fmla="*/ 30 h 128"/>
                <a:gd name="T86" fmla="*/ 35 w 143"/>
                <a:gd name="T87" fmla="*/ 22 h 128"/>
                <a:gd name="T88" fmla="*/ 36 w 143"/>
                <a:gd name="T89" fmla="*/ 31 h 128"/>
                <a:gd name="T90" fmla="*/ 42 w 143"/>
                <a:gd name="T91" fmla="*/ 32 h 128"/>
                <a:gd name="T92" fmla="*/ 42 w 143"/>
                <a:gd name="T93" fmla="*/ 20 h 128"/>
                <a:gd name="T94" fmla="*/ 44 w 143"/>
                <a:gd name="T95" fmla="*/ 32 h 128"/>
                <a:gd name="T96" fmla="*/ 50 w 143"/>
                <a:gd name="T97" fmla="*/ 32 h 128"/>
                <a:gd name="T98" fmla="*/ 50 w 143"/>
                <a:gd name="T99" fmla="*/ 20 h 128"/>
                <a:gd name="T100" fmla="*/ 54 w 143"/>
                <a:gd name="T101" fmla="*/ 32 h 128"/>
                <a:gd name="T102" fmla="*/ 58 w 143"/>
                <a:gd name="T103" fmla="*/ 32 h 128"/>
                <a:gd name="T104" fmla="*/ 58 w 143"/>
                <a:gd name="T105" fmla="*/ 15 h 128"/>
                <a:gd name="T106" fmla="*/ 62 w 143"/>
                <a:gd name="T107" fmla="*/ 32 h 128"/>
                <a:gd name="T108" fmla="*/ 66 w 143"/>
                <a:gd name="T109" fmla="*/ 31 h 128"/>
                <a:gd name="T110" fmla="*/ 65 w 143"/>
                <a:gd name="T111" fmla="*/ 18 h 128"/>
                <a:gd name="T112" fmla="*/ 68 w 143"/>
                <a:gd name="T113" fmla="*/ 30 h 128"/>
                <a:gd name="T114" fmla="*/ 71 w 143"/>
                <a:gd name="T115" fmla="*/ 30 h 128"/>
                <a:gd name="T116" fmla="*/ 70 w 143"/>
                <a:gd name="T117" fmla="*/ 16 h 128"/>
                <a:gd name="T118" fmla="*/ 75 w 143"/>
                <a:gd name="T119" fmla="*/ 29 h 128"/>
                <a:gd name="T120" fmla="*/ 78 w 143"/>
                <a:gd name="T121" fmla="*/ 29 h 128"/>
                <a:gd name="T122" fmla="*/ 75 w 143"/>
                <a:gd name="T123" fmla="*/ 6 h 128"/>
                <a:gd name="T124" fmla="*/ 75 w 143"/>
                <a:gd name="T125" fmla="*/ 77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3"/>
                <a:gd name="T190" fmla="*/ 0 h 128"/>
                <a:gd name="T191" fmla="*/ 143 w 143"/>
                <a:gd name="T192" fmla="*/ 128 h 1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3" h="128">
                  <a:moveTo>
                    <a:pt x="125" y="128"/>
                  </a:moveTo>
                  <a:cubicBezTo>
                    <a:pt x="130" y="110"/>
                    <a:pt x="131" y="93"/>
                    <a:pt x="130" y="76"/>
                  </a:cubicBezTo>
                  <a:cubicBezTo>
                    <a:pt x="129" y="77"/>
                    <a:pt x="128" y="77"/>
                    <a:pt x="126" y="77"/>
                  </a:cubicBezTo>
                  <a:cubicBezTo>
                    <a:pt x="125" y="87"/>
                    <a:pt x="123" y="97"/>
                    <a:pt x="118" y="111"/>
                  </a:cubicBezTo>
                  <a:cubicBezTo>
                    <a:pt x="120" y="100"/>
                    <a:pt x="122" y="89"/>
                    <a:pt x="121" y="78"/>
                  </a:cubicBezTo>
                  <a:cubicBezTo>
                    <a:pt x="119" y="79"/>
                    <a:pt x="118" y="80"/>
                    <a:pt x="116" y="80"/>
                  </a:cubicBezTo>
                  <a:cubicBezTo>
                    <a:pt x="115" y="87"/>
                    <a:pt x="113" y="96"/>
                    <a:pt x="109" y="107"/>
                  </a:cubicBezTo>
                  <a:cubicBezTo>
                    <a:pt x="111" y="97"/>
                    <a:pt x="112" y="89"/>
                    <a:pt x="112" y="81"/>
                  </a:cubicBezTo>
                  <a:cubicBezTo>
                    <a:pt x="109" y="81"/>
                    <a:pt x="107" y="82"/>
                    <a:pt x="104" y="82"/>
                  </a:cubicBezTo>
                  <a:cubicBezTo>
                    <a:pt x="104" y="92"/>
                    <a:pt x="102" y="104"/>
                    <a:pt x="99" y="119"/>
                  </a:cubicBezTo>
                  <a:cubicBezTo>
                    <a:pt x="99" y="107"/>
                    <a:pt x="99" y="94"/>
                    <a:pt x="99" y="82"/>
                  </a:cubicBezTo>
                  <a:cubicBezTo>
                    <a:pt x="96" y="82"/>
                    <a:pt x="94" y="82"/>
                    <a:pt x="90" y="82"/>
                  </a:cubicBezTo>
                  <a:cubicBezTo>
                    <a:pt x="90" y="95"/>
                    <a:pt x="89" y="107"/>
                    <a:pt x="86" y="125"/>
                  </a:cubicBezTo>
                  <a:cubicBezTo>
                    <a:pt x="85" y="110"/>
                    <a:pt x="85" y="96"/>
                    <a:pt x="84" y="82"/>
                  </a:cubicBezTo>
                  <a:cubicBezTo>
                    <a:pt x="82" y="81"/>
                    <a:pt x="79" y="81"/>
                    <a:pt x="76" y="80"/>
                  </a:cubicBezTo>
                  <a:cubicBezTo>
                    <a:pt x="76" y="93"/>
                    <a:pt x="74" y="107"/>
                    <a:pt x="72" y="125"/>
                  </a:cubicBezTo>
                  <a:cubicBezTo>
                    <a:pt x="71" y="109"/>
                    <a:pt x="70" y="94"/>
                    <a:pt x="70" y="79"/>
                  </a:cubicBezTo>
                  <a:cubicBezTo>
                    <a:pt x="68" y="78"/>
                    <a:pt x="65" y="77"/>
                    <a:pt x="63" y="77"/>
                  </a:cubicBezTo>
                  <a:cubicBezTo>
                    <a:pt x="62" y="89"/>
                    <a:pt x="59" y="102"/>
                    <a:pt x="56" y="118"/>
                  </a:cubicBezTo>
                  <a:cubicBezTo>
                    <a:pt x="56" y="103"/>
                    <a:pt x="56" y="90"/>
                    <a:pt x="57" y="75"/>
                  </a:cubicBezTo>
                  <a:cubicBezTo>
                    <a:pt x="54" y="74"/>
                    <a:pt x="52" y="73"/>
                    <a:pt x="49" y="72"/>
                  </a:cubicBezTo>
                  <a:cubicBezTo>
                    <a:pt x="48" y="89"/>
                    <a:pt x="47" y="104"/>
                    <a:pt x="46" y="122"/>
                  </a:cubicBezTo>
                  <a:cubicBezTo>
                    <a:pt x="43" y="100"/>
                    <a:pt x="42" y="85"/>
                    <a:pt x="43" y="70"/>
                  </a:cubicBezTo>
                  <a:cubicBezTo>
                    <a:pt x="41" y="69"/>
                    <a:pt x="38" y="68"/>
                    <a:pt x="37" y="66"/>
                  </a:cubicBezTo>
                  <a:cubicBezTo>
                    <a:pt x="32" y="87"/>
                    <a:pt x="31" y="104"/>
                    <a:pt x="32" y="124"/>
                  </a:cubicBezTo>
                  <a:cubicBezTo>
                    <a:pt x="27" y="98"/>
                    <a:pt x="26" y="83"/>
                    <a:pt x="32" y="65"/>
                  </a:cubicBezTo>
                  <a:cubicBezTo>
                    <a:pt x="30" y="63"/>
                    <a:pt x="28" y="62"/>
                    <a:pt x="27" y="61"/>
                  </a:cubicBezTo>
                  <a:cubicBezTo>
                    <a:pt x="24" y="68"/>
                    <a:pt x="20" y="76"/>
                    <a:pt x="15" y="84"/>
                  </a:cubicBezTo>
                  <a:cubicBezTo>
                    <a:pt x="19" y="76"/>
                    <a:pt x="21" y="67"/>
                    <a:pt x="23" y="60"/>
                  </a:cubicBezTo>
                  <a:cubicBezTo>
                    <a:pt x="21" y="58"/>
                    <a:pt x="17" y="56"/>
                    <a:pt x="15" y="55"/>
                  </a:cubicBezTo>
                  <a:cubicBezTo>
                    <a:pt x="13" y="66"/>
                    <a:pt x="8" y="77"/>
                    <a:pt x="0" y="92"/>
                  </a:cubicBezTo>
                  <a:cubicBezTo>
                    <a:pt x="11" y="65"/>
                    <a:pt x="12" y="40"/>
                    <a:pt x="12" y="8"/>
                  </a:cubicBezTo>
                  <a:cubicBezTo>
                    <a:pt x="15" y="20"/>
                    <a:pt x="17" y="30"/>
                    <a:pt x="17" y="40"/>
                  </a:cubicBezTo>
                  <a:cubicBezTo>
                    <a:pt x="20" y="41"/>
                    <a:pt x="22" y="42"/>
                    <a:pt x="26" y="44"/>
                  </a:cubicBezTo>
                  <a:cubicBezTo>
                    <a:pt x="27" y="30"/>
                    <a:pt x="28" y="16"/>
                    <a:pt x="28" y="0"/>
                  </a:cubicBezTo>
                  <a:cubicBezTo>
                    <a:pt x="32" y="19"/>
                    <a:pt x="34" y="32"/>
                    <a:pt x="32" y="45"/>
                  </a:cubicBezTo>
                  <a:cubicBezTo>
                    <a:pt x="34" y="46"/>
                    <a:pt x="37" y="47"/>
                    <a:pt x="39" y="47"/>
                  </a:cubicBezTo>
                  <a:cubicBezTo>
                    <a:pt x="40" y="46"/>
                    <a:pt x="42" y="43"/>
                    <a:pt x="43" y="41"/>
                  </a:cubicBezTo>
                  <a:cubicBezTo>
                    <a:pt x="42" y="43"/>
                    <a:pt x="42" y="46"/>
                    <a:pt x="41" y="48"/>
                  </a:cubicBezTo>
                  <a:cubicBezTo>
                    <a:pt x="42" y="48"/>
                    <a:pt x="45" y="49"/>
                    <a:pt x="47" y="49"/>
                  </a:cubicBezTo>
                  <a:cubicBezTo>
                    <a:pt x="48" y="44"/>
                    <a:pt x="49" y="38"/>
                    <a:pt x="52" y="31"/>
                  </a:cubicBezTo>
                  <a:cubicBezTo>
                    <a:pt x="52" y="38"/>
                    <a:pt x="51" y="44"/>
                    <a:pt x="51" y="51"/>
                  </a:cubicBezTo>
                  <a:cubicBezTo>
                    <a:pt x="53" y="51"/>
                    <a:pt x="55" y="51"/>
                    <a:pt x="58" y="51"/>
                  </a:cubicBezTo>
                  <a:cubicBezTo>
                    <a:pt x="58" y="47"/>
                    <a:pt x="58" y="42"/>
                    <a:pt x="58" y="37"/>
                  </a:cubicBezTo>
                  <a:cubicBezTo>
                    <a:pt x="60" y="43"/>
                    <a:pt x="60" y="47"/>
                    <a:pt x="61" y="52"/>
                  </a:cubicBezTo>
                  <a:cubicBezTo>
                    <a:pt x="63" y="52"/>
                    <a:pt x="67" y="53"/>
                    <a:pt x="69" y="53"/>
                  </a:cubicBezTo>
                  <a:cubicBezTo>
                    <a:pt x="69" y="47"/>
                    <a:pt x="69" y="41"/>
                    <a:pt x="69" y="34"/>
                  </a:cubicBezTo>
                  <a:cubicBezTo>
                    <a:pt x="71" y="41"/>
                    <a:pt x="73" y="47"/>
                    <a:pt x="73" y="53"/>
                  </a:cubicBezTo>
                  <a:cubicBezTo>
                    <a:pt x="77" y="54"/>
                    <a:pt x="80" y="54"/>
                    <a:pt x="83" y="54"/>
                  </a:cubicBezTo>
                  <a:cubicBezTo>
                    <a:pt x="83" y="47"/>
                    <a:pt x="83" y="41"/>
                    <a:pt x="84" y="34"/>
                  </a:cubicBezTo>
                  <a:cubicBezTo>
                    <a:pt x="86" y="41"/>
                    <a:pt x="87" y="48"/>
                    <a:pt x="89" y="54"/>
                  </a:cubicBezTo>
                  <a:cubicBezTo>
                    <a:pt x="91" y="54"/>
                    <a:pt x="94" y="54"/>
                    <a:pt x="97" y="54"/>
                  </a:cubicBezTo>
                  <a:cubicBezTo>
                    <a:pt x="97" y="44"/>
                    <a:pt x="97" y="35"/>
                    <a:pt x="97" y="24"/>
                  </a:cubicBezTo>
                  <a:cubicBezTo>
                    <a:pt x="100" y="35"/>
                    <a:pt x="102" y="45"/>
                    <a:pt x="103" y="53"/>
                  </a:cubicBezTo>
                  <a:cubicBezTo>
                    <a:pt x="105" y="53"/>
                    <a:pt x="108" y="52"/>
                    <a:pt x="110" y="52"/>
                  </a:cubicBezTo>
                  <a:cubicBezTo>
                    <a:pt x="110" y="46"/>
                    <a:pt x="109" y="38"/>
                    <a:pt x="108" y="30"/>
                  </a:cubicBezTo>
                  <a:cubicBezTo>
                    <a:pt x="111" y="38"/>
                    <a:pt x="114" y="45"/>
                    <a:pt x="114" y="51"/>
                  </a:cubicBezTo>
                  <a:cubicBezTo>
                    <a:pt x="116" y="51"/>
                    <a:pt x="118" y="51"/>
                    <a:pt x="119" y="51"/>
                  </a:cubicBezTo>
                  <a:cubicBezTo>
                    <a:pt x="119" y="43"/>
                    <a:pt x="117" y="35"/>
                    <a:pt x="116" y="27"/>
                  </a:cubicBezTo>
                  <a:cubicBezTo>
                    <a:pt x="119" y="35"/>
                    <a:pt x="122" y="42"/>
                    <a:pt x="124" y="49"/>
                  </a:cubicBezTo>
                  <a:cubicBezTo>
                    <a:pt x="125" y="49"/>
                    <a:pt x="127" y="49"/>
                    <a:pt x="129" y="48"/>
                  </a:cubicBezTo>
                  <a:cubicBezTo>
                    <a:pt x="127" y="36"/>
                    <a:pt x="126" y="24"/>
                    <a:pt x="124" y="10"/>
                  </a:cubicBezTo>
                  <a:cubicBezTo>
                    <a:pt x="143" y="57"/>
                    <a:pt x="143" y="79"/>
                    <a:pt x="125" y="1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00" name="Freeform 145"/>
            <p:cNvSpPr>
              <a:spLocks/>
            </p:cNvSpPr>
            <p:nvPr/>
          </p:nvSpPr>
          <p:spPr bwMode="auto">
            <a:xfrm>
              <a:off x="6597" y="1221"/>
              <a:ext cx="31" cy="52"/>
            </a:xfrm>
            <a:custGeom>
              <a:avLst/>
              <a:gdLst>
                <a:gd name="T0" fmla="*/ 2 w 40"/>
                <a:gd name="T1" fmla="*/ 35 h 68"/>
                <a:gd name="T2" fmla="*/ 3 w 40"/>
                <a:gd name="T3" fmla="*/ 40 h 68"/>
                <a:gd name="T4" fmla="*/ 10 w 40"/>
                <a:gd name="T5" fmla="*/ 34 h 68"/>
                <a:gd name="T6" fmla="*/ 16 w 40"/>
                <a:gd name="T7" fmla="*/ 34 h 68"/>
                <a:gd name="T8" fmla="*/ 16 w 40"/>
                <a:gd name="T9" fmla="*/ 27 h 68"/>
                <a:gd name="T10" fmla="*/ 22 w 40"/>
                <a:gd name="T11" fmla="*/ 28 h 68"/>
                <a:gd name="T12" fmla="*/ 23 w 40"/>
                <a:gd name="T13" fmla="*/ 21 h 68"/>
                <a:gd name="T14" fmla="*/ 24 w 40"/>
                <a:gd name="T15" fmla="*/ 11 h 68"/>
                <a:gd name="T16" fmla="*/ 12 w 40"/>
                <a:gd name="T17" fmla="*/ 0 h 68"/>
                <a:gd name="T18" fmla="*/ 14 w 40"/>
                <a:gd name="T19" fmla="*/ 14 h 68"/>
                <a:gd name="T20" fmla="*/ 5 w 40"/>
                <a:gd name="T21" fmla="*/ 1 h 68"/>
                <a:gd name="T22" fmla="*/ 7 w 40"/>
                <a:gd name="T23" fmla="*/ 12 h 68"/>
                <a:gd name="T24" fmla="*/ 2 w 40"/>
                <a:gd name="T25" fmla="*/ 8 h 68"/>
                <a:gd name="T26" fmla="*/ 3 w 40"/>
                <a:gd name="T27" fmla="*/ 14 h 68"/>
                <a:gd name="T28" fmla="*/ 0 w 40"/>
                <a:gd name="T29" fmla="*/ 16 h 68"/>
                <a:gd name="T30" fmla="*/ 2 w 40"/>
                <a:gd name="T31" fmla="*/ 35 h 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8"/>
                <a:gd name="T50" fmla="*/ 40 w 40"/>
                <a:gd name="T51" fmla="*/ 68 h 6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8">
                  <a:moveTo>
                    <a:pt x="2" y="60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20" y="53"/>
                    <a:pt x="24" y="54"/>
                    <a:pt x="26" y="5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31" y="44"/>
                    <a:pt x="34" y="45"/>
                    <a:pt x="38" y="49"/>
                  </a:cubicBezTo>
                  <a:cubicBezTo>
                    <a:pt x="40" y="46"/>
                    <a:pt x="40" y="42"/>
                    <a:pt x="39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4" y="9"/>
                    <a:pt x="29" y="3"/>
                    <a:pt x="21" y="0"/>
                  </a:cubicBezTo>
                  <a:cubicBezTo>
                    <a:pt x="25" y="9"/>
                    <a:pt x="25" y="17"/>
                    <a:pt x="23" y="23"/>
                  </a:cubicBezTo>
                  <a:cubicBezTo>
                    <a:pt x="22" y="13"/>
                    <a:pt x="17" y="5"/>
                    <a:pt x="8" y="1"/>
                  </a:cubicBezTo>
                  <a:cubicBezTo>
                    <a:pt x="12" y="8"/>
                    <a:pt x="13" y="14"/>
                    <a:pt x="12" y="21"/>
                  </a:cubicBezTo>
                  <a:cubicBezTo>
                    <a:pt x="10" y="18"/>
                    <a:pt x="8" y="16"/>
                    <a:pt x="3" y="1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01" name="Freeform 146"/>
            <p:cNvSpPr>
              <a:spLocks/>
            </p:cNvSpPr>
            <p:nvPr/>
          </p:nvSpPr>
          <p:spPr bwMode="auto">
            <a:xfrm>
              <a:off x="6651" y="1222"/>
              <a:ext cx="7" cy="3"/>
            </a:xfrm>
            <a:custGeom>
              <a:avLst/>
              <a:gdLst>
                <a:gd name="T0" fmla="*/ 6 w 8"/>
                <a:gd name="T1" fmla="*/ 0 h 4"/>
                <a:gd name="T2" fmla="*/ 4 w 8"/>
                <a:gd name="T3" fmla="*/ 2 h 4"/>
                <a:gd name="T4" fmla="*/ 0 w 8"/>
                <a:gd name="T5" fmla="*/ 0 h 4"/>
                <a:gd name="T6" fmla="*/ 6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8" y="0"/>
                  </a:moveTo>
                  <a:cubicBezTo>
                    <a:pt x="8" y="2"/>
                    <a:pt x="8" y="4"/>
                    <a:pt x="6" y="4"/>
                  </a:cubicBezTo>
                  <a:cubicBezTo>
                    <a:pt x="4" y="4"/>
                    <a:pt x="3" y="2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02" name="Freeform 147"/>
            <p:cNvSpPr>
              <a:spLocks/>
            </p:cNvSpPr>
            <p:nvPr/>
          </p:nvSpPr>
          <p:spPr bwMode="auto">
            <a:xfrm>
              <a:off x="6645" y="1211"/>
              <a:ext cx="11" cy="8"/>
            </a:xfrm>
            <a:custGeom>
              <a:avLst/>
              <a:gdLst>
                <a:gd name="T0" fmla="*/ 7 w 15"/>
                <a:gd name="T1" fmla="*/ 0 h 10"/>
                <a:gd name="T2" fmla="*/ 8 w 15"/>
                <a:gd name="T3" fmla="*/ 6 h 10"/>
                <a:gd name="T4" fmla="*/ 3 w 15"/>
                <a:gd name="T5" fmla="*/ 6 h 10"/>
                <a:gd name="T6" fmla="*/ 1 w 15"/>
                <a:gd name="T7" fmla="*/ 1 h 10"/>
                <a:gd name="T8" fmla="*/ 0 w 15"/>
                <a:gd name="T9" fmla="*/ 0 h 10"/>
                <a:gd name="T10" fmla="*/ 7 w 15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0"/>
                  </a:moveTo>
                  <a:cubicBezTo>
                    <a:pt x="13" y="4"/>
                    <a:pt x="15" y="7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7"/>
                    <a:pt x="3" y="5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03" name="Freeform 148"/>
            <p:cNvSpPr>
              <a:spLocks/>
            </p:cNvSpPr>
            <p:nvPr/>
          </p:nvSpPr>
          <p:spPr bwMode="auto">
            <a:xfrm>
              <a:off x="6640" y="1199"/>
              <a:ext cx="11" cy="9"/>
            </a:xfrm>
            <a:custGeom>
              <a:avLst/>
              <a:gdLst>
                <a:gd name="T0" fmla="*/ 1 w 15"/>
                <a:gd name="T1" fmla="*/ 0 h 12"/>
                <a:gd name="T2" fmla="*/ 8 w 15"/>
                <a:gd name="T3" fmla="*/ 7 h 12"/>
                <a:gd name="T4" fmla="*/ 2 w 15"/>
                <a:gd name="T5" fmla="*/ 7 h 12"/>
                <a:gd name="T6" fmla="*/ 1 w 15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2"/>
                <a:gd name="T14" fmla="*/ 15 w 1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2">
                  <a:moveTo>
                    <a:pt x="3" y="0"/>
                  </a:moveTo>
                  <a:cubicBezTo>
                    <a:pt x="5" y="0"/>
                    <a:pt x="11" y="5"/>
                    <a:pt x="1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6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04" name="Freeform 149"/>
            <p:cNvSpPr>
              <a:spLocks/>
            </p:cNvSpPr>
            <p:nvPr/>
          </p:nvSpPr>
          <p:spPr bwMode="auto">
            <a:xfrm>
              <a:off x="6638" y="1220"/>
              <a:ext cx="9" cy="15"/>
            </a:xfrm>
            <a:custGeom>
              <a:avLst/>
              <a:gdLst>
                <a:gd name="T0" fmla="*/ 1 w 12"/>
                <a:gd name="T1" fmla="*/ 1 h 19"/>
                <a:gd name="T2" fmla="*/ 5 w 12"/>
                <a:gd name="T3" fmla="*/ 6 h 19"/>
                <a:gd name="T4" fmla="*/ 6 w 12"/>
                <a:gd name="T5" fmla="*/ 12 h 19"/>
                <a:gd name="T6" fmla="*/ 2 w 12"/>
                <a:gd name="T7" fmla="*/ 7 h 19"/>
                <a:gd name="T8" fmla="*/ 1 w 12"/>
                <a:gd name="T9" fmla="*/ 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9"/>
                <a:gd name="T17" fmla="*/ 12 w 1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9">
                  <a:moveTo>
                    <a:pt x="1" y="1"/>
                  </a:moveTo>
                  <a:cubicBezTo>
                    <a:pt x="2" y="0"/>
                    <a:pt x="5" y="4"/>
                    <a:pt x="8" y="9"/>
                  </a:cubicBezTo>
                  <a:cubicBezTo>
                    <a:pt x="11" y="14"/>
                    <a:pt x="12" y="18"/>
                    <a:pt x="11" y="19"/>
                  </a:cubicBezTo>
                  <a:cubicBezTo>
                    <a:pt x="10" y="19"/>
                    <a:pt x="7" y="16"/>
                    <a:pt x="4" y="11"/>
                  </a:cubicBezTo>
                  <a:cubicBezTo>
                    <a:pt x="1" y="6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05" name="Freeform 150"/>
            <p:cNvSpPr>
              <a:spLocks/>
            </p:cNvSpPr>
            <p:nvPr/>
          </p:nvSpPr>
          <p:spPr bwMode="auto">
            <a:xfrm>
              <a:off x="6624" y="1218"/>
              <a:ext cx="13" cy="18"/>
            </a:xfrm>
            <a:custGeom>
              <a:avLst/>
              <a:gdLst>
                <a:gd name="T0" fmla="*/ 2 w 16"/>
                <a:gd name="T1" fmla="*/ 1 h 23"/>
                <a:gd name="T2" fmla="*/ 7 w 16"/>
                <a:gd name="T3" fmla="*/ 6 h 23"/>
                <a:gd name="T4" fmla="*/ 9 w 16"/>
                <a:gd name="T5" fmla="*/ 13 h 23"/>
                <a:gd name="T6" fmla="*/ 3 w 16"/>
                <a:gd name="T7" fmla="*/ 8 h 23"/>
                <a:gd name="T8" fmla="*/ 2 w 16"/>
                <a:gd name="T9" fmla="*/ 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2" y="1"/>
                  </a:moveTo>
                  <a:cubicBezTo>
                    <a:pt x="3" y="0"/>
                    <a:pt x="7" y="4"/>
                    <a:pt x="11" y="10"/>
                  </a:cubicBezTo>
                  <a:cubicBezTo>
                    <a:pt x="14" y="17"/>
                    <a:pt x="16" y="22"/>
                    <a:pt x="14" y="22"/>
                  </a:cubicBezTo>
                  <a:cubicBezTo>
                    <a:pt x="13" y="23"/>
                    <a:pt x="9" y="19"/>
                    <a:pt x="5" y="13"/>
                  </a:cubicBezTo>
                  <a:cubicBezTo>
                    <a:pt x="2" y="7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06" name="Freeform 151"/>
            <p:cNvSpPr>
              <a:spLocks/>
            </p:cNvSpPr>
            <p:nvPr/>
          </p:nvSpPr>
          <p:spPr bwMode="auto">
            <a:xfrm>
              <a:off x="6417" y="1193"/>
              <a:ext cx="7" cy="9"/>
            </a:xfrm>
            <a:custGeom>
              <a:avLst/>
              <a:gdLst>
                <a:gd name="T0" fmla="*/ 0 w 10"/>
                <a:gd name="T1" fmla="*/ 0 h 12"/>
                <a:gd name="T2" fmla="*/ 3 w 10"/>
                <a:gd name="T3" fmla="*/ 2 h 12"/>
                <a:gd name="T4" fmla="*/ 5 w 10"/>
                <a:gd name="T5" fmla="*/ 0 h 12"/>
                <a:gd name="T6" fmla="*/ 2 w 10"/>
                <a:gd name="T7" fmla="*/ 7 h 12"/>
                <a:gd name="T8" fmla="*/ 3 w 10"/>
                <a:gd name="T9" fmla="*/ 3 h 12"/>
                <a:gd name="T10" fmla="*/ 0 w 1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2"/>
                <a:gd name="T20" fmla="*/ 10 w 1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2">
                  <a:moveTo>
                    <a:pt x="0" y="0"/>
                  </a:moveTo>
                  <a:cubicBezTo>
                    <a:pt x="3" y="2"/>
                    <a:pt x="5" y="3"/>
                    <a:pt x="6" y="4"/>
                  </a:cubicBezTo>
                  <a:cubicBezTo>
                    <a:pt x="7" y="3"/>
                    <a:pt x="9" y="2"/>
                    <a:pt x="10" y="0"/>
                  </a:cubicBezTo>
                  <a:cubicBezTo>
                    <a:pt x="10" y="6"/>
                    <a:pt x="8" y="8"/>
                    <a:pt x="4" y="12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5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07" name="Freeform 152"/>
            <p:cNvSpPr>
              <a:spLocks/>
            </p:cNvSpPr>
            <p:nvPr/>
          </p:nvSpPr>
          <p:spPr bwMode="auto">
            <a:xfrm>
              <a:off x="6354" y="1842"/>
              <a:ext cx="6" cy="7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7 h 7"/>
                <a:gd name="T4" fmla="*/ 0 w 6"/>
                <a:gd name="T5" fmla="*/ 7 h 7"/>
                <a:gd name="T6" fmla="*/ 2 w 6"/>
                <a:gd name="T7" fmla="*/ 0 h 7"/>
                <a:gd name="T8" fmla="*/ 6 w 6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"/>
                <a:gd name="T17" fmla="*/ 6 w 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">
                  <a:moveTo>
                    <a:pt x="6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08" name="Freeform 153"/>
            <p:cNvSpPr>
              <a:spLocks/>
            </p:cNvSpPr>
            <p:nvPr/>
          </p:nvSpPr>
          <p:spPr bwMode="auto">
            <a:xfrm>
              <a:off x="6159" y="2123"/>
              <a:ext cx="40" cy="48"/>
            </a:xfrm>
            <a:custGeom>
              <a:avLst/>
              <a:gdLst>
                <a:gd name="T0" fmla="*/ 0 w 52"/>
                <a:gd name="T1" fmla="*/ 2 h 61"/>
                <a:gd name="T2" fmla="*/ 10 w 52"/>
                <a:gd name="T3" fmla="*/ 10 h 61"/>
                <a:gd name="T4" fmla="*/ 19 w 52"/>
                <a:gd name="T5" fmla="*/ 24 h 61"/>
                <a:gd name="T6" fmla="*/ 13 w 52"/>
                <a:gd name="T7" fmla="*/ 36 h 61"/>
                <a:gd name="T8" fmla="*/ 5 w 52"/>
                <a:gd name="T9" fmla="*/ 24 h 61"/>
                <a:gd name="T10" fmla="*/ 0 w 52"/>
                <a:gd name="T11" fmla="*/ 2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1"/>
                <a:gd name="T20" fmla="*/ 52 w 5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1">
                  <a:moveTo>
                    <a:pt x="0" y="4"/>
                  </a:moveTo>
                  <a:cubicBezTo>
                    <a:pt x="11" y="0"/>
                    <a:pt x="14" y="5"/>
                    <a:pt x="17" y="17"/>
                  </a:cubicBezTo>
                  <a:cubicBezTo>
                    <a:pt x="26" y="25"/>
                    <a:pt x="32" y="32"/>
                    <a:pt x="32" y="39"/>
                  </a:cubicBezTo>
                  <a:cubicBezTo>
                    <a:pt x="52" y="55"/>
                    <a:pt x="48" y="61"/>
                    <a:pt x="22" y="59"/>
                  </a:cubicBezTo>
                  <a:cubicBezTo>
                    <a:pt x="14" y="56"/>
                    <a:pt x="9" y="51"/>
                    <a:pt x="9" y="39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09" name="Freeform 154"/>
            <p:cNvSpPr>
              <a:spLocks/>
            </p:cNvSpPr>
            <p:nvPr/>
          </p:nvSpPr>
          <p:spPr bwMode="auto">
            <a:xfrm>
              <a:off x="6157" y="2169"/>
              <a:ext cx="26" cy="38"/>
            </a:xfrm>
            <a:custGeom>
              <a:avLst/>
              <a:gdLst>
                <a:gd name="T0" fmla="*/ 5 w 33"/>
                <a:gd name="T1" fmla="*/ 5 h 49"/>
                <a:gd name="T2" fmla="*/ 6 w 33"/>
                <a:gd name="T3" fmla="*/ 26 h 49"/>
                <a:gd name="T4" fmla="*/ 17 w 33"/>
                <a:gd name="T5" fmla="*/ 29 h 49"/>
                <a:gd name="T6" fmla="*/ 14 w 33"/>
                <a:gd name="T7" fmla="*/ 24 h 49"/>
                <a:gd name="T8" fmla="*/ 20 w 33"/>
                <a:gd name="T9" fmla="*/ 28 h 49"/>
                <a:gd name="T10" fmla="*/ 13 w 33"/>
                <a:gd name="T11" fmla="*/ 17 h 49"/>
                <a:gd name="T12" fmla="*/ 20 w 33"/>
                <a:gd name="T13" fmla="*/ 20 h 49"/>
                <a:gd name="T14" fmla="*/ 10 w 33"/>
                <a:gd name="T15" fmla="*/ 9 h 49"/>
                <a:gd name="T16" fmla="*/ 16 w 33"/>
                <a:gd name="T17" fmla="*/ 9 h 49"/>
                <a:gd name="T18" fmla="*/ 5 w 33"/>
                <a:gd name="T19" fmla="*/ 5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49"/>
                <a:gd name="T32" fmla="*/ 33 w 3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49">
                  <a:moveTo>
                    <a:pt x="7" y="9"/>
                  </a:moveTo>
                  <a:cubicBezTo>
                    <a:pt x="0" y="19"/>
                    <a:pt x="2" y="32"/>
                    <a:pt x="10" y="42"/>
                  </a:cubicBezTo>
                  <a:cubicBezTo>
                    <a:pt x="15" y="48"/>
                    <a:pt x="21" y="49"/>
                    <a:pt x="27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2"/>
                    <a:pt x="29" y="36"/>
                    <a:pt x="20" y="2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26"/>
                    <a:pt x="27" y="20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1" y="3"/>
                    <a:pt x="13" y="0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10" name="Freeform 155"/>
            <p:cNvSpPr>
              <a:spLocks/>
            </p:cNvSpPr>
            <p:nvPr/>
          </p:nvSpPr>
          <p:spPr bwMode="auto">
            <a:xfrm>
              <a:off x="6184" y="2180"/>
              <a:ext cx="10" cy="15"/>
            </a:xfrm>
            <a:custGeom>
              <a:avLst/>
              <a:gdLst>
                <a:gd name="T0" fmla="*/ 3 w 12"/>
                <a:gd name="T1" fmla="*/ 1 h 20"/>
                <a:gd name="T2" fmla="*/ 8 w 12"/>
                <a:gd name="T3" fmla="*/ 5 h 20"/>
                <a:gd name="T4" fmla="*/ 5 w 12"/>
                <a:gd name="T5" fmla="*/ 10 h 20"/>
                <a:gd name="T6" fmla="*/ 0 w 12"/>
                <a:gd name="T7" fmla="*/ 6 h 20"/>
                <a:gd name="T8" fmla="*/ 3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4" y="1"/>
                  </a:moveTo>
                  <a:cubicBezTo>
                    <a:pt x="8" y="0"/>
                    <a:pt x="10" y="4"/>
                    <a:pt x="11" y="9"/>
                  </a:cubicBezTo>
                  <a:cubicBezTo>
                    <a:pt x="12" y="14"/>
                    <a:pt x="10" y="19"/>
                    <a:pt x="7" y="19"/>
                  </a:cubicBezTo>
                  <a:cubicBezTo>
                    <a:pt x="4" y="20"/>
                    <a:pt x="1" y="16"/>
                    <a:pt x="0" y="11"/>
                  </a:cubicBezTo>
                  <a:cubicBezTo>
                    <a:pt x="0" y="6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11" name="Freeform 156"/>
            <p:cNvSpPr>
              <a:spLocks/>
            </p:cNvSpPr>
            <p:nvPr/>
          </p:nvSpPr>
          <p:spPr bwMode="auto">
            <a:xfrm>
              <a:off x="6319" y="1677"/>
              <a:ext cx="21" cy="61"/>
            </a:xfrm>
            <a:custGeom>
              <a:avLst/>
              <a:gdLst>
                <a:gd name="T0" fmla="*/ 0 w 27"/>
                <a:gd name="T1" fmla="*/ 47 h 79"/>
                <a:gd name="T2" fmla="*/ 16 w 27"/>
                <a:gd name="T3" fmla="*/ 0 h 79"/>
                <a:gd name="T4" fmla="*/ 0 w 27"/>
                <a:gd name="T5" fmla="*/ 47 h 79"/>
                <a:gd name="T6" fmla="*/ 0 60000 65536"/>
                <a:gd name="T7" fmla="*/ 0 60000 65536"/>
                <a:gd name="T8" fmla="*/ 0 60000 65536"/>
                <a:gd name="T9" fmla="*/ 0 w 27"/>
                <a:gd name="T10" fmla="*/ 0 h 79"/>
                <a:gd name="T11" fmla="*/ 27 w 2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79">
                  <a:moveTo>
                    <a:pt x="0" y="79"/>
                  </a:moveTo>
                  <a:cubicBezTo>
                    <a:pt x="0" y="52"/>
                    <a:pt x="12" y="26"/>
                    <a:pt x="27" y="0"/>
                  </a:cubicBezTo>
                  <a:cubicBezTo>
                    <a:pt x="16" y="27"/>
                    <a:pt x="7" y="53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12" name="Freeform 157"/>
            <p:cNvSpPr>
              <a:spLocks/>
            </p:cNvSpPr>
            <p:nvPr/>
          </p:nvSpPr>
          <p:spPr bwMode="auto">
            <a:xfrm>
              <a:off x="6357" y="1596"/>
              <a:ext cx="84" cy="25"/>
            </a:xfrm>
            <a:custGeom>
              <a:avLst/>
              <a:gdLst>
                <a:gd name="T0" fmla="*/ 6 w 109"/>
                <a:gd name="T1" fmla="*/ 17 h 32"/>
                <a:gd name="T2" fmla="*/ 4 w 109"/>
                <a:gd name="T3" fmla="*/ 11 h 32"/>
                <a:gd name="T4" fmla="*/ 36 w 109"/>
                <a:gd name="T5" fmla="*/ 0 h 32"/>
                <a:gd name="T6" fmla="*/ 57 w 109"/>
                <a:gd name="T7" fmla="*/ 0 h 32"/>
                <a:gd name="T8" fmla="*/ 56 w 109"/>
                <a:gd name="T9" fmla="*/ 7 h 32"/>
                <a:gd name="T10" fmla="*/ 42 w 109"/>
                <a:gd name="T11" fmla="*/ 7 h 32"/>
                <a:gd name="T12" fmla="*/ 6 w 109"/>
                <a:gd name="T13" fmla="*/ 1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9"/>
                <a:gd name="T22" fmla="*/ 0 h 32"/>
                <a:gd name="T23" fmla="*/ 109 w 109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9" h="32">
                  <a:moveTo>
                    <a:pt x="10" y="28"/>
                  </a:moveTo>
                  <a:cubicBezTo>
                    <a:pt x="0" y="32"/>
                    <a:pt x="0" y="24"/>
                    <a:pt x="7" y="18"/>
                  </a:cubicBezTo>
                  <a:cubicBezTo>
                    <a:pt x="23" y="5"/>
                    <a:pt x="41" y="0"/>
                    <a:pt x="6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9" y="0"/>
                    <a:pt x="108" y="13"/>
                    <a:pt x="95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1"/>
                    <a:pt x="29" y="18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13" name="Oval 158"/>
            <p:cNvSpPr>
              <a:spLocks noChangeArrowheads="1"/>
            </p:cNvSpPr>
            <p:nvPr/>
          </p:nvSpPr>
          <p:spPr bwMode="auto">
            <a:xfrm>
              <a:off x="6411" y="1608"/>
              <a:ext cx="26" cy="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3714" name="Freeform 159"/>
            <p:cNvSpPr>
              <a:spLocks/>
            </p:cNvSpPr>
            <p:nvPr/>
          </p:nvSpPr>
          <p:spPr bwMode="auto">
            <a:xfrm>
              <a:off x="6462" y="1470"/>
              <a:ext cx="16" cy="21"/>
            </a:xfrm>
            <a:custGeom>
              <a:avLst/>
              <a:gdLst>
                <a:gd name="T0" fmla="*/ 11 w 21"/>
                <a:gd name="T1" fmla="*/ 2 h 28"/>
                <a:gd name="T2" fmla="*/ 5 w 21"/>
                <a:gd name="T3" fmla="*/ 8 h 28"/>
                <a:gd name="T4" fmla="*/ 1 w 21"/>
                <a:gd name="T5" fmla="*/ 15 h 28"/>
                <a:gd name="T6" fmla="*/ 7 w 21"/>
                <a:gd name="T7" fmla="*/ 8 h 28"/>
                <a:gd name="T8" fmla="*/ 11 w 21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8"/>
                <a:gd name="T17" fmla="*/ 21 w 2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8">
                  <a:moveTo>
                    <a:pt x="20" y="2"/>
                  </a:moveTo>
                  <a:cubicBezTo>
                    <a:pt x="19" y="0"/>
                    <a:pt x="14" y="6"/>
                    <a:pt x="9" y="14"/>
                  </a:cubicBezTo>
                  <a:cubicBezTo>
                    <a:pt x="4" y="20"/>
                    <a:pt x="0" y="27"/>
                    <a:pt x="1" y="27"/>
                  </a:cubicBezTo>
                  <a:cubicBezTo>
                    <a:pt x="2" y="28"/>
                    <a:pt x="7" y="23"/>
                    <a:pt x="12" y="15"/>
                  </a:cubicBezTo>
                  <a:cubicBezTo>
                    <a:pt x="18" y="9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15" name="Freeform 160"/>
            <p:cNvSpPr>
              <a:spLocks/>
            </p:cNvSpPr>
            <p:nvPr/>
          </p:nvSpPr>
          <p:spPr bwMode="auto">
            <a:xfrm>
              <a:off x="6428" y="1486"/>
              <a:ext cx="122" cy="49"/>
            </a:xfrm>
            <a:custGeom>
              <a:avLst/>
              <a:gdLst>
                <a:gd name="T0" fmla="*/ 3 w 158"/>
                <a:gd name="T1" fmla="*/ 23 h 64"/>
                <a:gd name="T2" fmla="*/ 6 w 158"/>
                <a:gd name="T3" fmla="*/ 31 h 64"/>
                <a:gd name="T4" fmla="*/ 65 w 158"/>
                <a:gd name="T5" fmla="*/ 21 h 64"/>
                <a:gd name="T6" fmla="*/ 90 w 158"/>
                <a:gd name="T7" fmla="*/ 8 h 64"/>
                <a:gd name="T8" fmla="*/ 87 w 158"/>
                <a:gd name="T9" fmla="*/ 4 h 64"/>
                <a:gd name="T10" fmla="*/ 75 w 158"/>
                <a:gd name="T11" fmla="*/ 10 h 64"/>
                <a:gd name="T12" fmla="*/ 78 w 158"/>
                <a:gd name="T13" fmla="*/ 0 h 64"/>
                <a:gd name="T14" fmla="*/ 64 w 158"/>
                <a:gd name="T15" fmla="*/ 15 h 64"/>
                <a:gd name="T16" fmla="*/ 63 w 158"/>
                <a:gd name="T17" fmla="*/ 11 h 64"/>
                <a:gd name="T18" fmla="*/ 56 w 158"/>
                <a:gd name="T19" fmla="*/ 21 h 64"/>
                <a:gd name="T20" fmla="*/ 53 w 158"/>
                <a:gd name="T21" fmla="*/ 15 h 64"/>
                <a:gd name="T22" fmla="*/ 48 w 158"/>
                <a:gd name="T23" fmla="*/ 21 h 64"/>
                <a:gd name="T24" fmla="*/ 49 w 158"/>
                <a:gd name="T25" fmla="*/ 15 h 64"/>
                <a:gd name="T26" fmla="*/ 40 w 158"/>
                <a:gd name="T27" fmla="*/ 25 h 64"/>
                <a:gd name="T28" fmla="*/ 42 w 158"/>
                <a:gd name="T29" fmla="*/ 18 h 64"/>
                <a:gd name="T30" fmla="*/ 34 w 158"/>
                <a:gd name="T31" fmla="*/ 26 h 64"/>
                <a:gd name="T32" fmla="*/ 42 w 158"/>
                <a:gd name="T33" fmla="*/ 2 h 64"/>
                <a:gd name="T34" fmla="*/ 27 w 158"/>
                <a:gd name="T35" fmla="*/ 28 h 64"/>
                <a:gd name="T36" fmla="*/ 24 w 158"/>
                <a:gd name="T37" fmla="*/ 25 h 64"/>
                <a:gd name="T38" fmla="*/ 32 w 158"/>
                <a:gd name="T39" fmla="*/ 8 h 64"/>
                <a:gd name="T40" fmla="*/ 17 w 158"/>
                <a:gd name="T41" fmla="*/ 25 h 64"/>
                <a:gd name="T42" fmla="*/ 25 w 158"/>
                <a:gd name="T43" fmla="*/ 5 h 64"/>
                <a:gd name="T44" fmla="*/ 12 w 158"/>
                <a:gd name="T45" fmla="*/ 22 h 64"/>
                <a:gd name="T46" fmla="*/ 12 w 158"/>
                <a:gd name="T47" fmla="*/ 16 h 64"/>
                <a:gd name="T48" fmla="*/ 3 w 158"/>
                <a:gd name="T49" fmla="*/ 2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8"/>
                <a:gd name="T76" fmla="*/ 0 h 64"/>
                <a:gd name="T77" fmla="*/ 158 w 158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8" h="64">
                  <a:moveTo>
                    <a:pt x="5" y="39"/>
                  </a:moveTo>
                  <a:cubicBezTo>
                    <a:pt x="0" y="46"/>
                    <a:pt x="2" y="50"/>
                    <a:pt x="11" y="54"/>
                  </a:cubicBezTo>
                  <a:cubicBezTo>
                    <a:pt x="44" y="64"/>
                    <a:pt x="77" y="53"/>
                    <a:pt x="109" y="3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8" y="6"/>
                    <a:pt x="156" y="4"/>
                    <a:pt x="146" y="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0" y="9"/>
                    <a:pt x="113" y="17"/>
                    <a:pt x="108" y="26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0" y="22"/>
                    <a:pt x="96" y="28"/>
                    <a:pt x="94" y="3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6" y="29"/>
                    <a:pt x="83" y="32"/>
                    <a:pt x="80" y="3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8" y="23"/>
                    <a:pt x="73" y="29"/>
                    <a:pt x="67" y="42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7" y="27"/>
                    <a:pt x="63" y="32"/>
                    <a:pt x="57" y="4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4" y="5"/>
                    <a:pt x="55" y="20"/>
                    <a:pt x="45" y="47"/>
                  </a:cubicBezTo>
                  <a:cubicBezTo>
                    <a:pt x="41" y="48"/>
                    <a:pt x="39" y="46"/>
                    <a:pt x="40" y="43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47" y="13"/>
                    <a:pt x="39" y="24"/>
                    <a:pt x="29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9" y="33"/>
                    <a:pt x="5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16" name="Freeform 161"/>
            <p:cNvSpPr>
              <a:spLocks/>
            </p:cNvSpPr>
            <p:nvPr/>
          </p:nvSpPr>
          <p:spPr bwMode="auto">
            <a:xfrm>
              <a:off x="6432" y="1931"/>
              <a:ext cx="16" cy="13"/>
            </a:xfrm>
            <a:custGeom>
              <a:avLst/>
              <a:gdLst>
                <a:gd name="T0" fmla="*/ 2 w 21"/>
                <a:gd name="T1" fmla="*/ 4 h 17"/>
                <a:gd name="T2" fmla="*/ 5 w 21"/>
                <a:gd name="T3" fmla="*/ 2 h 17"/>
                <a:gd name="T4" fmla="*/ 11 w 21"/>
                <a:gd name="T5" fmla="*/ 6 h 17"/>
                <a:gd name="T6" fmla="*/ 7 w 21"/>
                <a:gd name="T7" fmla="*/ 9 h 17"/>
                <a:gd name="T8" fmla="*/ 2 w 21"/>
                <a:gd name="T9" fmla="*/ 4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4" y="7"/>
                  </a:moveTo>
                  <a:cubicBezTo>
                    <a:pt x="0" y="3"/>
                    <a:pt x="6" y="0"/>
                    <a:pt x="8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3"/>
                    <a:pt x="15" y="17"/>
                    <a:pt x="12" y="16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17" name="Freeform 162"/>
            <p:cNvSpPr>
              <a:spLocks/>
            </p:cNvSpPr>
            <p:nvPr/>
          </p:nvSpPr>
          <p:spPr bwMode="auto">
            <a:xfrm>
              <a:off x="6440" y="1927"/>
              <a:ext cx="12" cy="12"/>
            </a:xfrm>
            <a:custGeom>
              <a:avLst/>
              <a:gdLst>
                <a:gd name="T0" fmla="*/ 1 w 16"/>
                <a:gd name="T1" fmla="*/ 4 h 16"/>
                <a:gd name="T2" fmla="*/ 4 w 16"/>
                <a:gd name="T3" fmla="*/ 2 h 16"/>
                <a:gd name="T4" fmla="*/ 8 w 16"/>
                <a:gd name="T5" fmla="*/ 6 h 16"/>
                <a:gd name="T6" fmla="*/ 6 w 16"/>
                <a:gd name="T7" fmla="*/ 8 h 16"/>
                <a:gd name="T8" fmla="*/ 1 w 16"/>
                <a:gd name="T9" fmla="*/ 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1" y="6"/>
                  </a:moveTo>
                  <a:cubicBezTo>
                    <a:pt x="0" y="3"/>
                    <a:pt x="4" y="0"/>
                    <a:pt x="6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3"/>
                    <a:pt x="11" y="16"/>
                    <a:pt x="10" y="1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18" name="Freeform 163"/>
            <p:cNvSpPr>
              <a:spLocks/>
            </p:cNvSpPr>
            <p:nvPr/>
          </p:nvSpPr>
          <p:spPr bwMode="auto">
            <a:xfrm>
              <a:off x="6442" y="1920"/>
              <a:ext cx="16" cy="14"/>
            </a:xfrm>
            <a:custGeom>
              <a:avLst/>
              <a:gdLst>
                <a:gd name="T0" fmla="*/ 2 w 21"/>
                <a:gd name="T1" fmla="*/ 4 h 19"/>
                <a:gd name="T2" fmla="*/ 5 w 21"/>
                <a:gd name="T3" fmla="*/ 1 h 19"/>
                <a:gd name="T4" fmla="*/ 11 w 21"/>
                <a:gd name="T5" fmla="*/ 7 h 19"/>
                <a:gd name="T6" fmla="*/ 8 w 21"/>
                <a:gd name="T7" fmla="*/ 10 h 19"/>
                <a:gd name="T8" fmla="*/ 2 w 21"/>
                <a:gd name="T9" fmla="*/ 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3" y="7"/>
                  </a:moveTo>
                  <a:cubicBezTo>
                    <a:pt x="0" y="4"/>
                    <a:pt x="6" y="0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5"/>
                    <a:pt x="14" y="19"/>
                    <a:pt x="13" y="1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19" name="Freeform 164"/>
            <p:cNvSpPr>
              <a:spLocks/>
            </p:cNvSpPr>
            <p:nvPr/>
          </p:nvSpPr>
          <p:spPr bwMode="auto">
            <a:xfrm>
              <a:off x="6445" y="1908"/>
              <a:ext cx="24" cy="22"/>
            </a:xfrm>
            <a:custGeom>
              <a:avLst/>
              <a:gdLst>
                <a:gd name="T0" fmla="*/ 2 w 31"/>
                <a:gd name="T1" fmla="*/ 6 h 28"/>
                <a:gd name="T2" fmla="*/ 7 w 31"/>
                <a:gd name="T3" fmla="*/ 2 h 28"/>
                <a:gd name="T4" fmla="*/ 16 w 31"/>
                <a:gd name="T5" fmla="*/ 10 h 28"/>
                <a:gd name="T6" fmla="*/ 12 w 31"/>
                <a:gd name="T7" fmla="*/ 16 h 28"/>
                <a:gd name="T8" fmla="*/ 2 w 31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4" y="10"/>
                  </a:moveTo>
                  <a:cubicBezTo>
                    <a:pt x="0" y="6"/>
                    <a:pt x="8" y="0"/>
                    <a:pt x="12" y="2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1" y="22"/>
                    <a:pt x="21" y="28"/>
                    <a:pt x="19" y="25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20" name="Freeform 165"/>
            <p:cNvSpPr>
              <a:spLocks/>
            </p:cNvSpPr>
            <p:nvPr/>
          </p:nvSpPr>
          <p:spPr bwMode="auto">
            <a:xfrm>
              <a:off x="6456" y="1896"/>
              <a:ext cx="27" cy="25"/>
            </a:xfrm>
            <a:custGeom>
              <a:avLst/>
              <a:gdLst>
                <a:gd name="T0" fmla="*/ 3 w 35"/>
                <a:gd name="T1" fmla="*/ 7 h 32"/>
                <a:gd name="T2" fmla="*/ 6 w 35"/>
                <a:gd name="T3" fmla="*/ 2 h 32"/>
                <a:gd name="T4" fmla="*/ 18 w 35"/>
                <a:gd name="T5" fmla="*/ 13 h 32"/>
                <a:gd name="T6" fmla="*/ 14 w 35"/>
                <a:gd name="T7" fmla="*/ 17 h 32"/>
                <a:gd name="T8" fmla="*/ 3 w 35"/>
                <a:gd name="T9" fmla="*/ 7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2"/>
                <a:gd name="T17" fmla="*/ 35 w 3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2">
                  <a:moveTo>
                    <a:pt x="5" y="11"/>
                  </a:moveTo>
                  <a:cubicBezTo>
                    <a:pt x="0" y="6"/>
                    <a:pt x="7" y="0"/>
                    <a:pt x="11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5" y="24"/>
                    <a:pt x="27" y="32"/>
                    <a:pt x="23" y="28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21" name="Freeform 166"/>
            <p:cNvSpPr>
              <a:spLocks/>
            </p:cNvSpPr>
            <p:nvPr/>
          </p:nvSpPr>
          <p:spPr bwMode="auto">
            <a:xfrm>
              <a:off x="6465" y="1891"/>
              <a:ext cx="23" cy="21"/>
            </a:xfrm>
            <a:custGeom>
              <a:avLst/>
              <a:gdLst>
                <a:gd name="T0" fmla="*/ 2 w 29"/>
                <a:gd name="T1" fmla="*/ 6 h 27"/>
                <a:gd name="T2" fmla="*/ 6 w 29"/>
                <a:gd name="T3" fmla="*/ 2 h 27"/>
                <a:gd name="T4" fmla="*/ 16 w 29"/>
                <a:gd name="T5" fmla="*/ 10 h 27"/>
                <a:gd name="T6" fmla="*/ 12 w 29"/>
                <a:gd name="T7" fmla="*/ 15 h 27"/>
                <a:gd name="T8" fmla="*/ 2 w 29"/>
                <a:gd name="T9" fmla="*/ 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4" y="10"/>
                  </a:moveTo>
                  <a:cubicBezTo>
                    <a:pt x="0" y="6"/>
                    <a:pt x="5" y="0"/>
                    <a:pt x="9" y="3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21"/>
                    <a:pt x="23" y="27"/>
                    <a:pt x="19" y="24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22" name="Freeform 167"/>
            <p:cNvSpPr>
              <a:spLocks/>
            </p:cNvSpPr>
            <p:nvPr/>
          </p:nvSpPr>
          <p:spPr bwMode="auto">
            <a:xfrm>
              <a:off x="6477" y="1889"/>
              <a:ext cx="19" cy="18"/>
            </a:xfrm>
            <a:custGeom>
              <a:avLst/>
              <a:gdLst>
                <a:gd name="T0" fmla="*/ 2 w 25"/>
                <a:gd name="T1" fmla="*/ 5 h 23"/>
                <a:gd name="T2" fmla="*/ 5 w 25"/>
                <a:gd name="T3" fmla="*/ 2 h 23"/>
                <a:gd name="T4" fmla="*/ 12 w 25"/>
                <a:gd name="T5" fmla="*/ 9 h 23"/>
                <a:gd name="T6" fmla="*/ 9 w 25"/>
                <a:gd name="T7" fmla="*/ 13 h 23"/>
                <a:gd name="T8" fmla="*/ 2 w 25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4" y="8"/>
                  </a:moveTo>
                  <a:cubicBezTo>
                    <a:pt x="0" y="5"/>
                    <a:pt x="4" y="0"/>
                    <a:pt x="8" y="2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7"/>
                    <a:pt x="19" y="23"/>
                    <a:pt x="16" y="21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23" name="Freeform 168"/>
            <p:cNvSpPr>
              <a:spLocks/>
            </p:cNvSpPr>
            <p:nvPr/>
          </p:nvSpPr>
          <p:spPr bwMode="auto">
            <a:xfrm>
              <a:off x="6421" y="1818"/>
              <a:ext cx="7" cy="19"/>
            </a:xfrm>
            <a:custGeom>
              <a:avLst/>
              <a:gdLst>
                <a:gd name="T0" fmla="*/ 5 w 10"/>
                <a:gd name="T1" fmla="*/ 2 h 24"/>
                <a:gd name="T2" fmla="*/ 1 w 10"/>
                <a:gd name="T3" fmla="*/ 3 h 24"/>
                <a:gd name="T4" fmla="*/ 0 w 10"/>
                <a:gd name="T5" fmla="*/ 13 h 24"/>
                <a:gd name="T6" fmla="*/ 4 w 10"/>
                <a:gd name="T7" fmla="*/ 13 h 24"/>
                <a:gd name="T8" fmla="*/ 5 w 10"/>
                <a:gd name="T9" fmla="*/ 2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4"/>
                <a:gd name="T17" fmla="*/ 10 w 10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4">
                  <a:moveTo>
                    <a:pt x="10" y="4"/>
                  </a:moveTo>
                  <a:cubicBezTo>
                    <a:pt x="10" y="0"/>
                    <a:pt x="3" y="2"/>
                    <a:pt x="2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8" y="22"/>
                    <a:pt x="8" y="20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24" name="Freeform 169"/>
            <p:cNvSpPr>
              <a:spLocks/>
            </p:cNvSpPr>
            <p:nvPr/>
          </p:nvSpPr>
          <p:spPr bwMode="auto">
            <a:xfrm>
              <a:off x="6405" y="1833"/>
              <a:ext cx="8" cy="19"/>
            </a:xfrm>
            <a:custGeom>
              <a:avLst/>
              <a:gdLst>
                <a:gd name="T0" fmla="*/ 5 w 10"/>
                <a:gd name="T1" fmla="*/ 4 h 25"/>
                <a:gd name="T2" fmla="*/ 0 w 10"/>
                <a:gd name="T3" fmla="*/ 4 h 25"/>
                <a:gd name="T4" fmla="*/ 2 w 10"/>
                <a:gd name="T5" fmla="*/ 11 h 25"/>
                <a:gd name="T6" fmla="*/ 6 w 10"/>
                <a:gd name="T7" fmla="*/ 11 h 25"/>
                <a:gd name="T8" fmla="*/ 5 w 10"/>
                <a:gd name="T9" fmla="*/ 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25"/>
                <a:gd name="T17" fmla="*/ 10 w 1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25">
                  <a:moveTo>
                    <a:pt x="8" y="6"/>
                  </a:moveTo>
                  <a:cubicBezTo>
                    <a:pt x="7" y="0"/>
                    <a:pt x="0" y="3"/>
                    <a:pt x="0" y="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5"/>
                    <a:pt x="10" y="21"/>
                    <a:pt x="10" y="1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25" name="Freeform 170"/>
            <p:cNvSpPr>
              <a:spLocks/>
            </p:cNvSpPr>
            <p:nvPr/>
          </p:nvSpPr>
          <p:spPr bwMode="auto">
            <a:xfrm>
              <a:off x="6387" y="1846"/>
              <a:ext cx="5" cy="17"/>
            </a:xfrm>
            <a:custGeom>
              <a:avLst/>
              <a:gdLst>
                <a:gd name="T0" fmla="*/ 4 w 7"/>
                <a:gd name="T1" fmla="*/ 3 h 23"/>
                <a:gd name="T2" fmla="*/ 1 w 7"/>
                <a:gd name="T3" fmla="*/ 3 h 23"/>
                <a:gd name="T4" fmla="*/ 1 w 7"/>
                <a:gd name="T5" fmla="*/ 10 h 23"/>
                <a:gd name="T6" fmla="*/ 4 w 7"/>
                <a:gd name="T7" fmla="*/ 10 h 23"/>
                <a:gd name="T8" fmla="*/ 4 w 7"/>
                <a:gd name="T9" fmla="*/ 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3"/>
                <a:gd name="T17" fmla="*/ 7 w 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3">
                  <a:moveTo>
                    <a:pt x="7" y="6"/>
                  </a:moveTo>
                  <a:cubicBezTo>
                    <a:pt x="6" y="0"/>
                    <a:pt x="2" y="2"/>
                    <a:pt x="2" y="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23"/>
                    <a:pt x="7" y="21"/>
                    <a:pt x="7" y="17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26" name="Oval 171"/>
            <p:cNvSpPr>
              <a:spLocks noChangeArrowheads="1"/>
            </p:cNvSpPr>
            <p:nvPr/>
          </p:nvSpPr>
          <p:spPr bwMode="auto">
            <a:xfrm>
              <a:off x="6414" y="1834"/>
              <a:ext cx="5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3727" name="Freeform 172"/>
            <p:cNvSpPr>
              <a:spLocks/>
            </p:cNvSpPr>
            <p:nvPr/>
          </p:nvSpPr>
          <p:spPr bwMode="auto">
            <a:xfrm>
              <a:off x="6395" y="1846"/>
              <a:ext cx="6" cy="7"/>
            </a:xfrm>
            <a:custGeom>
              <a:avLst/>
              <a:gdLst>
                <a:gd name="T0" fmla="*/ 2 w 8"/>
                <a:gd name="T1" fmla="*/ 0 h 10"/>
                <a:gd name="T2" fmla="*/ 4 w 8"/>
                <a:gd name="T3" fmla="*/ 3 h 10"/>
                <a:gd name="T4" fmla="*/ 2 w 8"/>
                <a:gd name="T5" fmla="*/ 5 h 10"/>
                <a:gd name="T6" fmla="*/ 0 w 8"/>
                <a:gd name="T7" fmla="*/ 3 h 10"/>
                <a:gd name="T8" fmla="*/ 2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7" y="0"/>
                    <a:pt x="8" y="3"/>
                    <a:pt x="8" y="5"/>
                  </a:cubicBezTo>
                  <a:cubicBezTo>
                    <a:pt x="8" y="9"/>
                    <a:pt x="7" y="10"/>
                    <a:pt x="4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28" name="Freeform 173"/>
            <p:cNvSpPr>
              <a:spLocks/>
            </p:cNvSpPr>
            <p:nvPr/>
          </p:nvSpPr>
          <p:spPr bwMode="auto">
            <a:xfrm>
              <a:off x="6377" y="1853"/>
              <a:ext cx="6" cy="16"/>
            </a:xfrm>
            <a:custGeom>
              <a:avLst/>
              <a:gdLst>
                <a:gd name="T0" fmla="*/ 4 w 7"/>
                <a:gd name="T1" fmla="*/ 4 h 20"/>
                <a:gd name="T2" fmla="*/ 0 w 7"/>
                <a:gd name="T3" fmla="*/ 3 h 20"/>
                <a:gd name="T4" fmla="*/ 0 w 7"/>
                <a:gd name="T5" fmla="*/ 10 h 20"/>
                <a:gd name="T6" fmla="*/ 5 w 7"/>
                <a:gd name="T7" fmla="*/ 10 h 20"/>
                <a:gd name="T8" fmla="*/ 4 w 7"/>
                <a:gd name="T9" fmla="*/ 4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0"/>
                <a:gd name="T17" fmla="*/ 7 w 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0">
                  <a:moveTo>
                    <a:pt x="6" y="6"/>
                  </a:moveTo>
                  <a:cubicBezTo>
                    <a:pt x="6" y="0"/>
                    <a:pt x="0" y="0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7" y="19"/>
                    <a:pt x="7" y="1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29" name="Oval 174"/>
            <p:cNvSpPr>
              <a:spLocks noChangeArrowheads="1"/>
            </p:cNvSpPr>
            <p:nvPr/>
          </p:nvSpPr>
          <p:spPr bwMode="auto">
            <a:xfrm>
              <a:off x="6519" y="1369"/>
              <a:ext cx="7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3730" name="Oval 175"/>
            <p:cNvSpPr>
              <a:spLocks noChangeArrowheads="1"/>
            </p:cNvSpPr>
            <p:nvPr/>
          </p:nvSpPr>
          <p:spPr bwMode="auto">
            <a:xfrm>
              <a:off x="6528" y="1366"/>
              <a:ext cx="5" cy="1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3731" name="Oval 176"/>
            <p:cNvSpPr>
              <a:spLocks noChangeArrowheads="1"/>
            </p:cNvSpPr>
            <p:nvPr/>
          </p:nvSpPr>
          <p:spPr bwMode="auto">
            <a:xfrm>
              <a:off x="6537" y="1378"/>
              <a:ext cx="11" cy="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3732" name="Oval 177"/>
            <p:cNvSpPr>
              <a:spLocks noChangeArrowheads="1"/>
            </p:cNvSpPr>
            <p:nvPr/>
          </p:nvSpPr>
          <p:spPr bwMode="auto">
            <a:xfrm>
              <a:off x="6547" y="1389"/>
              <a:ext cx="5" cy="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3733" name="Freeform 178"/>
            <p:cNvSpPr>
              <a:spLocks/>
            </p:cNvSpPr>
            <p:nvPr/>
          </p:nvSpPr>
          <p:spPr bwMode="auto">
            <a:xfrm>
              <a:off x="6556" y="1389"/>
              <a:ext cx="36" cy="32"/>
            </a:xfrm>
            <a:custGeom>
              <a:avLst/>
              <a:gdLst>
                <a:gd name="T0" fmla="*/ 3 w 47"/>
                <a:gd name="T1" fmla="*/ 0 h 42"/>
                <a:gd name="T2" fmla="*/ 21 w 47"/>
                <a:gd name="T3" fmla="*/ 0 h 42"/>
                <a:gd name="T4" fmla="*/ 24 w 47"/>
                <a:gd name="T5" fmla="*/ 8 h 42"/>
                <a:gd name="T6" fmla="*/ 14 w 47"/>
                <a:gd name="T7" fmla="*/ 8 h 42"/>
                <a:gd name="T8" fmla="*/ 3 w 47"/>
                <a:gd name="T9" fmla="*/ 4 h 42"/>
                <a:gd name="T10" fmla="*/ 3 w 47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2"/>
                <a:gd name="T20" fmla="*/ 47 w 47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2">
                  <a:moveTo>
                    <a:pt x="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46" y="0"/>
                    <a:pt x="47" y="5"/>
                    <a:pt x="41" y="14"/>
                  </a:cubicBezTo>
                  <a:cubicBezTo>
                    <a:pt x="44" y="31"/>
                    <a:pt x="23" y="42"/>
                    <a:pt x="24" y="15"/>
                  </a:cubicBezTo>
                  <a:cubicBezTo>
                    <a:pt x="22" y="10"/>
                    <a:pt x="16" y="7"/>
                    <a:pt x="5" y="7"/>
                  </a:cubicBezTo>
                  <a:cubicBezTo>
                    <a:pt x="0" y="6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34" name="Oval 179"/>
            <p:cNvSpPr>
              <a:spLocks noChangeArrowheads="1"/>
            </p:cNvSpPr>
            <p:nvPr/>
          </p:nvSpPr>
          <p:spPr bwMode="auto">
            <a:xfrm>
              <a:off x="6519" y="1541"/>
              <a:ext cx="6" cy="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23735" name="Freeform 180"/>
            <p:cNvSpPr>
              <a:spLocks/>
            </p:cNvSpPr>
            <p:nvPr/>
          </p:nvSpPr>
          <p:spPr bwMode="auto">
            <a:xfrm>
              <a:off x="6508" y="1544"/>
              <a:ext cx="8" cy="8"/>
            </a:xfrm>
            <a:custGeom>
              <a:avLst/>
              <a:gdLst>
                <a:gd name="T0" fmla="*/ 3 w 10"/>
                <a:gd name="T1" fmla="*/ 0 h 11"/>
                <a:gd name="T2" fmla="*/ 6 w 10"/>
                <a:gd name="T3" fmla="*/ 3 h 11"/>
                <a:gd name="T4" fmla="*/ 3 w 10"/>
                <a:gd name="T5" fmla="*/ 6 h 11"/>
                <a:gd name="T6" fmla="*/ 0 w 10"/>
                <a:gd name="T7" fmla="*/ 3 h 11"/>
                <a:gd name="T8" fmla="*/ 3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5" y="0"/>
                  </a:moveTo>
                  <a:cubicBezTo>
                    <a:pt x="7" y="0"/>
                    <a:pt x="10" y="2"/>
                    <a:pt x="10" y="6"/>
                  </a:cubicBezTo>
                  <a:cubicBezTo>
                    <a:pt x="10" y="8"/>
                    <a:pt x="7" y="11"/>
                    <a:pt x="5" y="11"/>
                  </a:cubicBezTo>
                  <a:cubicBezTo>
                    <a:pt x="1" y="11"/>
                    <a:pt x="0" y="8"/>
                    <a:pt x="0" y="6"/>
                  </a:cubicBezTo>
                  <a:cubicBezTo>
                    <a:pt x="0" y="2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36" name="Freeform 181"/>
            <p:cNvSpPr>
              <a:spLocks/>
            </p:cNvSpPr>
            <p:nvPr/>
          </p:nvSpPr>
          <p:spPr bwMode="auto">
            <a:xfrm>
              <a:off x="6509" y="1541"/>
              <a:ext cx="34" cy="26"/>
            </a:xfrm>
            <a:custGeom>
              <a:avLst/>
              <a:gdLst>
                <a:gd name="T0" fmla="*/ 12 w 44"/>
                <a:gd name="T1" fmla="*/ 8 h 34"/>
                <a:gd name="T2" fmla="*/ 26 w 44"/>
                <a:gd name="T3" fmla="*/ 2 h 34"/>
                <a:gd name="T4" fmla="*/ 15 w 44"/>
                <a:gd name="T5" fmla="*/ 13 h 34"/>
                <a:gd name="T6" fmla="*/ 1 w 44"/>
                <a:gd name="T7" fmla="*/ 18 h 34"/>
                <a:gd name="T8" fmla="*/ 12 w 44"/>
                <a:gd name="T9" fmla="*/ 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34"/>
                <a:gd name="T17" fmla="*/ 44 w 44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34">
                  <a:moveTo>
                    <a:pt x="19" y="13"/>
                  </a:moveTo>
                  <a:cubicBezTo>
                    <a:pt x="30" y="5"/>
                    <a:pt x="41" y="0"/>
                    <a:pt x="43" y="3"/>
                  </a:cubicBezTo>
                  <a:cubicBezTo>
                    <a:pt x="44" y="5"/>
                    <a:pt x="37" y="14"/>
                    <a:pt x="25" y="22"/>
                  </a:cubicBezTo>
                  <a:cubicBezTo>
                    <a:pt x="13" y="30"/>
                    <a:pt x="3" y="34"/>
                    <a:pt x="1" y="31"/>
                  </a:cubicBezTo>
                  <a:cubicBezTo>
                    <a:pt x="0" y="29"/>
                    <a:pt x="8" y="2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37" name="Freeform 182"/>
            <p:cNvSpPr>
              <a:spLocks/>
            </p:cNvSpPr>
            <p:nvPr/>
          </p:nvSpPr>
          <p:spPr bwMode="auto">
            <a:xfrm>
              <a:off x="6546" y="1524"/>
              <a:ext cx="21" cy="17"/>
            </a:xfrm>
            <a:custGeom>
              <a:avLst/>
              <a:gdLst>
                <a:gd name="T0" fmla="*/ 7 w 27"/>
                <a:gd name="T1" fmla="*/ 5 h 23"/>
                <a:gd name="T2" fmla="*/ 16 w 27"/>
                <a:gd name="T3" fmla="*/ 1 h 23"/>
                <a:gd name="T4" fmla="*/ 9 w 27"/>
                <a:gd name="T5" fmla="*/ 7 h 23"/>
                <a:gd name="T6" fmla="*/ 1 w 27"/>
                <a:gd name="T7" fmla="*/ 12 h 23"/>
                <a:gd name="T8" fmla="*/ 7 w 27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12" y="9"/>
                  </a:moveTo>
                  <a:cubicBezTo>
                    <a:pt x="18" y="3"/>
                    <a:pt x="25" y="0"/>
                    <a:pt x="26" y="1"/>
                  </a:cubicBezTo>
                  <a:cubicBezTo>
                    <a:pt x="27" y="2"/>
                    <a:pt x="22" y="8"/>
                    <a:pt x="16" y="14"/>
                  </a:cubicBezTo>
                  <a:cubicBezTo>
                    <a:pt x="9" y="19"/>
                    <a:pt x="2" y="23"/>
                    <a:pt x="1" y="22"/>
                  </a:cubicBezTo>
                  <a:cubicBezTo>
                    <a:pt x="0" y="20"/>
                    <a:pt x="5" y="14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38" name="Freeform 183"/>
            <p:cNvSpPr>
              <a:spLocks/>
            </p:cNvSpPr>
            <p:nvPr/>
          </p:nvSpPr>
          <p:spPr bwMode="auto">
            <a:xfrm>
              <a:off x="6536" y="1543"/>
              <a:ext cx="97" cy="55"/>
            </a:xfrm>
            <a:custGeom>
              <a:avLst/>
              <a:gdLst>
                <a:gd name="T0" fmla="*/ 0 w 126"/>
                <a:gd name="T1" fmla="*/ 29 h 71"/>
                <a:gd name="T2" fmla="*/ 5 w 126"/>
                <a:gd name="T3" fmla="*/ 19 h 71"/>
                <a:gd name="T4" fmla="*/ 4 w 126"/>
                <a:gd name="T5" fmla="*/ 18 h 71"/>
                <a:gd name="T6" fmla="*/ 15 w 126"/>
                <a:gd name="T7" fmla="*/ 4 h 71"/>
                <a:gd name="T8" fmla="*/ 16 w 126"/>
                <a:gd name="T9" fmla="*/ 5 h 71"/>
                <a:gd name="T10" fmla="*/ 24 w 126"/>
                <a:gd name="T11" fmla="*/ 0 h 71"/>
                <a:gd name="T12" fmla="*/ 19 w 126"/>
                <a:gd name="T13" fmla="*/ 7 h 71"/>
                <a:gd name="T14" fmla="*/ 22 w 126"/>
                <a:gd name="T15" fmla="*/ 8 h 71"/>
                <a:gd name="T16" fmla="*/ 34 w 126"/>
                <a:gd name="T17" fmla="*/ 0 h 71"/>
                <a:gd name="T18" fmla="*/ 25 w 126"/>
                <a:gd name="T19" fmla="*/ 10 h 71"/>
                <a:gd name="T20" fmla="*/ 27 w 126"/>
                <a:gd name="T21" fmla="*/ 12 h 71"/>
                <a:gd name="T22" fmla="*/ 42 w 126"/>
                <a:gd name="T23" fmla="*/ 3 h 71"/>
                <a:gd name="T24" fmla="*/ 31 w 126"/>
                <a:gd name="T25" fmla="*/ 14 h 71"/>
                <a:gd name="T26" fmla="*/ 35 w 126"/>
                <a:gd name="T27" fmla="*/ 16 h 71"/>
                <a:gd name="T28" fmla="*/ 49 w 126"/>
                <a:gd name="T29" fmla="*/ 9 h 71"/>
                <a:gd name="T30" fmla="*/ 42 w 126"/>
                <a:gd name="T31" fmla="*/ 15 h 71"/>
                <a:gd name="T32" fmla="*/ 55 w 126"/>
                <a:gd name="T33" fmla="*/ 13 h 71"/>
                <a:gd name="T34" fmla="*/ 40 w 126"/>
                <a:gd name="T35" fmla="*/ 20 h 71"/>
                <a:gd name="T36" fmla="*/ 43 w 126"/>
                <a:gd name="T37" fmla="*/ 22 h 71"/>
                <a:gd name="T38" fmla="*/ 58 w 126"/>
                <a:gd name="T39" fmla="*/ 17 h 71"/>
                <a:gd name="T40" fmla="*/ 47 w 126"/>
                <a:gd name="T41" fmla="*/ 24 h 71"/>
                <a:gd name="T42" fmla="*/ 50 w 126"/>
                <a:gd name="T43" fmla="*/ 26 h 71"/>
                <a:gd name="T44" fmla="*/ 65 w 126"/>
                <a:gd name="T45" fmla="*/ 22 h 71"/>
                <a:gd name="T46" fmla="*/ 54 w 126"/>
                <a:gd name="T47" fmla="*/ 28 h 71"/>
                <a:gd name="T48" fmla="*/ 55 w 126"/>
                <a:gd name="T49" fmla="*/ 29 h 71"/>
                <a:gd name="T50" fmla="*/ 69 w 126"/>
                <a:gd name="T51" fmla="*/ 26 h 71"/>
                <a:gd name="T52" fmla="*/ 59 w 126"/>
                <a:gd name="T53" fmla="*/ 32 h 71"/>
                <a:gd name="T54" fmla="*/ 62 w 126"/>
                <a:gd name="T55" fmla="*/ 33 h 71"/>
                <a:gd name="T56" fmla="*/ 73 w 126"/>
                <a:gd name="T57" fmla="*/ 32 h 71"/>
                <a:gd name="T58" fmla="*/ 64 w 126"/>
                <a:gd name="T59" fmla="*/ 35 h 71"/>
                <a:gd name="T60" fmla="*/ 75 w 126"/>
                <a:gd name="T61" fmla="*/ 41 h 71"/>
                <a:gd name="T62" fmla="*/ 73 w 126"/>
                <a:gd name="T63" fmla="*/ 43 h 71"/>
                <a:gd name="T64" fmla="*/ 57 w 126"/>
                <a:gd name="T65" fmla="*/ 37 h 71"/>
                <a:gd name="T66" fmla="*/ 55 w 126"/>
                <a:gd name="T67" fmla="*/ 38 h 71"/>
                <a:gd name="T68" fmla="*/ 55 w 126"/>
                <a:gd name="T69" fmla="*/ 36 h 71"/>
                <a:gd name="T70" fmla="*/ 52 w 126"/>
                <a:gd name="T71" fmla="*/ 36 h 71"/>
                <a:gd name="T72" fmla="*/ 45 w 126"/>
                <a:gd name="T73" fmla="*/ 39 h 71"/>
                <a:gd name="T74" fmla="*/ 49 w 126"/>
                <a:gd name="T75" fmla="*/ 35 h 71"/>
                <a:gd name="T76" fmla="*/ 45 w 126"/>
                <a:gd name="T77" fmla="*/ 33 h 71"/>
                <a:gd name="T78" fmla="*/ 38 w 126"/>
                <a:gd name="T79" fmla="*/ 36 h 71"/>
                <a:gd name="T80" fmla="*/ 42 w 126"/>
                <a:gd name="T81" fmla="*/ 32 h 71"/>
                <a:gd name="T82" fmla="*/ 38 w 126"/>
                <a:gd name="T83" fmla="*/ 30 h 71"/>
                <a:gd name="T84" fmla="*/ 29 w 126"/>
                <a:gd name="T85" fmla="*/ 36 h 71"/>
                <a:gd name="T86" fmla="*/ 35 w 126"/>
                <a:gd name="T87" fmla="*/ 29 h 71"/>
                <a:gd name="T88" fmla="*/ 29 w 126"/>
                <a:gd name="T89" fmla="*/ 27 h 71"/>
                <a:gd name="T90" fmla="*/ 22 w 126"/>
                <a:gd name="T91" fmla="*/ 33 h 71"/>
                <a:gd name="T92" fmla="*/ 25 w 126"/>
                <a:gd name="T93" fmla="*/ 26 h 71"/>
                <a:gd name="T94" fmla="*/ 21 w 126"/>
                <a:gd name="T95" fmla="*/ 24 h 71"/>
                <a:gd name="T96" fmla="*/ 12 w 126"/>
                <a:gd name="T97" fmla="*/ 32 h 71"/>
                <a:gd name="T98" fmla="*/ 17 w 126"/>
                <a:gd name="T99" fmla="*/ 22 h 71"/>
                <a:gd name="T100" fmla="*/ 9 w 126"/>
                <a:gd name="T101" fmla="*/ 20 h 71"/>
                <a:gd name="T102" fmla="*/ 0 w 126"/>
                <a:gd name="T103" fmla="*/ 29 h 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6"/>
                <a:gd name="T157" fmla="*/ 0 h 71"/>
                <a:gd name="T158" fmla="*/ 126 w 126"/>
                <a:gd name="T159" fmla="*/ 71 h 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6" h="71">
                  <a:moveTo>
                    <a:pt x="0" y="48"/>
                  </a:moveTo>
                  <a:cubicBezTo>
                    <a:pt x="2" y="42"/>
                    <a:pt x="5" y="36"/>
                    <a:pt x="8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0"/>
                    <a:pt x="15" y="12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5"/>
                    <a:pt x="35" y="2"/>
                    <a:pt x="40" y="0"/>
                  </a:cubicBezTo>
                  <a:cubicBezTo>
                    <a:pt x="37" y="4"/>
                    <a:pt x="36" y="8"/>
                    <a:pt x="33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7"/>
                    <a:pt x="49" y="2"/>
                    <a:pt x="57" y="0"/>
                  </a:cubicBezTo>
                  <a:cubicBezTo>
                    <a:pt x="52" y="7"/>
                    <a:pt x="47" y="12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4" y="13"/>
                    <a:pt x="63" y="8"/>
                    <a:pt x="71" y="5"/>
                  </a:cubicBezTo>
                  <a:cubicBezTo>
                    <a:pt x="65" y="11"/>
                    <a:pt x="59" y="17"/>
                    <a:pt x="52" y="23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6" y="21"/>
                    <a:pt x="75" y="17"/>
                    <a:pt x="83" y="15"/>
                  </a:cubicBezTo>
                  <a:cubicBezTo>
                    <a:pt x="79" y="18"/>
                    <a:pt x="75" y="22"/>
                    <a:pt x="72" y="25"/>
                  </a:cubicBezTo>
                  <a:cubicBezTo>
                    <a:pt x="77" y="23"/>
                    <a:pt x="84" y="23"/>
                    <a:pt x="92" y="22"/>
                  </a:cubicBezTo>
                  <a:cubicBezTo>
                    <a:pt x="82" y="28"/>
                    <a:pt x="75" y="29"/>
                    <a:pt x="67" y="33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82" y="32"/>
                    <a:pt x="91" y="29"/>
                    <a:pt x="98" y="29"/>
                  </a:cubicBezTo>
                  <a:cubicBezTo>
                    <a:pt x="92" y="33"/>
                    <a:pt x="86" y="37"/>
                    <a:pt x="79" y="40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2" y="39"/>
                    <a:pt x="102" y="38"/>
                    <a:pt x="109" y="38"/>
                  </a:cubicBezTo>
                  <a:cubicBezTo>
                    <a:pt x="103" y="41"/>
                    <a:pt x="97" y="43"/>
                    <a:pt x="91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2" y="46"/>
                    <a:pt x="109" y="44"/>
                    <a:pt x="117" y="44"/>
                  </a:cubicBezTo>
                  <a:cubicBezTo>
                    <a:pt x="110" y="47"/>
                    <a:pt x="105" y="50"/>
                    <a:pt x="99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1" y="53"/>
                    <a:pt x="118" y="53"/>
                    <a:pt x="123" y="53"/>
                  </a:cubicBezTo>
                  <a:cubicBezTo>
                    <a:pt x="118" y="55"/>
                    <a:pt x="113" y="56"/>
                    <a:pt x="108" y="5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4" y="62"/>
                    <a:pt x="93" y="63"/>
                    <a:pt x="92" y="63"/>
                  </a:cubicBezTo>
                  <a:cubicBezTo>
                    <a:pt x="92" y="63"/>
                    <a:pt x="93" y="62"/>
                    <a:pt x="94" y="61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4" y="61"/>
                    <a:pt x="80" y="63"/>
                    <a:pt x="76" y="65"/>
                  </a:cubicBezTo>
                  <a:cubicBezTo>
                    <a:pt x="78" y="62"/>
                    <a:pt x="80" y="59"/>
                    <a:pt x="82" y="58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2" y="57"/>
                    <a:pt x="68" y="59"/>
                    <a:pt x="64" y="61"/>
                  </a:cubicBezTo>
                  <a:cubicBezTo>
                    <a:pt x="66" y="58"/>
                    <a:pt x="68" y="55"/>
                    <a:pt x="71" y="5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9" y="53"/>
                    <a:pt x="55" y="57"/>
                    <a:pt x="50" y="59"/>
                  </a:cubicBezTo>
                  <a:cubicBezTo>
                    <a:pt x="52" y="55"/>
                    <a:pt x="55" y="52"/>
                    <a:pt x="58" y="48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5" y="49"/>
                    <a:pt x="41" y="53"/>
                    <a:pt x="36" y="56"/>
                  </a:cubicBezTo>
                  <a:cubicBezTo>
                    <a:pt x="37" y="52"/>
                    <a:pt x="40" y="47"/>
                    <a:pt x="43" y="4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4"/>
                    <a:pt x="26" y="48"/>
                    <a:pt x="21" y="53"/>
                  </a:cubicBezTo>
                  <a:cubicBezTo>
                    <a:pt x="23" y="48"/>
                    <a:pt x="26" y="43"/>
                    <a:pt x="29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1" y="38"/>
                    <a:pt x="5" y="43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39" name="Freeform 184"/>
            <p:cNvSpPr>
              <a:spLocks noEditPoints="1"/>
            </p:cNvSpPr>
            <p:nvPr/>
          </p:nvSpPr>
          <p:spPr bwMode="auto">
            <a:xfrm>
              <a:off x="6432" y="1600"/>
              <a:ext cx="163" cy="229"/>
            </a:xfrm>
            <a:custGeom>
              <a:avLst/>
              <a:gdLst>
                <a:gd name="T0" fmla="*/ 6 w 211"/>
                <a:gd name="T1" fmla="*/ 127 h 297"/>
                <a:gd name="T2" fmla="*/ 100 w 211"/>
                <a:gd name="T3" fmla="*/ 118 h 297"/>
                <a:gd name="T4" fmla="*/ 90 w 211"/>
                <a:gd name="T5" fmla="*/ 113 h 297"/>
                <a:gd name="T6" fmla="*/ 80 w 211"/>
                <a:gd name="T7" fmla="*/ 123 h 297"/>
                <a:gd name="T8" fmla="*/ 70 w 211"/>
                <a:gd name="T9" fmla="*/ 116 h 297"/>
                <a:gd name="T10" fmla="*/ 60 w 211"/>
                <a:gd name="T11" fmla="*/ 128 h 297"/>
                <a:gd name="T12" fmla="*/ 49 w 211"/>
                <a:gd name="T13" fmla="*/ 118 h 297"/>
                <a:gd name="T14" fmla="*/ 33 w 211"/>
                <a:gd name="T15" fmla="*/ 119 h 297"/>
                <a:gd name="T16" fmla="*/ 12 w 211"/>
                <a:gd name="T17" fmla="*/ 116 h 297"/>
                <a:gd name="T18" fmla="*/ 20 w 211"/>
                <a:gd name="T19" fmla="*/ 103 h 297"/>
                <a:gd name="T20" fmla="*/ 12 w 211"/>
                <a:gd name="T21" fmla="*/ 92 h 297"/>
                <a:gd name="T22" fmla="*/ 12 w 211"/>
                <a:gd name="T23" fmla="*/ 86 h 297"/>
                <a:gd name="T24" fmla="*/ 20 w 211"/>
                <a:gd name="T25" fmla="*/ 74 h 297"/>
                <a:gd name="T26" fmla="*/ 15 w 211"/>
                <a:gd name="T27" fmla="*/ 61 h 297"/>
                <a:gd name="T28" fmla="*/ 25 w 211"/>
                <a:gd name="T29" fmla="*/ 49 h 297"/>
                <a:gd name="T30" fmla="*/ 19 w 211"/>
                <a:gd name="T31" fmla="*/ 38 h 297"/>
                <a:gd name="T32" fmla="*/ 26 w 211"/>
                <a:gd name="T33" fmla="*/ 29 h 297"/>
                <a:gd name="T34" fmla="*/ 28 w 211"/>
                <a:gd name="T35" fmla="*/ 19 h 297"/>
                <a:gd name="T36" fmla="*/ 19 w 211"/>
                <a:gd name="T37" fmla="*/ 14 h 297"/>
                <a:gd name="T38" fmla="*/ 24 w 211"/>
                <a:gd name="T39" fmla="*/ 7 h 297"/>
                <a:gd name="T40" fmla="*/ 36 w 211"/>
                <a:gd name="T41" fmla="*/ 10 h 297"/>
                <a:gd name="T42" fmla="*/ 45 w 211"/>
                <a:gd name="T43" fmla="*/ 3 h 297"/>
                <a:gd name="T44" fmla="*/ 50 w 211"/>
                <a:gd name="T45" fmla="*/ 12 h 297"/>
                <a:gd name="T46" fmla="*/ 51 w 211"/>
                <a:gd name="T47" fmla="*/ 104 h 297"/>
                <a:gd name="T48" fmla="*/ 56 w 211"/>
                <a:gd name="T49" fmla="*/ 103 h 297"/>
                <a:gd name="T50" fmla="*/ 64 w 211"/>
                <a:gd name="T51" fmla="*/ 11 h 297"/>
                <a:gd name="T52" fmla="*/ 69 w 211"/>
                <a:gd name="T53" fmla="*/ 9 h 297"/>
                <a:gd name="T54" fmla="*/ 73 w 211"/>
                <a:gd name="T55" fmla="*/ 100 h 297"/>
                <a:gd name="T56" fmla="*/ 77 w 211"/>
                <a:gd name="T57" fmla="*/ 100 h 297"/>
                <a:gd name="T58" fmla="*/ 83 w 211"/>
                <a:gd name="T59" fmla="*/ 9 h 297"/>
                <a:gd name="T60" fmla="*/ 90 w 211"/>
                <a:gd name="T61" fmla="*/ 11 h 297"/>
                <a:gd name="T62" fmla="*/ 93 w 211"/>
                <a:gd name="T63" fmla="*/ 100 h 297"/>
                <a:gd name="T64" fmla="*/ 97 w 211"/>
                <a:gd name="T65" fmla="*/ 100 h 297"/>
                <a:gd name="T66" fmla="*/ 30 w 211"/>
                <a:gd name="T67" fmla="*/ 116 h 297"/>
                <a:gd name="T68" fmla="*/ 117 w 211"/>
                <a:gd name="T69" fmla="*/ 30 h 297"/>
                <a:gd name="T70" fmla="*/ 119 w 211"/>
                <a:gd name="T71" fmla="*/ 31 h 297"/>
                <a:gd name="T72" fmla="*/ 107 w 211"/>
                <a:gd name="T73" fmla="*/ 80 h 297"/>
                <a:gd name="T74" fmla="*/ 112 w 211"/>
                <a:gd name="T75" fmla="*/ 15 h 297"/>
                <a:gd name="T76" fmla="*/ 101 w 211"/>
                <a:gd name="T77" fmla="*/ 90 h 297"/>
                <a:gd name="T78" fmla="*/ 1 w 211"/>
                <a:gd name="T79" fmla="*/ 177 h 297"/>
                <a:gd name="T80" fmla="*/ 82 w 211"/>
                <a:gd name="T81" fmla="*/ 136 h 297"/>
                <a:gd name="T82" fmla="*/ 77 w 211"/>
                <a:gd name="T83" fmla="*/ 140 h 297"/>
                <a:gd name="T84" fmla="*/ 59 w 211"/>
                <a:gd name="T85" fmla="*/ 167 h 297"/>
                <a:gd name="T86" fmla="*/ 46 w 211"/>
                <a:gd name="T87" fmla="*/ 148 h 297"/>
                <a:gd name="T88" fmla="*/ 36 w 211"/>
                <a:gd name="T89" fmla="*/ 149 h 297"/>
                <a:gd name="T90" fmla="*/ 27 w 211"/>
                <a:gd name="T91" fmla="*/ 150 h 297"/>
                <a:gd name="T92" fmla="*/ 1 w 211"/>
                <a:gd name="T93" fmla="*/ 177 h 2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297"/>
                <a:gd name="T143" fmla="*/ 211 w 211"/>
                <a:gd name="T144" fmla="*/ 297 h 2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297">
                  <a:moveTo>
                    <a:pt x="40" y="0"/>
                  </a:moveTo>
                  <a:cubicBezTo>
                    <a:pt x="29" y="21"/>
                    <a:pt x="18" y="55"/>
                    <a:pt x="11" y="123"/>
                  </a:cubicBezTo>
                  <a:cubicBezTo>
                    <a:pt x="6" y="153"/>
                    <a:pt x="4" y="183"/>
                    <a:pt x="10" y="214"/>
                  </a:cubicBezTo>
                  <a:cubicBezTo>
                    <a:pt x="13" y="231"/>
                    <a:pt x="21" y="236"/>
                    <a:pt x="28" y="236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62" y="214"/>
                    <a:pt x="171" y="206"/>
                    <a:pt x="167" y="198"/>
                  </a:cubicBezTo>
                  <a:cubicBezTo>
                    <a:pt x="162" y="188"/>
                    <a:pt x="162" y="188"/>
                    <a:pt x="162" y="188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39" y="187"/>
                    <a:pt x="139" y="187"/>
                    <a:pt x="139" y="187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5" y="191"/>
                    <a:pt x="125" y="191"/>
                    <a:pt x="125" y="191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17" y="194"/>
                    <a:pt x="117" y="194"/>
                    <a:pt x="117" y="194"/>
                  </a:cubicBezTo>
                  <a:cubicBezTo>
                    <a:pt x="112" y="211"/>
                    <a:pt x="112" y="211"/>
                    <a:pt x="112" y="211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3" y="199"/>
                    <a:pt x="83" y="199"/>
                    <a:pt x="83" y="199"/>
                  </a:cubicBezTo>
                  <a:cubicBezTo>
                    <a:pt x="79" y="209"/>
                    <a:pt x="79" y="209"/>
                    <a:pt x="79" y="209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67" y="198"/>
                    <a:pt x="62" y="198"/>
                    <a:pt x="56" y="20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41" y="198"/>
                    <a:pt x="31" y="196"/>
                    <a:pt x="21" y="195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85"/>
                    <a:pt x="29" y="183"/>
                    <a:pt x="21" y="18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1"/>
                    <a:pt x="30" y="158"/>
                    <a:pt x="20" y="154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6" y="134"/>
                    <a:pt x="31" y="132"/>
                    <a:pt x="22" y="128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2"/>
                    <a:pt x="32" y="118"/>
                    <a:pt x="24" y="114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5" y="92"/>
                    <a:pt x="27" y="89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1"/>
                    <a:pt x="36" y="77"/>
                    <a:pt x="28" y="74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42" y="43"/>
                    <a:pt x="33" y="4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1"/>
                    <a:pt x="45" y="0"/>
                    <a:pt x="40" y="0"/>
                  </a:cubicBezTo>
                  <a:close/>
                  <a:moveTo>
                    <a:pt x="59" y="17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51" y="76"/>
                    <a:pt x="46" y="133"/>
                    <a:pt x="54" y="184"/>
                  </a:cubicBezTo>
                  <a:cubicBezTo>
                    <a:pt x="50" y="104"/>
                    <a:pt x="60" y="20"/>
                    <a:pt x="75" y="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60" y="75"/>
                    <a:pt x="58" y="132"/>
                    <a:pt x="70" y="183"/>
                  </a:cubicBezTo>
                  <a:cubicBezTo>
                    <a:pt x="62" y="96"/>
                    <a:pt x="69" y="46"/>
                    <a:pt x="84" y="1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2" y="88"/>
                    <a:pt x="72" y="138"/>
                    <a:pt x="83" y="178"/>
                  </a:cubicBezTo>
                  <a:cubicBezTo>
                    <a:pt x="86" y="175"/>
                    <a:pt x="86" y="175"/>
                    <a:pt x="86" y="175"/>
                  </a:cubicBezTo>
                  <a:cubicBezTo>
                    <a:pt x="78" y="112"/>
                    <a:pt x="83" y="62"/>
                    <a:pt x="93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87" y="78"/>
                    <a:pt x="87" y="128"/>
                    <a:pt x="95" y="174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2" y="105"/>
                    <a:pt x="93" y="59"/>
                    <a:pt x="103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82"/>
                    <a:pt x="98" y="132"/>
                    <a:pt x="106" y="173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3" y="102"/>
                    <a:pt x="106" y="53"/>
                    <a:pt x="115" y="16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2" y="75"/>
                    <a:pt x="113" y="123"/>
                    <a:pt x="119" y="169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0" y="108"/>
                    <a:pt x="117" y="60"/>
                    <a:pt x="124" y="25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3" y="64"/>
                    <a:pt x="123" y="113"/>
                    <a:pt x="130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28" y="103"/>
                    <a:pt x="129" y="54"/>
                    <a:pt x="136" y="14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6" y="69"/>
                    <a:pt x="136" y="117"/>
                    <a:pt x="140" y="169"/>
                  </a:cubicBezTo>
                  <a:cubicBezTo>
                    <a:pt x="144" y="169"/>
                    <a:pt x="144" y="169"/>
                    <a:pt x="144" y="169"/>
                  </a:cubicBezTo>
                  <a:cubicBezTo>
                    <a:pt x="140" y="97"/>
                    <a:pt x="143" y="47"/>
                    <a:pt x="150" y="18"/>
                  </a:cubicBezTo>
                  <a:cubicBezTo>
                    <a:pt x="157" y="15"/>
                    <a:pt x="157" y="24"/>
                    <a:pt x="151" y="33"/>
                  </a:cubicBezTo>
                  <a:cubicBezTo>
                    <a:pt x="147" y="77"/>
                    <a:pt x="145" y="120"/>
                    <a:pt x="151" y="168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1" y="99"/>
                    <a:pt x="155" y="59"/>
                    <a:pt x="163" y="20"/>
                  </a:cubicBezTo>
                  <a:cubicBezTo>
                    <a:pt x="167" y="15"/>
                    <a:pt x="171" y="20"/>
                    <a:pt x="166" y="31"/>
                  </a:cubicBezTo>
                  <a:cubicBezTo>
                    <a:pt x="160" y="79"/>
                    <a:pt x="157" y="113"/>
                    <a:pt x="162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75" y="171"/>
                    <a:pt x="175" y="174"/>
                    <a:pt x="169" y="176"/>
                  </a:cubicBezTo>
                  <a:cubicBezTo>
                    <a:pt x="128" y="185"/>
                    <a:pt x="88" y="192"/>
                    <a:pt x="51" y="195"/>
                  </a:cubicBezTo>
                  <a:cubicBezTo>
                    <a:pt x="43" y="195"/>
                    <a:pt x="41" y="191"/>
                    <a:pt x="41" y="180"/>
                  </a:cubicBezTo>
                  <a:cubicBezTo>
                    <a:pt x="38" y="121"/>
                    <a:pt x="45" y="66"/>
                    <a:pt x="59" y="17"/>
                  </a:cubicBezTo>
                  <a:close/>
                  <a:moveTo>
                    <a:pt x="197" y="51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8" y="23"/>
                    <a:pt x="211" y="25"/>
                    <a:pt x="210" y="31"/>
                  </a:cubicBezTo>
                  <a:cubicBezTo>
                    <a:pt x="199" y="52"/>
                    <a:pt x="199" y="52"/>
                    <a:pt x="199" y="52"/>
                  </a:cubicBezTo>
                  <a:lnTo>
                    <a:pt x="197" y="51"/>
                  </a:lnTo>
                  <a:close/>
                  <a:moveTo>
                    <a:pt x="188" y="25"/>
                  </a:moveTo>
                  <a:cubicBezTo>
                    <a:pt x="182" y="66"/>
                    <a:pt x="182" y="92"/>
                    <a:pt x="178" y="135"/>
                  </a:cubicBezTo>
                  <a:cubicBezTo>
                    <a:pt x="181" y="143"/>
                    <a:pt x="181" y="143"/>
                    <a:pt x="181" y="143"/>
                  </a:cubicBezTo>
                  <a:cubicBezTo>
                    <a:pt x="182" y="94"/>
                    <a:pt x="189" y="63"/>
                    <a:pt x="196" y="26"/>
                  </a:cubicBezTo>
                  <a:cubicBezTo>
                    <a:pt x="198" y="20"/>
                    <a:pt x="191" y="18"/>
                    <a:pt x="188" y="25"/>
                  </a:cubicBezTo>
                  <a:close/>
                  <a:moveTo>
                    <a:pt x="175" y="23"/>
                  </a:moveTo>
                  <a:cubicBezTo>
                    <a:pt x="178" y="20"/>
                    <a:pt x="182" y="20"/>
                    <a:pt x="181" y="25"/>
                  </a:cubicBezTo>
                  <a:cubicBezTo>
                    <a:pt x="175" y="61"/>
                    <a:pt x="170" y="103"/>
                    <a:pt x="170" y="152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65" y="105"/>
                    <a:pt x="166" y="63"/>
                    <a:pt x="175" y="23"/>
                  </a:cubicBezTo>
                  <a:close/>
                  <a:moveTo>
                    <a:pt x="1" y="297"/>
                  </a:moveTo>
                  <a:cubicBezTo>
                    <a:pt x="0" y="283"/>
                    <a:pt x="2" y="269"/>
                    <a:pt x="7" y="255"/>
                  </a:cubicBezTo>
                  <a:cubicBezTo>
                    <a:pt x="9" y="249"/>
                    <a:pt x="15" y="246"/>
                    <a:pt x="25" y="245"/>
                  </a:cubicBezTo>
                  <a:cubicBezTo>
                    <a:pt x="137" y="228"/>
                    <a:pt x="137" y="228"/>
                    <a:pt x="137" y="228"/>
                  </a:cubicBezTo>
                  <a:cubicBezTo>
                    <a:pt x="143" y="227"/>
                    <a:pt x="144" y="231"/>
                    <a:pt x="143" y="238"/>
                  </a:cubicBezTo>
                  <a:cubicBezTo>
                    <a:pt x="141" y="249"/>
                    <a:pt x="139" y="259"/>
                    <a:pt x="134" y="267"/>
                  </a:cubicBezTo>
                  <a:cubicBezTo>
                    <a:pt x="130" y="271"/>
                    <a:pt x="129" y="256"/>
                    <a:pt x="130" y="235"/>
                  </a:cubicBezTo>
                  <a:cubicBezTo>
                    <a:pt x="122" y="255"/>
                    <a:pt x="125" y="276"/>
                    <a:pt x="112" y="279"/>
                  </a:cubicBezTo>
                  <a:cubicBezTo>
                    <a:pt x="106" y="270"/>
                    <a:pt x="115" y="252"/>
                    <a:pt x="117" y="239"/>
                  </a:cubicBezTo>
                  <a:cubicBezTo>
                    <a:pt x="104" y="251"/>
                    <a:pt x="108" y="265"/>
                    <a:pt x="98" y="280"/>
                  </a:cubicBezTo>
                  <a:cubicBezTo>
                    <a:pt x="93" y="281"/>
                    <a:pt x="94" y="267"/>
                    <a:pt x="97" y="244"/>
                  </a:cubicBezTo>
                  <a:cubicBezTo>
                    <a:pt x="91" y="261"/>
                    <a:pt x="86" y="274"/>
                    <a:pt x="80" y="280"/>
                  </a:cubicBezTo>
                  <a:cubicBezTo>
                    <a:pt x="77" y="275"/>
                    <a:pt x="77" y="262"/>
                    <a:pt x="78" y="249"/>
                  </a:cubicBezTo>
                  <a:cubicBezTo>
                    <a:pt x="72" y="271"/>
                    <a:pt x="67" y="286"/>
                    <a:pt x="62" y="288"/>
                  </a:cubicBezTo>
                  <a:cubicBezTo>
                    <a:pt x="60" y="276"/>
                    <a:pt x="61" y="264"/>
                    <a:pt x="62" y="252"/>
                  </a:cubicBezTo>
                  <a:cubicBezTo>
                    <a:pt x="60" y="250"/>
                    <a:pt x="60" y="250"/>
                    <a:pt x="60" y="250"/>
                  </a:cubicBezTo>
                  <a:cubicBezTo>
                    <a:pt x="57" y="271"/>
                    <a:pt x="53" y="283"/>
                    <a:pt x="48" y="289"/>
                  </a:cubicBezTo>
                  <a:cubicBezTo>
                    <a:pt x="44" y="277"/>
                    <a:pt x="43" y="264"/>
                    <a:pt x="50" y="251"/>
                  </a:cubicBezTo>
                  <a:cubicBezTo>
                    <a:pt x="45" y="251"/>
                    <a:pt x="45" y="251"/>
                    <a:pt x="45" y="251"/>
                  </a:cubicBezTo>
                  <a:cubicBezTo>
                    <a:pt x="42" y="262"/>
                    <a:pt x="40" y="271"/>
                    <a:pt x="35" y="274"/>
                  </a:cubicBezTo>
                  <a:cubicBezTo>
                    <a:pt x="28" y="273"/>
                    <a:pt x="25" y="266"/>
                    <a:pt x="25" y="253"/>
                  </a:cubicBezTo>
                  <a:cubicBezTo>
                    <a:pt x="19" y="277"/>
                    <a:pt x="11" y="289"/>
                    <a:pt x="1" y="29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40" name="Freeform 185"/>
            <p:cNvSpPr>
              <a:spLocks noEditPoints="1"/>
            </p:cNvSpPr>
            <p:nvPr/>
          </p:nvSpPr>
          <p:spPr bwMode="auto">
            <a:xfrm>
              <a:off x="6543" y="1606"/>
              <a:ext cx="119" cy="253"/>
            </a:xfrm>
            <a:custGeom>
              <a:avLst/>
              <a:gdLst>
                <a:gd name="T0" fmla="*/ 43 w 154"/>
                <a:gd name="T1" fmla="*/ 37 h 328"/>
                <a:gd name="T2" fmla="*/ 42 w 154"/>
                <a:gd name="T3" fmla="*/ 57 h 328"/>
                <a:gd name="T4" fmla="*/ 35 w 154"/>
                <a:gd name="T5" fmla="*/ 84 h 328"/>
                <a:gd name="T6" fmla="*/ 25 w 154"/>
                <a:gd name="T7" fmla="*/ 111 h 328"/>
                <a:gd name="T8" fmla="*/ 33 w 154"/>
                <a:gd name="T9" fmla="*/ 159 h 328"/>
                <a:gd name="T10" fmla="*/ 59 w 154"/>
                <a:gd name="T11" fmla="*/ 161 h 328"/>
                <a:gd name="T12" fmla="*/ 49 w 154"/>
                <a:gd name="T13" fmla="*/ 147 h 328"/>
                <a:gd name="T14" fmla="*/ 41 w 154"/>
                <a:gd name="T15" fmla="*/ 140 h 328"/>
                <a:gd name="T16" fmla="*/ 46 w 154"/>
                <a:gd name="T17" fmla="*/ 130 h 328"/>
                <a:gd name="T18" fmla="*/ 39 w 154"/>
                <a:gd name="T19" fmla="*/ 127 h 328"/>
                <a:gd name="T20" fmla="*/ 43 w 154"/>
                <a:gd name="T21" fmla="*/ 114 h 328"/>
                <a:gd name="T22" fmla="*/ 44 w 154"/>
                <a:gd name="T23" fmla="*/ 103 h 328"/>
                <a:gd name="T24" fmla="*/ 46 w 154"/>
                <a:gd name="T25" fmla="*/ 99 h 328"/>
                <a:gd name="T26" fmla="*/ 41 w 154"/>
                <a:gd name="T27" fmla="*/ 93 h 328"/>
                <a:gd name="T28" fmla="*/ 37 w 154"/>
                <a:gd name="T29" fmla="*/ 84 h 328"/>
                <a:gd name="T30" fmla="*/ 70 w 154"/>
                <a:gd name="T31" fmla="*/ 48 h 328"/>
                <a:gd name="T32" fmla="*/ 67 w 154"/>
                <a:gd name="T33" fmla="*/ 40 h 328"/>
                <a:gd name="T34" fmla="*/ 46 w 154"/>
                <a:gd name="T35" fmla="*/ 52 h 328"/>
                <a:gd name="T36" fmla="*/ 78 w 154"/>
                <a:gd name="T37" fmla="*/ 17 h 328"/>
                <a:gd name="T38" fmla="*/ 49 w 154"/>
                <a:gd name="T39" fmla="*/ 39 h 328"/>
                <a:gd name="T40" fmla="*/ 80 w 154"/>
                <a:gd name="T41" fmla="*/ 3 h 328"/>
                <a:gd name="T42" fmla="*/ 5 w 154"/>
                <a:gd name="T43" fmla="*/ 154 h 328"/>
                <a:gd name="T44" fmla="*/ 25 w 154"/>
                <a:gd name="T45" fmla="*/ 157 h 328"/>
                <a:gd name="T46" fmla="*/ 5 w 154"/>
                <a:gd name="T47" fmla="*/ 154 h 328"/>
                <a:gd name="T48" fmla="*/ 15 w 154"/>
                <a:gd name="T49" fmla="*/ 137 h 328"/>
                <a:gd name="T50" fmla="*/ 22 w 154"/>
                <a:gd name="T51" fmla="*/ 150 h 328"/>
                <a:gd name="T52" fmla="*/ 43 w 154"/>
                <a:gd name="T53" fmla="*/ 174 h 328"/>
                <a:gd name="T54" fmla="*/ 61 w 154"/>
                <a:gd name="T55" fmla="*/ 191 h 328"/>
                <a:gd name="T56" fmla="*/ 85 w 154"/>
                <a:gd name="T57" fmla="*/ 191 h 328"/>
                <a:gd name="T58" fmla="*/ 47 w 154"/>
                <a:gd name="T59" fmla="*/ 174 h 328"/>
                <a:gd name="T60" fmla="*/ 67 w 154"/>
                <a:gd name="T61" fmla="*/ 165 h 328"/>
                <a:gd name="T62" fmla="*/ 85 w 154"/>
                <a:gd name="T63" fmla="*/ 180 h 328"/>
                <a:gd name="T64" fmla="*/ 47 w 154"/>
                <a:gd name="T65" fmla="*/ 17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4"/>
                <a:gd name="T100" fmla="*/ 0 h 328"/>
                <a:gd name="T101" fmla="*/ 154 w 15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4" h="328">
                  <a:moveTo>
                    <a:pt x="69" y="52"/>
                  </a:moveTo>
                  <a:cubicBezTo>
                    <a:pt x="62" y="57"/>
                    <a:pt x="60" y="63"/>
                    <a:pt x="73" y="62"/>
                  </a:cubicBezTo>
                  <a:cubicBezTo>
                    <a:pt x="64" y="70"/>
                    <a:pt x="63" y="76"/>
                    <a:pt x="71" y="79"/>
                  </a:cubicBezTo>
                  <a:cubicBezTo>
                    <a:pt x="54" y="100"/>
                    <a:pt x="54" y="105"/>
                    <a:pt x="70" y="96"/>
                  </a:cubicBezTo>
                  <a:cubicBezTo>
                    <a:pt x="52" y="120"/>
                    <a:pt x="54" y="123"/>
                    <a:pt x="67" y="119"/>
                  </a:cubicBezTo>
                  <a:cubicBezTo>
                    <a:pt x="51" y="138"/>
                    <a:pt x="53" y="141"/>
                    <a:pt x="58" y="141"/>
                  </a:cubicBezTo>
                  <a:cubicBezTo>
                    <a:pt x="47" y="156"/>
                    <a:pt x="47" y="164"/>
                    <a:pt x="57" y="163"/>
                  </a:cubicBezTo>
                  <a:cubicBezTo>
                    <a:pt x="49" y="166"/>
                    <a:pt x="43" y="173"/>
                    <a:pt x="41" y="187"/>
                  </a:cubicBezTo>
                  <a:cubicBezTo>
                    <a:pt x="38" y="200"/>
                    <a:pt x="2" y="215"/>
                    <a:pt x="32" y="228"/>
                  </a:cubicBezTo>
                  <a:cubicBezTo>
                    <a:pt x="41" y="233"/>
                    <a:pt x="49" y="245"/>
                    <a:pt x="55" y="267"/>
                  </a:cubicBezTo>
                  <a:cubicBezTo>
                    <a:pt x="57" y="279"/>
                    <a:pt x="62" y="279"/>
                    <a:pt x="72" y="275"/>
                  </a:cubicBezTo>
                  <a:cubicBezTo>
                    <a:pt x="81" y="273"/>
                    <a:pt x="89" y="272"/>
                    <a:pt x="98" y="271"/>
                  </a:cubicBezTo>
                  <a:cubicBezTo>
                    <a:pt x="113" y="273"/>
                    <a:pt x="114" y="255"/>
                    <a:pt x="97" y="253"/>
                  </a:cubicBezTo>
                  <a:cubicBezTo>
                    <a:pt x="98" y="246"/>
                    <a:pt x="93" y="243"/>
                    <a:pt x="83" y="247"/>
                  </a:cubicBezTo>
                  <a:cubicBezTo>
                    <a:pt x="91" y="234"/>
                    <a:pt x="82" y="238"/>
                    <a:pt x="78" y="236"/>
                  </a:cubicBezTo>
                  <a:cubicBezTo>
                    <a:pt x="83" y="233"/>
                    <a:pt x="82" y="228"/>
                    <a:pt x="69" y="235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75" y="228"/>
                    <a:pt x="77" y="224"/>
                    <a:pt x="78" y="21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62" y="221"/>
                    <a:pt x="66" y="217"/>
                    <a:pt x="65" y="213"/>
                  </a:cubicBezTo>
                  <a:cubicBezTo>
                    <a:pt x="49" y="216"/>
                    <a:pt x="49" y="216"/>
                    <a:pt x="49" y="216"/>
                  </a:cubicBezTo>
                  <a:cubicBezTo>
                    <a:pt x="66" y="204"/>
                    <a:pt x="72" y="196"/>
                    <a:pt x="72" y="192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67" y="187"/>
                    <a:pt x="75" y="178"/>
                    <a:pt x="74" y="173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9" y="174"/>
                    <a:pt x="66" y="169"/>
                    <a:pt x="78" y="166"/>
                  </a:cubicBezTo>
                  <a:cubicBezTo>
                    <a:pt x="88" y="161"/>
                    <a:pt x="93" y="154"/>
                    <a:pt x="92" y="145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88" y="139"/>
                    <a:pt x="103" y="124"/>
                    <a:pt x="107" y="114"/>
                  </a:cubicBezTo>
                  <a:cubicBezTo>
                    <a:pt x="105" y="108"/>
                    <a:pt x="87" y="120"/>
                    <a:pt x="62" y="141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6" y="120"/>
                    <a:pt x="103" y="102"/>
                    <a:pt x="117" y="81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0" y="62"/>
                    <a:pt x="98" y="69"/>
                    <a:pt x="76" y="92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114" y="55"/>
                    <a:pt x="124" y="43"/>
                    <a:pt x="131" y="29"/>
                  </a:cubicBezTo>
                  <a:cubicBezTo>
                    <a:pt x="135" y="18"/>
                    <a:pt x="121" y="33"/>
                    <a:pt x="99" y="52"/>
                  </a:cubicBezTo>
                  <a:cubicBezTo>
                    <a:pt x="94" y="57"/>
                    <a:pt x="88" y="59"/>
                    <a:pt x="82" y="65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97" y="38"/>
                    <a:pt x="69" y="52"/>
                  </a:cubicBezTo>
                  <a:close/>
                  <a:moveTo>
                    <a:pt x="9" y="259"/>
                  </a:moveTo>
                  <a:cubicBezTo>
                    <a:pt x="0" y="253"/>
                    <a:pt x="10" y="239"/>
                    <a:pt x="16" y="24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9" y="269"/>
                    <a:pt x="41" y="279"/>
                    <a:pt x="36" y="275"/>
                  </a:cubicBezTo>
                  <a:lnTo>
                    <a:pt x="9" y="259"/>
                  </a:lnTo>
                  <a:close/>
                  <a:moveTo>
                    <a:pt x="19" y="243"/>
                  </a:moveTo>
                  <a:cubicBezTo>
                    <a:pt x="10" y="237"/>
                    <a:pt x="21" y="225"/>
                    <a:pt x="26" y="230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7" y="250"/>
                    <a:pt x="42" y="256"/>
                    <a:pt x="36" y="253"/>
                  </a:cubicBezTo>
                  <a:lnTo>
                    <a:pt x="19" y="243"/>
                  </a:lnTo>
                  <a:close/>
                  <a:moveTo>
                    <a:pt x="72" y="293"/>
                  </a:moveTo>
                  <a:cubicBezTo>
                    <a:pt x="66" y="290"/>
                    <a:pt x="62" y="295"/>
                    <a:pt x="67" y="298"/>
                  </a:cubicBezTo>
                  <a:cubicBezTo>
                    <a:pt x="77" y="307"/>
                    <a:pt x="89" y="315"/>
                    <a:pt x="102" y="320"/>
                  </a:cubicBezTo>
                  <a:cubicBezTo>
                    <a:pt x="114" y="327"/>
                    <a:pt x="128" y="328"/>
                    <a:pt x="140" y="328"/>
                  </a:cubicBezTo>
                  <a:cubicBezTo>
                    <a:pt x="149" y="328"/>
                    <a:pt x="154" y="322"/>
                    <a:pt x="142" y="320"/>
                  </a:cubicBezTo>
                  <a:cubicBezTo>
                    <a:pt x="120" y="314"/>
                    <a:pt x="98" y="307"/>
                    <a:pt x="72" y="293"/>
                  </a:cubicBezTo>
                  <a:close/>
                  <a:moveTo>
                    <a:pt x="79" y="292"/>
                  </a:moveTo>
                  <a:cubicBezTo>
                    <a:pt x="75" y="287"/>
                    <a:pt x="76" y="283"/>
                    <a:pt x="82" y="279"/>
                  </a:cubicBezTo>
                  <a:cubicBezTo>
                    <a:pt x="112" y="277"/>
                    <a:pt x="112" y="277"/>
                    <a:pt x="112" y="277"/>
                  </a:cubicBezTo>
                  <a:cubicBezTo>
                    <a:pt x="118" y="277"/>
                    <a:pt x="123" y="280"/>
                    <a:pt x="128" y="287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8" y="310"/>
                    <a:pt x="143" y="316"/>
                    <a:pt x="137" y="315"/>
                  </a:cubicBezTo>
                  <a:cubicBezTo>
                    <a:pt x="117" y="309"/>
                    <a:pt x="98" y="301"/>
                    <a:pt x="79" y="2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41" name="Freeform 186"/>
            <p:cNvSpPr>
              <a:spLocks noEditPoints="1"/>
            </p:cNvSpPr>
            <p:nvPr/>
          </p:nvSpPr>
          <p:spPr bwMode="auto">
            <a:xfrm>
              <a:off x="6628" y="1659"/>
              <a:ext cx="104" cy="147"/>
            </a:xfrm>
            <a:custGeom>
              <a:avLst/>
              <a:gdLst>
                <a:gd name="T0" fmla="*/ 14 w 135"/>
                <a:gd name="T1" fmla="*/ 74 h 190"/>
                <a:gd name="T2" fmla="*/ 70 w 135"/>
                <a:gd name="T3" fmla="*/ 65 h 190"/>
                <a:gd name="T4" fmla="*/ 62 w 135"/>
                <a:gd name="T5" fmla="*/ 70 h 190"/>
                <a:gd name="T6" fmla="*/ 53 w 135"/>
                <a:gd name="T7" fmla="*/ 98 h 190"/>
                <a:gd name="T8" fmla="*/ 52 w 135"/>
                <a:gd name="T9" fmla="*/ 74 h 190"/>
                <a:gd name="T10" fmla="*/ 48 w 135"/>
                <a:gd name="T11" fmla="*/ 77 h 190"/>
                <a:gd name="T12" fmla="*/ 32 w 135"/>
                <a:gd name="T13" fmla="*/ 114 h 190"/>
                <a:gd name="T14" fmla="*/ 35 w 135"/>
                <a:gd name="T15" fmla="*/ 76 h 190"/>
                <a:gd name="T16" fmla="*/ 30 w 135"/>
                <a:gd name="T17" fmla="*/ 78 h 190"/>
                <a:gd name="T18" fmla="*/ 19 w 135"/>
                <a:gd name="T19" fmla="*/ 109 h 190"/>
                <a:gd name="T20" fmla="*/ 22 w 135"/>
                <a:gd name="T21" fmla="*/ 80 h 190"/>
                <a:gd name="T22" fmla="*/ 12 w 135"/>
                <a:gd name="T23" fmla="*/ 103 h 190"/>
                <a:gd name="T24" fmla="*/ 6 w 135"/>
                <a:gd name="T25" fmla="*/ 97 h 190"/>
                <a:gd name="T26" fmla="*/ 0 w 135"/>
                <a:gd name="T27" fmla="*/ 86 h 190"/>
                <a:gd name="T28" fmla="*/ 78 w 135"/>
                <a:gd name="T29" fmla="*/ 68 h 190"/>
                <a:gd name="T30" fmla="*/ 73 w 135"/>
                <a:gd name="T31" fmla="*/ 75 h 190"/>
                <a:gd name="T32" fmla="*/ 72 w 135"/>
                <a:gd name="T33" fmla="*/ 87 h 190"/>
                <a:gd name="T34" fmla="*/ 72 w 135"/>
                <a:gd name="T35" fmla="*/ 94 h 190"/>
                <a:gd name="T36" fmla="*/ 72 w 135"/>
                <a:gd name="T37" fmla="*/ 87 h 190"/>
                <a:gd name="T38" fmla="*/ 76 w 135"/>
                <a:gd name="T39" fmla="*/ 82 h 190"/>
                <a:gd name="T40" fmla="*/ 72 w 135"/>
                <a:gd name="T41" fmla="*/ 82 h 190"/>
                <a:gd name="T42" fmla="*/ 74 w 135"/>
                <a:gd name="T43" fmla="*/ 49 h 190"/>
                <a:gd name="T44" fmla="*/ 76 w 135"/>
                <a:gd name="T45" fmla="*/ 59 h 190"/>
                <a:gd name="T46" fmla="*/ 74 w 135"/>
                <a:gd name="T47" fmla="*/ 49 h 190"/>
                <a:gd name="T48" fmla="*/ 71 w 135"/>
                <a:gd name="T49" fmla="*/ 46 h 190"/>
                <a:gd name="T50" fmla="*/ 63 w 135"/>
                <a:gd name="T51" fmla="*/ 36 h 190"/>
                <a:gd name="T52" fmla="*/ 30 w 135"/>
                <a:gd name="T53" fmla="*/ 26 h 190"/>
                <a:gd name="T54" fmla="*/ 33 w 135"/>
                <a:gd name="T55" fmla="*/ 36 h 190"/>
                <a:gd name="T56" fmla="*/ 30 w 135"/>
                <a:gd name="T57" fmla="*/ 26 h 190"/>
                <a:gd name="T58" fmla="*/ 14 w 135"/>
                <a:gd name="T59" fmla="*/ 58 h 190"/>
                <a:gd name="T60" fmla="*/ 15 w 135"/>
                <a:gd name="T61" fmla="*/ 58 h 190"/>
                <a:gd name="T62" fmla="*/ 19 w 135"/>
                <a:gd name="T63" fmla="*/ 58 h 190"/>
                <a:gd name="T64" fmla="*/ 24 w 135"/>
                <a:gd name="T65" fmla="*/ 55 h 190"/>
                <a:gd name="T66" fmla="*/ 19 w 135"/>
                <a:gd name="T67" fmla="*/ 67 h 190"/>
                <a:gd name="T68" fmla="*/ 15 w 135"/>
                <a:gd name="T69" fmla="*/ 67 h 190"/>
                <a:gd name="T70" fmla="*/ 18 w 135"/>
                <a:gd name="T71" fmla="*/ 70 h 190"/>
                <a:gd name="T72" fmla="*/ 61 w 135"/>
                <a:gd name="T73" fmla="*/ 43 h 190"/>
                <a:gd name="T74" fmla="*/ 51 w 135"/>
                <a:gd name="T75" fmla="*/ 36 h 190"/>
                <a:gd name="T76" fmla="*/ 56 w 135"/>
                <a:gd name="T77" fmla="*/ 29 h 190"/>
                <a:gd name="T78" fmla="*/ 55 w 135"/>
                <a:gd name="T79" fmla="*/ 26 h 190"/>
                <a:gd name="T80" fmla="*/ 45 w 135"/>
                <a:gd name="T81" fmla="*/ 20 h 190"/>
                <a:gd name="T82" fmla="*/ 45 w 135"/>
                <a:gd name="T83" fmla="*/ 12 h 190"/>
                <a:gd name="T84" fmla="*/ 40 w 135"/>
                <a:gd name="T85" fmla="*/ 6 h 190"/>
                <a:gd name="T86" fmla="*/ 38 w 135"/>
                <a:gd name="T87" fmla="*/ 46 h 190"/>
                <a:gd name="T88" fmla="*/ 32 w 135"/>
                <a:gd name="T89" fmla="*/ 39 h 190"/>
                <a:gd name="T90" fmla="*/ 32 w 135"/>
                <a:gd name="T91" fmla="*/ 43 h 190"/>
                <a:gd name="T92" fmla="*/ 32 w 135"/>
                <a:gd name="T93" fmla="*/ 39 h 190"/>
                <a:gd name="T94" fmla="*/ 53 w 135"/>
                <a:gd name="T95" fmla="*/ 50 h 190"/>
                <a:gd name="T96" fmla="*/ 51 w 135"/>
                <a:gd name="T97" fmla="*/ 50 h 190"/>
                <a:gd name="T98" fmla="*/ 50 w 135"/>
                <a:gd name="T99" fmla="*/ 43 h 190"/>
                <a:gd name="T100" fmla="*/ 51 w 135"/>
                <a:gd name="T101" fmla="*/ 46 h 190"/>
                <a:gd name="T102" fmla="*/ 50 w 135"/>
                <a:gd name="T103" fmla="*/ 43 h 190"/>
                <a:gd name="T104" fmla="*/ 28 w 135"/>
                <a:gd name="T105" fmla="*/ 65 h 190"/>
                <a:gd name="T106" fmla="*/ 25 w 135"/>
                <a:gd name="T107" fmla="*/ 55 h 190"/>
                <a:gd name="T108" fmla="*/ 32 w 135"/>
                <a:gd name="T109" fmla="*/ 63 h 190"/>
                <a:gd name="T110" fmla="*/ 35 w 135"/>
                <a:gd name="T111" fmla="*/ 53 h 190"/>
                <a:gd name="T112" fmla="*/ 32 w 135"/>
                <a:gd name="T113" fmla="*/ 63 h 190"/>
                <a:gd name="T114" fmla="*/ 40 w 135"/>
                <a:gd name="T115" fmla="*/ 60 h 190"/>
                <a:gd name="T116" fmla="*/ 38 w 135"/>
                <a:gd name="T117" fmla="*/ 52 h 190"/>
                <a:gd name="T118" fmla="*/ 42 w 135"/>
                <a:gd name="T119" fmla="*/ 59 h 190"/>
                <a:gd name="T120" fmla="*/ 44 w 135"/>
                <a:gd name="T121" fmla="*/ 52 h 190"/>
                <a:gd name="T122" fmla="*/ 42 w 135"/>
                <a:gd name="T123" fmla="*/ 59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5"/>
                <a:gd name="T187" fmla="*/ 0 h 190"/>
                <a:gd name="T188" fmla="*/ 135 w 135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5" h="190">
                  <a:moveTo>
                    <a:pt x="0" y="144"/>
                  </a:moveTo>
                  <a:cubicBezTo>
                    <a:pt x="5" y="134"/>
                    <a:pt x="13" y="128"/>
                    <a:pt x="24" y="123"/>
                  </a:cubicBezTo>
                  <a:cubicBezTo>
                    <a:pt x="52" y="119"/>
                    <a:pt x="81" y="113"/>
                    <a:pt x="107" y="103"/>
                  </a:cubicBezTo>
                  <a:cubicBezTo>
                    <a:pt x="116" y="97"/>
                    <a:pt x="119" y="99"/>
                    <a:pt x="118" y="108"/>
                  </a:cubicBezTo>
                  <a:cubicBezTo>
                    <a:pt x="116" y="134"/>
                    <a:pt x="112" y="156"/>
                    <a:pt x="105" y="163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41"/>
                    <a:pt x="96" y="158"/>
                    <a:pt x="90" y="164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3"/>
                    <a:pt x="79" y="122"/>
                    <a:pt x="76" y="124"/>
                  </a:cubicBezTo>
                  <a:cubicBezTo>
                    <a:pt x="71" y="166"/>
                    <a:pt x="63" y="184"/>
                    <a:pt x="55" y="190"/>
                  </a:cubicBezTo>
                  <a:cubicBezTo>
                    <a:pt x="63" y="163"/>
                    <a:pt x="63" y="144"/>
                    <a:pt x="61" y="128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6" y="149"/>
                    <a:pt x="53" y="169"/>
                    <a:pt x="45" y="185"/>
                  </a:cubicBezTo>
                  <a:cubicBezTo>
                    <a:pt x="37" y="173"/>
                    <a:pt x="53" y="151"/>
                    <a:pt x="50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8" y="182"/>
                    <a:pt x="30" y="175"/>
                    <a:pt x="35" y="16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0" y="150"/>
                    <a:pt x="25" y="162"/>
                    <a:pt x="20" y="172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0" y="144"/>
                  </a:lnTo>
                  <a:close/>
                  <a:moveTo>
                    <a:pt x="124" y="112"/>
                  </a:moveTo>
                  <a:cubicBezTo>
                    <a:pt x="125" y="102"/>
                    <a:pt x="135" y="105"/>
                    <a:pt x="131" y="114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3" y="126"/>
                    <a:pt x="123" y="126"/>
                    <a:pt x="123" y="126"/>
                  </a:cubicBezTo>
                  <a:lnTo>
                    <a:pt x="124" y="112"/>
                  </a:lnTo>
                  <a:close/>
                  <a:moveTo>
                    <a:pt x="122" y="146"/>
                  </a:moveTo>
                  <a:cubicBezTo>
                    <a:pt x="122" y="146"/>
                    <a:pt x="123" y="149"/>
                    <a:pt x="123" y="152"/>
                  </a:cubicBezTo>
                  <a:cubicBezTo>
                    <a:pt x="123" y="155"/>
                    <a:pt x="122" y="158"/>
                    <a:pt x="122" y="158"/>
                  </a:cubicBezTo>
                  <a:cubicBezTo>
                    <a:pt x="121" y="158"/>
                    <a:pt x="120" y="155"/>
                    <a:pt x="120" y="152"/>
                  </a:cubicBezTo>
                  <a:cubicBezTo>
                    <a:pt x="120" y="149"/>
                    <a:pt x="121" y="146"/>
                    <a:pt x="122" y="146"/>
                  </a:cubicBezTo>
                  <a:close/>
                  <a:moveTo>
                    <a:pt x="126" y="133"/>
                  </a:moveTo>
                  <a:cubicBezTo>
                    <a:pt x="127" y="133"/>
                    <a:pt x="128" y="134"/>
                    <a:pt x="128" y="137"/>
                  </a:cubicBezTo>
                  <a:cubicBezTo>
                    <a:pt x="128" y="138"/>
                    <a:pt x="127" y="140"/>
                    <a:pt x="126" y="140"/>
                  </a:cubicBezTo>
                  <a:cubicBezTo>
                    <a:pt x="124" y="140"/>
                    <a:pt x="122" y="138"/>
                    <a:pt x="122" y="137"/>
                  </a:cubicBezTo>
                  <a:cubicBezTo>
                    <a:pt x="122" y="134"/>
                    <a:pt x="124" y="133"/>
                    <a:pt x="126" y="133"/>
                  </a:cubicBezTo>
                  <a:close/>
                  <a:moveTo>
                    <a:pt x="125" y="82"/>
                  </a:moveTo>
                  <a:cubicBezTo>
                    <a:pt x="127" y="82"/>
                    <a:pt x="129" y="86"/>
                    <a:pt x="130" y="90"/>
                  </a:cubicBezTo>
                  <a:cubicBezTo>
                    <a:pt x="131" y="94"/>
                    <a:pt x="131" y="98"/>
                    <a:pt x="128" y="98"/>
                  </a:cubicBezTo>
                  <a:cubicBezTo>
                    <a:pt x="127" y="99"/>
                    <a:pt x="125" y="96"/>
                    <a:pt x="124" y="92"/>
                  </a:cubicBezTo>
                  <a:cubicBezTo>
                    <a:pt x="123" y="87"/>
                    <a:pt x="124" y="83"/>
                    <a:pt x="125" y="82"/>
                  </a:cubicBezTo>
                  <a:close/>
                  <a:moveTo>
                    <a:pt x="112" y="58"/>
                  </a:moveTo>
                  <a:cubicBezTo>
                    <a:pt x="120" y="66"/>
                    <a:pt x="121" y="72"/>
                    <a:pt x="120" y="78"/>
                  </a:cubicBezTo>
                  <a:cubicBezTo>
                    <a:pt x="119" y="87"/>
                    <a:pt x="112" y="92"/>
                    <a:pt x="112" y="87"/>
                  </a:cubicBezTo>
                  <a:cubicBezTo>
                    <a:pt x="112" y="79"/>
                    <a:pt x="112" y="71"/>
                    <a:pt x="107" y="61"/>
                  </a:cubicBezTo>
                  <a:cubicBezTo>
                    <a:pt x="103" y="56"/>
                    <a:pt x="109" y="55"/>
                    <a:pt x="112" y="58"/>
                  </a:cubicBezTo>
                  <a:close/>
                  <a:moveTo>
                    <a:pt x="51" y="43"/>
                  </a:moveTo>
                  <a:cubicBezTo>
                    <a:pt x="52" y="35"/>
                    <a:pt x="59" y="41"/>
                    <a:pt x="59" y="4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4" y="62"/>
                    <a:pt x="53" y="61"/>
                    <a:pt x="50" y="56"/>
                  </a:cubicBezTo>
                  <a:lnTo>
                    <a:pt x="51" y="43"/>
                  </a:lnTo>
                  <a:close/>
                  <a:moveTo>
                    <a:pt x="22" y="87"/>
                  </a:moveTo>
                  <a:cubicBezTo>
                    <a:pt x="15" y="91"/>
                    <a:pt x="15" y="94"/>
                    <a:pt x="23" y="97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100"/>
                    <a:pt x="28" y="102"/>
                    <a:pt x="30" y="102"/>
                  </a:cubicBezTo>
                  <a:cubicBezTo>
                    <a:pt x="31" y="102"/>
                    <a:pt x="33" y="100"/>
                    <a:pt x="33" y="97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10"/>
                    <a:pt x="35" y="110"/>
                    <a:pt x="32" y="111"/>
                  </a:cubicBezTo>
                  <a:cubicBezTo>
                    <a:pt x="32" y="109"/>
                    <a:pt x="30" y="108"/>
                    <a:pt x="30" y="108"/>
                  </a:cubicBezTo>
                  <a:cubicBezTo>
                    <a:pt x="28" y="108"/>
                    <a:pt x="26" y="110"/>
                    <a:pt x="26" y="112"/>
                  </a:cubicBezTo>
                  <a:cubicBezTo>
                    <a:pt x="26" y="112"/>
                    <a:pt x="27" y="113"/>
                    <a:pt x="27" y="113"/>
                  </a:cubicBezTo>
                  <a:cubicBezTo>
                    <a:pt x="25" y="114"/>
                    <a:pt x="27" y="114"/>
                    <a:pt x="30" y="117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103" y="104"/>
                    <a:pt x="107" y="92"/>
                    <a:pt x="103" y="72"/>
                  </a:cubicBezTo>
                  <a:cubicBezTo>
                    <a:pt x="106" y="65"/>
                    <a:pt x="104" y="62"/>
                    <a:pt x="98" y="63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3" y="51"/>
                    <a:pt x="103" y="49"/>
                    <a:pt x="95" y="49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3"/>
                    <a:pt x="97" y="38"/>
                    <a:pt x="91" y="36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5" y="25"/>
                    <a:pt x="91" y="21"/>
                    <a:pt x="76" y="20"/>
                  </a:cubicBezTo>
                  <a:cubicBezTo>
                    <a:pt x="81" y="14"/>
                    <a:pt x="81" y="10"/>
                    <a:pt x="75" y="10"/>
                  </a:cubicBezTo>
                  <a:cubicBezTo>
                    <a:pt x="72" y="4"/>
                    <a:pt x="65" y="0"/>
                    <a:pt x="67" y="10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2" y="72"/>
                    <a:pt x="70" y="76"/>
                    <a:pt x="63" y="78"/>
                  </a:cubicBezTo>
                  <a:lnTo>
                    <a:pt x="22" y="87"/>
                  </a:lnTo>
                  <a:close/>
                  <a:moveTo>
                    <a:pt x="54" y="65"/>
                  </a:moveTo>
                  <a:cubicBezTo>
                    <a:pt x="56" y="65"/>
                    <a:pt x="58" y="67"/>
                    <a:pt x="58" y="69"/>
                  </a:cubicBezTo>
                  <a:cubicBezTo>
                    <a:pt x="58" y="72"/>
                    <a:pt x="56" y="73"/>
                    <a:pt x="54" y="73"/>
                  </a:cubicBezTo>
                  <a:cubicBezTo>
                    <a:pt x="52" y="73"/>
                    <a:pt x="50" y="72"/>
                    <a:pt x="50" y="69"/>
                  </a:cubicBezTo>
                  <a:cubicBezTo>
                    <a:pt x="50" y="67"/>
                    <a:pt x="52" y="65"/>
                    <a:pt x="54" y="65"/>
                  </a:cubicBezTo>
                  <a:close/>
                  <a:moveTo>
                    <a:pt x="87" y="82"/>
                  </a:moveTo>
                  <a:cubicBezTo>
                    <a:pt x="88" y="82"/>
                    <a:pt x="89" y="83"/>
                    <a:pt x="89" y="84"/>
                  </a:cubicBezTo>
                  <a:cubicBezTo>
                    <a:pt x="89" y="86"/>
                    <a:pt x="88" y="87"/>
                    <a:pt x="87" y="87"/>
                  </a:cubicBezTo>
                  <a:cubicBezTo>
                    <a:pt x="86" y="87"/>
                    <a:pt x="86" y="86"/>
                    <a:pt x="86" y="84"/>
                  </a:cubicBezTo>
                  <a:cubicBezTo>
                    <a:pt x="86" y="83"/>
                    <a:pt x="86" y="82"/>
                    <a:pt x="87" y="82"/>
                  </a:cubicBezTo>
                  <a:close/>
                  <a:moveTo>
                    <a:pt x="84" y="72"/>
                  </a:moveTo>
                  <a:cubicBezTo>
                    <a:pt x="87" y="71"/>
                    <a:pt x="90" y="72"/>
                    <a:pt x="91" y="73"/>
                  </a:cubicBezTo>
                  <a:cubicBezTo>
                    <a:pt x="92" y="76"/>
                    <a:pt x="89" y="77"/>
                    <a:pt x="86" y="78"/>
                  </a:cubicBezTo>
                  <a:cubicBezTo>
                    <a:pt x="82" y="79"/>
                    <a:pt x="80" y="78"/>
                    <a:pt x="79" y="76"/>
                  </a:cubicBezTo>
                  <a:cubicBezTo>
                    <a:pt x="78" y="75"/>
                    <a:pt x="81" y="72"/>
                    <a:pt x="84" y="72"/>
                  </a:cubicBezTo>
                  <a:close/>
                  <a:moveTo>
                    <a:pt x="45" y="108"/>
                  </a:moveTo>
                  <a:cubicBezTo>
                    <a:pt x="46" y="108"/>
                    <a:pt x="46" y="108"/>
                    <a:pt x="47" y="10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3" y="92"/>
                    <a:pt x="43" y="92"/>
                    <a:pt x="43" y="92"/>
                  </a:cubicBezTo>
                  <a:lnTo>
                    <a:pt x="45" y="108"/>
                  </a:lnTo>
                  <a:close/>
                  <a:moveTo>
                    <a:pt x="55" y="105"/>
                  </a:moveTo>
                  <a:cubicBezTo>
                    <a:pt x="56" y="105"/>
                    <a:pt x="57" y="104"/>
                    <a:pt x="59" y="10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1" y="90"/>
                    <a:pt x="51" y="90"/>
                    <a:pt x="51" y="90"/>
                  </a:cubicBezTo>
                  <a:lnTo>
                    <a:pt x="55" y="105"/>
                  </a:lnTo>
                  <a:close/>
                  <a:moveTo>
                    <a:pt x="65" y="102"/>
                  </a:moveTo>
                  <a:cubicBezTo>
                    <a:pt x="66" y="101"/>
                    <a:pt x="66" y="101"/>
                    <a:pt x="67" y="100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4" y="87"/>
                    <a:pt x="64" y="87"/>
                    <a:pt x="64" y="87"/>
                  </a:cubicBezTo>
                  <a:lnTo>
                    <a:pt x="65" y="102"/>
                  </a:lnTo>
                  <a:close/>
                  <a:moveTo>
                    <a:pt x="72" y="98"/>
                  </a:moveTo>
                  <a:cubicBezTo>
                    <a:pt x="72" y="98"/>
                    <a:pt x="74" y="98"/>
                    <a:pt x="75" y="97"/>
                  </a:cubicBezTo>
                  <a:cubicBezTo>
                    <a:pt x="81" y="91"/>
                    <a:pt x="81" y="87"/>
                    <a:pt x="74" y="86"/>
                  </a:cubicBezTo>
                  <a:cubicBezTo>
                    <a:pt x="72" y="86"/>
                    <a:pt x="72" y="86"/>
                    <a:pt x="72" y="86"/>
                  </a:cubicBezTo>
                  <a:lnTo>
                    <a:pt x="72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42" name="Freeform 187"/>
            <p:cNvSpPr>
              <a:spLocks noEditPoints="1"/>
            </p:cNvSpPr>
            <p:nvPr/>
          </p:nvSpPr>
          <p:spPr bwMode="auto">
            <a:xfrm>
              <a:off x="6603" y="1120"/>
              <a:ext cx="192" cy="401"/>
            </a:xfrm>
            <a:custGeom>
              <a:avLst/>
              <a:gdLst>
                <a:gd name="T0" fmla="*/ 52 w 249"/>
                <a:gd name="T1" fmla="*/ 68 h 520"/>
                <a:gd name="T2" fmla="*/ 64 w 249"/>
                <a:gd name="T3" fmla="*/ 46 h 520"/>
                <a:gd name="T4" fmla="*/ 69 w 249"/>
                <a:gd name="T5" fmla="*/ 35 h 520"/>
                <a:gd name="T6" fmla="*/ 134 w 249"/>
                <a:gd name="T7" fmla="*/ 19 h 520"/>
                <a:gd name="T8" fmla="*/ 138 w 249"/>
                <a:gd name="T9" fmla="*/ 12 h 520"/>
                <a:gd name="T10" fmla="*/ 68 w 249"/>
                <a:gd name="T11" fmla="*/ 277 h 520"/>
                <a:gd name="T12" fmla="*/ 67 w 249"/>
                <a:gd name="T13" fmla="*/ 269 h 520"/>
                <a:gd name="T14" fmla="*/ 31 w 249"/>
                <a:gd name="T15" fmla="*/ 294 h 520"/>
                <a:gd name="T16" fmla="*/ 34 w 249"/>
                <a:gd name="T17" fmla="*/ 302 h 520"/>
                <a:gd name="T18" fmla="*/ 39 w 249"/>
                <a:gd name="T19" fmla="*/ 303 h 520"/>
                <a:gd name="T20" fmla="*/ 39 w 249"/>
                <a:gd name="T21" fmla="*/ 277 h 520"/>
                <a:gd name="T22" fmla="*/ 56 w 249"/>
                <a:gd name="T23" fmla="*/ 264 h 520"/>
                <a:gd name="T24" fmla="*/ 37 w 249"/>
                <a:gd name="T25" fmla="*/ 274 h 520"/>
                <a:gd name="T26" fmla="*/ 76 w 249"/>
                <a:gd name="T27" fmla="*/ 215 h 520"/>
                <a:gd name="T28" fmla="*/ 22 w 249"/>
                <a:gd name="T29" fmla="*/ 285 h 520"/>
                <a:gd name="T30" fmla="*/ 11 w 249"/>
                <a:gd name="T31" fmla="*/ 290 h 520"/>
                <a:gd name="T32" fmla="*/ 72 w 249"/>
                <a:gd name="T33" fmla="*/ 201 h 520"/>
                <a:gd name="T34" fmla="*/ 6 w 249"/>
                <a:gd name="T35" fmla="*/ 270 h 520"/>
                <a:gd name="T36" fmla="*/ 32 w 249"/>
                <a:gd name="T37" fmla="*/ 246 h 520"/>
                <a:gd name="T38" fmla="*/ 56 w 249"/>
                <a:gd name="T39" fmla="*/ 227 h 520"/>
                <a:gd name="T40" fmla="*/ 0 w 249"/>
                <a:gd name="T41" fmla="*/ 273 h 520"/>
                <a:gd name="T42" fmla="*/ 35 w 249"/>
                <a:gd name="T43" fmla="*/ 222 h 520"/>
                <a:gd name="T44" fmla="*/ 56 w 249"/>
                <a:gd name="T45" fmla="*/ 217 h 520"/>
                <a:gd name="T46" fmla="*/ 5 w 249"/>
                <a:gd name="T47" fmla="*/ 241 h 520"/>
                <a:gd name="T48" fmla="*/ 56 w 249"/>
                <a:gd name="T49" fmla="*/ 196 h 520"/>
                <a:gd name="T50" fmla="*/ 60 w 249"/>
                <a:gd name="T51" fmla="*/ 190 h 520"/>
                <a:gd name="T52" fmla="*/ 76 w 249"/>
                <a:gd name="T53" fmla="*/ 138 h 520"/>
                <a:gd name="T54" fmla="*/ 76 w 249"/>
                <a:gd name="T55" fmla="*/ 157 h 520"/>
                <a:gd name="T56" fmla="*/ 60 w 249"/>
                <a:gd name="T57" fmla="*/ 190 h 520"/>
                <a:gd name="T58" fmla="*/ 54 w 249"/>
                <a:gd name="T59" fmla="*/ 157 h 520"/>
                <a:gd name="T60" fmla="*/ 59 w 249"/>
                <a:gd name="T61" fmla="*/ 163 h 520"/>
                <a:gd name="T62" fmla="*/ 51 w 249"/>
                <a:gd name="T63" fmla="*/ 174 h 520"/>
                <a:gd name="T64" fmla="*/ 22 w 249"/>
                <a:gd name="T65" fmla="*/ 196 h 520"/>
                <a:gd name="T66" fmla="*/ 30 w 249"/>
                <a:gd name="T67" fmla="*/ 199 h 520"/>
                <a:gd name="T68" fmla="*/ 25 w 249"/>
                <a:gd name="T69" fmla="*/ 180 h 520"/>
                <a:gd name="T70" fmla="*/ 64 w 249"/>
                <a:gd name="T71" fmla="*/ 139 h 520"/>
                <a:gd name="T72" fmla="*/ 61 w 249"/>
                <a:gd name="T73" fmla="*/ 133 h 520"/>
                <a:gd name="T74" fmla="*/ 22 w 249"/>
                <a:gd name="T75" fmla="*/ 180 h 520"/>
                <a:gd name="T76" fmla="*/ 25 w 249"/>
                <a:gd name="T77" fmla="*/ 158 h 520"/>
                <a:gd name="T78" fmla="*/ 77 w 249"/>
                <a:gd name="T79" fmla="*/ 70 h 520"/>
                <a:gd name="T80" fmla="*/ 79 w 249"/>
                <a:gd name="T81" fmla="*/ 74 h 520"/>
                <a:gd name="T82" fmla="*/ 22 w 249"/>
                <a:gd name="T83" fmla="*/ 137 h 520"/>
                <a:gd name="T84" fmla="*/ 100 w 249"/>
                <a:gd name="T85" fmla="*/ 70 h 520"/>
                <a:gd name="T86" fmla="*/ 53 w 249"/>
                <a:gd name="T87" fmla="*/ 126 h 520"/>
                <a:gd name="T88" fmla="*/ 19 w 249"/>
                <a:gd name="T89" fmla="*/ 159 h 520"/>
                <a:gd name="T90" fmla="*/ 100 w 249"/>
                <a:gd name="T91" fmla="*/ 41 h 520"/>
                <a:gd name="T92" fmla="*/ 66 w 249"/>
                <a:gd name="T93" fmla="*/ 83 h 520"/>
                <a:gd name="T94" fmla="*/ 34 w 249"/>
                <a:gd name="T95" fmla="*/ 126 h 520"/>
                <a:gd name="T96" fmla="*/ 55 w 249"/>
                <a:gd name="T97" fmla="*/ 74 h 520"/>
                <a:gd name="T98" fmla="*/ 100 w 249"/>
                <a:gd name="T99" fmla="*/ 41 h 520"/>
                <a:gd name="T100" fmla="*/ 120 w 249"/>
                <a:gd name="T101" fmla="*/ 35 h 520"/>
                <a:gd name="T102" fmla="*/ 62 w 249"/>
                <a:gd name="T103" fmla="*/ 69 h 520"/>
                <a:gd name="T104" fmla="*/ 95 w 249"/>
                <a:gd name="T105" fmla="*/ 37 h 520"/>
                <a:gd name="T106" fmla="*/ 78 w 249"/>
                <a:gd name="T107" fmla="*/ 31 h 520"/>
                <a:gd name="T108" fmla="*/ 79 w 249"/>
                <a:gd name="T109" fmla="*/ 32 h 5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9"/>
                <a:gd name="T166" fmla="*/ 0 h 520"/>
                <a:gd name="T167" fmla="*/ 249 w 249"/>
                <a:gd name="T168" fmla="*/ 520 h 5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9" h="520">
                  <a:moveTo>
                    <a:pt x="234" y="6"/>
                  </a:moveTo>
                  <a:cubicBezTo>
                    <a:pt x="165" y="0"/>
                    <a:pt x="131" y="23"/>
                    <a:pt x="113" y="47"/>
                  </a:cubicBezTo>
                  <a:cubicBezTo>
                    <a:pt x="97" y="67"/>
                    <a:pt x="88" y="89"/>
                    <a:pt x="87" y="114"/>
                  </a:cubicBezTo>
                  <a:cubicBezTo>
                    <a:pt x="88" y="118"/>
                    <a:pt x="96" y="109"/>
                    <a:pt x="107" y="95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88"/>
                    <a:pt x="104" y="83"/>
                    <a:pt x="108" y="78"/>
                  </a:cubicBezTo>
                  <a:cubicBezTo>
                    <a:pt x="109" y="76"/>
                    <a:pt x="109" y="72"/>
                    <a:pt x="113" y="69"/>
                  </a:cubicBezTo>
                  <a:cubicBezTo>
                    <a:pt x="118" y="67"/>
                    <a:pt x="122" y="62"/>
                    <a:pt x="122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35" y="36"/>
                    <a:pt x="162" y="31"/>
                    <a:pt x="192" y="31"/>
                  </a:cubicBezTo>
                  <a:cubicBezTo>
                    <a:pt x="201" y="32"/>
                    <a:pt x="208" y="33"/>
                    <a:pt x="216" y="34"/>
                  </a:cubicBezTo>
                  <a:cubicBezTo>
                    <a:pt x="220" y="35"/>
                    <a:pt x="224" y="33"/>
                    <a:pt x="226" y="31"/>
                  </a:cubicBezTo>
                  <a:cubicBezTo>
                    <a:pt x="229" y="30"/>
                    <a:pt x="230" y="27"/>
                    <a:pt x="226" y="27"/>
                  </a:cubicBezTo>
                  <a:cubicBezTo>
                    <a:pt x="199" y="23"/>
                    <a:pt x="172" y="25"/>
                    <a:pt x="146" y="31"/>
                  </a:cubicBezTo>
                  <a:cubicBezTo>
                    <a:pt x="165" y="18"/>
                    <a:pt x="193" y="17"/>
                    <a:pt x="232" y="19"/>
                  </a:cubicBezTo>
                  <a:cubicBezTo>
                    <a:pt x="248" y="20"/>
                    <a:pt x="249" y="8"/>
                    <a:pt x="234" y="6"/>
                  </a:cubicBezTo>
                  <a:close/>
                  <a:moveTo>
                    <a:pt x="113" y="453"/>
                  </a:moveTo>
                  <a:cubicBezTo>
                    <a:pt x="115" y="455"/>
                    <a:pt x="116" y="460"/>
                    <a:pt x="114" y="466"/>
                  </a:cubicBezTo>
                  <a:cubicBezTo>
                    <a:pt x="113" y="471"/>
                    <a:pt x="108" y="475"/>
                    <a:pt x="106" y="474"/>
                  </a:cubicBezTo>
                  <a:cubicBezTo>
                    <a:pt x="103" y="473"/>
                    <a:pt x="102" y="468"/>
                    <a:pt x="103" y="463"/>
                  </a:cubicBezTo>
                  <a:cubicBezTo>
                    <a:pt x="106" y="457"/>
                    <a:pt x="109" y="452"/>
                    <a:pt x="113" y="453"/>
                  </a:cubicBezTo>
                  <a:close/>
                  <a:moveTo>
                    <a:pt x="52" y="478"/>
                  </a:moveTo>
                  <a:cubicBezTo>
                    <a:pt x="53" y="478"/>
                    <a:pt x="55" y="482"/>
                    <a:pt x="55" y="486"/>
                  </a:cubicBezTo>
                  <a:cubicBezTo>
                    <a:pt x="55" y="491"/>
                    <a:pt x="53" y="494"/>
                    <a:pt x="52" y="494"/>
                  </a:cubicBezTo>
                  <a:cubicBezTo>
                    <a:pt x="51" y="494"/>
                    <a:pt x="50" y="491"/>
                    <a:pt x="50" y="486"/>
                  </a:cubicBezTo>
                  <a:cubicBezTo>
                    <a:pt x="50" y="482"/>
                    <a:pt x="51" y="478"/>
                    <a:pt x="52" y="478"/>
                  </a:cubicBezTo>
                  <a:close/>
                  <a:moveTo>
                    <a:pt x="57" y="507"/>
                  </a:moveTo>
                  <a:cubicBezTo>
                    <a:pt x="60" y="491"/>
                    <a:pt x="67" y="477"/>
                    <a:pt x="81" y="468"/>
                  </a:cubicBezTo>
                  <a:cubicBezTo>
                    <a:pt x="93" y="459"/>
                    <a:pt x="95" y="462"/>
                    <a:pt x="86" y="473"/>
                  </a:cubicBezTo>
                  <a:cubicBezTo>
                    <a:pt x="77" y="484"/>
                    <a:pt x="72" y="498"/>
                    <a:pt x="66" y="509"/>
                  </a:cubicBezTo>
                  <a:cubicBezTo>
                    <a:pt x="63" y="514"/>
                    <a:pt x="56" y="520"/>
                    <a:pt x="57" y="507"/>
                  </a:cubicBezTo>
                  <a:close/>
                  <a:moveTo>
                    <a:pt x="93" y="443"/>
                  </a:moveTo>
                  <a:cubicBezTo>
                    <a:pt x="81" y="447"/>
                    <a:pt x="72" y="455"/>
                    <a:pt x="66" y="466"/>
                  </a:cubicBezTo>
                  <a:cubicBezTo>
                    <a:pt x="62" y="476"/>
                    <a:pt x="63" y="477"/>
                    <a:pt x="71" y="469"/>
                  </a:cubicBezTo>
                  <a:cubicBezTo>
                    <a:pt x="78" y="461"/>
                    <a:pt x="88" y="456"/>
                    <a:pt x="96" y="449"/>
                  </a:cubicBezTo>
                  <a:cubicBezTo>
                    <a:pt x="99" y="447"/>
                    <a:pt x="103" y="441"/>
                    <a:pt x="93" y="443"/>
                  </a:cubicBezTo>
                  <a:close/>
                  <a:moveTo>
                    <a:pt x="21" y="499"/>
                  </a:moveTo>
                  <a:cubicBezTo>
                    <a:pt x="15" y="507"/>
                    <a:pt x="16" y="509"/>
                    <a:pt x="26" y="505"/>
                  </a:cubicBezTo>
                  <a:cubicBezTo>
                    <a:pt x="41" y="481"/>
                    <a:pt x="52" y="465"/>
                    <a:pt x="62" y="460"/>
                  </a:cubicBezTo>
                  <a:cubicBezTo>
                    <a:pt x="90" y="435"/>
                    <a:pt x="90" y="435"/>
                    <a:pt x="90" y="435"/>
                  </a:cubicBezTo>
                  <a:cubicBezTo>
                    <a:pt x="112" y="430"/>
                    <a:pt x="124" y="406"/>
                    <a:pt x="129" y="367"/>
                  </a:cubicBezTo>
                  <a:cubicBezTo>
                    <a:pt x="127" y="362"/>
                    <a:pt x="127" y="362"/>
                    <a:pt x="127" y="362"/>
                  </a:cubicBezTo>
                  <a:cubicBezTo>
                    <a:pt x="116" y="390"/>
                    <a:pt x="103" y="410"/>
                    <a:pt x="87" y="421"/>
                  </a:cubicBezTo>
                  <a:cubicBezTo>
                    <a:pt x="72" y="432"/>
                    <a:pt x="59" y="445"/>
                    <a:pt x="47" y="461"/>
                  </a:cubicBezTo>
                  <a:cubicBezTo>
                    <a:pt x="42" y="466"/>
                    <a:pt x="42" y="472"/>
                    <a:pt x="38" y="478"/>
                  </a:cubicBezTo>
                  <a:cubicBezTo>
                    <a:pt x="33" y="485"/>
                    <a:pt x="25" y="492"/>
                    <a:pt x="21" y="499"/>
                  </a:cubicBezTo>
                  <a:close/>
                  <a:moveTo>
                    <a:pt x="14" y="482"/>
                  </a:moveTo>
                  <a:cubicBezTo>
                    <a:pt x="9" y="491"/>
                    <a:pt x="13" y="494"/>
                    <a:pt x="18" y="487"/>
                  </a:cubicBezTo>
                  <a:cubicBezTo>
                    <a:pt x="37" y="460"/>
                    <a:pt x="51" y="442"/>
                    <a:pt x="71" y="425"/>
                  </a:cubicBezTo>
                  <a:cubicBezTo>
                    <a:pt x="89" y="411"/>
                    <a:pt x="116" y="385"/>
                    <a:pt x="127" y="350"/>
                  </a:cubicBezTo>
                  <a:cubicBezTo>
                    <a:pt x="134" y="330"/>
                    <a:pt x="126" y="324"/>
                    <a:pt x="121" y="337"/>
                  </a:cubicBezTo>
                  <a:cubicBezTo>
                    <a:pt x="110" y="367"/>
                    <a:pt x="98" y="394"/>
                    <a:pt x="77" y="410"/>
                  </a:cubicBezTo>
                  <a:cubicBezTo>
                    <a:pt x="55" y="428"/>
                    <a:pt x="31" y="449"/>
                    <a:pt x="14" y="482"/>
                  </a:cubicBezTo>
                  <a:close/>
                  <a:moveTo>
                    <a:pt x="11" y="454"/>
                  </a:moveTo>
                  <a:cubicBezTo>
                    <a:pt x="7" y="462"/>
                    <a:pt x="6" y="468"/>
                    <a:pt x="10" y="472"/>
                  </a:cubicBezTo>
                  <a:cubicBezTo>
                    <a:pt x="26" y="466"/>
                    <a:pt x="21" y="441"/>
                    <a:pt x="60" y="421"/>
                  </a:cubicBezTo>
                  <a:cubicBezTo>
                    <a:pt x="65" y="414"/>
                    <a:pt x="63" y="411"/>
                    <a:pt x="55" y="414"/>
                  </a:cubicBezTo>
                  <a:cubicBezTo>
                    <a:pt x="18" y="441"/>
                    <a:pt x="18" y="441"/>
                    <a:pt x="18" y="441"/>
                  </a:cubicBezTo>
                  <a:cubicBezTo>
                    <a:pt x="31" y="421"/>
                    <a:pt x="43" y="405"/>
                    <a:pt x="62" y="401"/>
                  </a:cubicBezTo>
                  <a:cubicBezTo>
                    <a:pt x="73" y="399"/>
                    <a:pt x="84" y="394"/>
                    <a:pt x="94" y="383"/>
                  </a:cubicBezTo>
                  <a:cubicBezTo>
                    <a:pt x="98" y="374"/>
                    <a:pt x="97" y="371"/>
                    <a:pt x="90" y="375"/>
                  </a:cubicBezTo>
                  <a:cubicBezTo>
                    <a:pt x="67" y="391"/>
                    <a:pt x="48" y="396"/>
                    <a:pt x="31" y="410"/>
                  </a:cubicBezTo>
                  <a:cubicBezTo>
                    <a:pt x="15" y="423"/>
                    <a:pt x="4" y="440"/>
                    <a:pt x="0" y="459"/>
                  </a:cubicBezTo>
                  <a:lnTo>
                    <a:pt x="11" y="454"/>
                  </a:lnTo>
                  <a:close/>
                  <a:moveTo>
                    <a:pt x="9" y="406"/>
                  </a:moveTo>
                  <a:cubicBezTo>
                    <a:pt x="16" y="391"/>
                    <a:pt x="34" y="382"/>
                    <a:pt x="60" y="374"/>
                  </a:cubicBezTo>
                  <a:cubicBezTo>
                    <a:pt x="77" y="368"/>
                    <a:pt x="92" y="355"/>
                    <a:pt x="104" y="340"/>
                  </a:cubicBezTo>
                  <a:cubicBezTo>
                    <a:pt x="118" y="332"/>
                    <a:pt x="115" y="339"/>
                    <a:pt x="111" y="349"/>
                  </a:cubicBezTo>
                  <a:cubicBezTo>
                    <a:pt x="106" y="357"/>
                    <a:pt x="103" y="360"/>
                    <a:pt x="94" y="365"/>
                  </a:cubicBezTo>
                  <a:cubicBezTo>
                    <a:pt x="84" y="373"/>
                    <a:pt x="69" y="380"/>
                    <a:pt x="57" y="386"/>
                  </a:cubicBezTo>
                  <a:cubicBezTo>
                    <a:pt x="43" y="391"/>
                    <a:pt x="30" y="399"/>
                    <a:pt x="17" y="414"/>
                  </a:cubicBezTo>
                  <a:cubicBezTo>
                    <a:pt x="10" y="420"/>
                    <a:pt x="6" y="417"/>
                    <a:pt x="9" y="406"/>
                  </a:cubicBezTo>
                  <a:close/>
                  <a:moveTo>
                    <a:pt x="48" y="358"/>
                  </a:moveTo>
                  <a:cubicBezTo>
                    <a:pt x="61" y="350"/>
                    <a:pt x="72" y="343"/>
                    <a:pt x="80" y="330"/>
                  </a:cubicBezTo>
                  <a:cubicBezTo>
                    <a:pt x="92" y="314"/>
                    <a:pt x="97" y="313"/>
                    <a:pt x="93" y="330"/>
                  </a:cubicBezTo>
                  <a:cubicBezTo>
                    <a:pt x="90" y="344"/>
                    <a:pt x="80" y="360"/>
                    <a:pt x="59" y="367"/>
                  </a:cubicBezTo>
                  <a:cubicBezTo>
                    <a:pt x="41" y="374"/>
                    <a:pt x="36" y="365"/>
                    <a:pt x="48" y="358"/>
                  </a:cubicBezTo>
                  <a:close/>
                  <a:moveTo>
                    <a:pt x="101" y="319"/>
                  </a:moveTo>
                  <a:cubicBezTo>
                    <a:pt x="107" y="289"/>
                    <a:pt x="107" y="289"/>
                    <a:pt x="107" y="289"/>
                  </a:cubicBezTo>
                  <a:cubicBezTo>
                    <a:pt x="108" y="278"/>
                    <a:pt x="112" y="267"/>
                    <a:pt x="119" y="257"/>
                  </a:cubicBezTo>
                  <a:cubicBezTo>
                    <a:pt x="129" y="232"/>
                    <a:pt x="129" y="232"/>
                    <a:pt x="129" y="232"/>
                  </a:cubicBezTo>
                  <a:cubicBezTo>
                    <a:pt x="131" y="222"/>
                    <a:pt x="135" y="223"/>
                    <a:pt x="135" y="236"/>
                  </a:cubicBezTo>
                  <a:cubicBezTo>
                    <a:pt x="129" y="252"/>
                    <a:pt x="129" y="252"/>
                    <a:pt x="129" y="252"/>
                  </a:cubicBezTo>
                  <a:cubicBezTo>
                    <a:pt x="134" y="254"/>
                    <a:pt x="132" y="259"/>
                    <a:pt x="129" y="264"/>
                  </a:cubicBezTo>
                  <a:cubicBezTo>
                    <a:pt x="128" y="270"/>
                    <a:pt x="128" y="277"/>
                    <a:pt x="122" y="278"/>
                  </a:cubicBezTo>
                  <a:cubicBezTo>
                    <a:pt x="120" y="301"/>
                    <a:pt x="118" y="319"/>
                    <a:pt x="111" y="325"/>
                  </a:cubicBezTo>
                  <a:cubicBezTo>
                    <a:pt x="101" y="338"/>
                    <a:pt x="98" y="336"/>
                    <a:pt x="101" y="319"/>
                  </a:cubicBezTo>
                  <a:close/>
                  <a:moveTo>
                    <a:pt x="61" y="315"/>
                  </a:moveTo>
                  <a:cubicBezTo>
                    <a:pt x="74" y="283"/>
                    <a:pt x="74" y="283"/>
                    <a:pt x="74" y="283"/>
                  </a:cubicBezTo>
                  <a:cubicBezTo>
                    <a:pt x="77" y="271"/>
                    <a:pt x="83" y="264"/>
                    <a:pt x="91" y="263"/>
                  </a:cubicBezTo>
                  <a:cubicBezTo>
                    <a:pt x="109" y="246"/>
                    <a:pt x="109" y="246"/>
                    <a:pt x="109" y="246"/>
                  </a:cubicBezTo>
                  <a:cubicBezTo>
                    <a:pt x="113" y="241"/>
                    <a:pt x="116" y="247"/>
                    <a:pt x="113" y="252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98" y="291"/>
                    <a:pt x="91" y="307"/>
                    <a:pt x="75" y="325"/>
                  </a:cubicBezTo>
                  <a:cubicBezTo>
                    <a:pt x="72" y="329"/>
                    <a:pt x="66" y="329"/>
                    <a:pt x="69" y="324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65" y="319"/>
                    <a:pt x="65" y="319"/>
                    <a:pt x="65" y="319"/>
                  </a:cubicBezTo>
                  <a:cubicBezTo>
                    <a:pt x="59" y="327"/>
                    <a:pt x="58" y="321"/>
                    <a:pt x="61" y="315"/>
                  </a:cubicBezTo>
                  <a:close/>
                  <a:moveTo>
                    <a:pt x="37" y="329"/>
                  </a:moveTo>
                  <a:cubicBezTo>
                    <a:pt x="45" y="308"/>
                    <a:pt x="47" y="298"/>
                    <a:pt x="55" y="291"/>
                  </a:cubicBezTo>
                  <a:cubicBezTo>
                    <a:pt x="64" y="282"/>
                    <a:pt x="67" y="283"/>
                    <a:pt x="61" y="293"/>
                  </a:cubicBezTo>
                  <a:cubicBezTo>
                    <a:pt x="57" y="302"/>
                    <a:pt x="51" y="314"/>
                    <a:pt x="51" y="334"/>
                  </a:cubicBezTo>
                  <a:cubicBezTo>
                    <a:pt x="51" y="351"/>
                    <a:pt x="30" y="348"/>
                    <a:pt x="37" y="329"/>
                  </a:cubicBezTo>
                  <a:close/>
                  <a:moveTo>
                    <a:pt x="36" y="302"/>
                  </a:moveTo>
                  <a:cubicBezTo>
                    <a:pt x="36" y="308"/>
                    <a:pt x="37" y="307"/>
                    <a:pt x="41" y="302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57" y="273"/>
                    <a:pt x="68" y="265"/>
                    <a:pt x="79" y="252"/>
                  </a:cubicBezTo>
                  <a:cubicBezTo>
                    <a:pt x="84" y="259"/>
                    <a:pt x="93" y="252"/>
                    <a:pt x="108" y="233"/>
                  </a:cubicBezTo>
                  <a:cubicBezTo>
                    <a:pt x="125" y="225"/>
                    <a:pt x="134" y="211"/>
                    <a:pt x="139" y="195"/>
                  </a:cubicBezTo>
                  <a:cubicBezTo>
                    <a:pt x="143" y="180"/>
                    <a:pt x="140" y="178"/>
                    <a:pt x="131" y="187"/>
                  </a:cubicBezTo>
                  <a:cubicBezTo>
                    <a:pt x="118" y="205"/>
                    <a:pt x="108" y="211"/>
                    <a:pt x="103" y="224"/>
                  </a:cubicBezTo>
                  <a:cubicBezTo>
                    <a:pt x="87" y="229"/>
                    <a:pt x="74" y="247"/>
                    <a:pt x="56" y="255"/>
                  </a:cubicBezTo>
                  <a:cubicBezTo>
                    <a:pt x="51" y="258"/>
                    <a:pt x="49" y="263"/>
                    <a:pt x="49" y="270"/>
                  </a:cubicBezTo>
                  <a:cubicBezTo>
                    <a:pt x="41" y="275"/>
                    <a:pt x="36" y="283"/>
                    <a:pt x="36" y="302"/>
                  </a:cubicBezTo>
                  <a:close/>
                  <a:moveTo>
                    <a:pt x="37" y="261"/>
                  </a:moveTo>
                  <a:cubicBezTo>
                    <a:pt x="39" y="258"/>
                    <a:pt x="42" y="257"/>
                    <a:pt x="44" y="258"/>
                  </a:cubicBezTo>
                  <a:cubicBezTo>
                    <a:pt x="46" y="260"/>
                    <a:pt x="46" y="263"/>
                    <a:pt x="43" y="266"/>
                  </a:cubicBezTo>
                  <a:cubicBezTo>
                    <a:pt x="41" y="269"/>
                    <a:pt x="38" y="270"/>
                    <a:pt x="36" y="268"/>
                  </a:cubicBezTo>
                  <a:cubicBezTo>
                    <a:pt x="35" y="267"/>
                    <a:pt x="35" y="263"/>
                    <a:pt x="37" y="261"/>
                  </a:cubicBezTo>
                  <a:close/>
                  <a:moveTo>
                    <a:pt x="130" y="118"/>
                  </a:moveTo>
                  <a:cubicBezTo>
                    <a:pt x="142" y="103"/>
                    <a:pt x="156" y="93"/>
                    <a:pt x="170" y="88"/>
                  </a:cubicBezTo>
                  <a:cubicBezTo>
                    <a:pt x="185" y="81"/>
                    <a:pt x="185" y="93"/>
                    <a:pt x="174" y="93"/>
                  </a:cubicBezTo>
                  <a:cubicBezTo>
                    <a:pt x="165" y="93"/>
                    <a:pt x="154" y="101"/>
                    <a:pt x="134" y="125"/>
                  </a:cubicBezTo>
                  <a:cubicBezTo>
                    <a:pt x="129" y="132"/>
                    <a:pt x="124" y="126"/>
                    <a:pt x="130" y="118"/>
                  </a:cubicBezTo>
                  <a:close/>
                  <a:moveTo>
                    <a:pt x="20" y="288"/>
                  </a:moveTo>
                  <a:cubicBezTo>
                    <a:pt x="17" y="258"/>
                    <a:pt x="24" y="241"/>
                    <a:pt x="38" y="231"/>
                  </a:cubicBezTo>
                  <a:cubicBezTo>
                    <a:pt x="77" y="207"/>
                    <a:pt x="90" y="173"/>
                    <a:pt x="103" y="174"/>
                  </a:cubicBezTo>
                  <a:cubicBezTo>
                    <a:pt x="115" y="152"/>
                    <a:pt x="134" y="129"/>
                    <a:pt x="157" y="108"/>
                  </a:cubicBezTo>
                  <a:cubicBezTo>
                    <a:pt x="174" y="97"/>
                    <a:pt x="177" y="99"/>
                    <a:pt x="168" y="118"/>
                  </a:cubicBezTo>
                  <a:cubicBezTo>
                    <a:pt x="144" y="152"/>
                    <a:pt x="119" y="193"/>
                    <a:pt x="98" y="205"/>
                  </a:cubicBezTo>
                  <a:cubicBezTo>
                    <a:pt x="88" y="206"/>
                    <a:pt x="80" y="211"/>
                    <a:pt x="74" y="221"/>
                  </a:cubicBezTo>
                  <a:cubicBezTo>
                    <a:pt x="89" y="213"/>
                    <a:pt x="89" y="213"/>
                    <a:pt x="89" y="213"/>
                  </a:cubicBezTo>
                  <a:cubicBezTo>
                    <a:pt x="97" y="212"/>
                    <a:pt x="98" y="215"/>
                    <a:pt x="93" y="220"/>
                  </a:cubicBezTo>
                  <a:cubicBezTo>
                    <a:pt x="80" y="226"/>
                    <a:pt x="59" y="259"/>
                    <a:pt x="54" y="238"/>
                  </a:cubicBezTo>
                  <a:cubicBezTo>
                    <a:pt x="46" y="254"/>
                    <a:pt x="31" y="252"/>
                    <a:pt x="31" y="267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6" y="294"/>
                    <a:pt x="23" y="294"/>
                    <a:pt x="20" y="288"/>
                  </a:cubicBezTo>
                  <a:close/>
                  <a:moveTo>
                    <a:pt x="169" y="69"/>
                  </a:moveTo>
                  <a:cubicBezTo>
                    <a:pt x="176" y="70"/>
                    <a:pt x="180" y="72"/>
                    <a:pt x="174" y="79"/>
                  </a:cubicBezTo>
                  <a:cubicBezTo>
                    <a:pt x="155" y="87"/>
                    <a:pt x="138" y="101"/>
                    <a:pt x="121" y="121"/>
                  </a:cubicBezTo>
                  <a:cubicBezTo>
                    <a:pt x="123" y="129"/>
                    <a:pt x="119" y="135"/>
                    <a:pt x="111" y="140"/>
                  </a:cubicBezTo>
                  <a:cubicBezTo>
                    <a:pt x="111" y="153"/>
                    <a:pt x="103" y="159"/>
                    <a:pt x="91" y="160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7" y="190"/>
                    <a:pt x="70" y="199"/>
                    <a:pt x="57" y="212"/>
                  </a:cubicBezTo>
                  <a:cubicBezTo>
                    <a:pt x="48" y="221"/>
                    <a:pt x="45" y="219"/>
                    <a:pt x="47" y="204"/>
                  </a:cubicBezTo>
                  <a:cubicBezTo>
                    <a:pt x="57" y="176"/>
                    <a:pt x="76" y="136"/>
                    <a:pt x="85" y="136"/>
                  </a:cubicBezTo>
                  <a:cubicBezTo>
                    <a:pt x="90" y="136"/>
                    <a:pt x="90" y="134"/>
                    <a:pt x="92" y="125"/>
                  </a:cubicBezTo>
                  <a:cubicBezTo>
                    <a:pt x="93" y="118"/>
                    <a:pt x="99" y="120"/>
                    <a:pt x="98" y="125"/>
                  </a:cubicBezTo>
                  <a:cubicBezTo>
                    <a:pt x="97" y="132"/>
                    <a:pt x="98" y="133"/>
                    <a:pt x="103" y="128"/>
                  </a:cubicBezTo>
                  <a:cubicBezTo>
                    <a:pt x="124" y="93"/>
                    <a:pt x="146" y="76"/>
                    <a:pt x="169" y="69"/>
                  </a:cubicBezTo>
                  <a:close/>
                  <a:moveTo>
                    <a:pt x="113" y="77"/>
                  </a:moveTo>
                  <a:cubicBezTo>
                    <a:pt x="128" y="60"/>
                    <a:pt x="154" y="48"/>
                    <a:pt x="202" y="49"/>
                  </a:cubicBezTo>
                  <a:cubicBezTo>
                    <a:pt x="212" y="50"/>
                    <a:pt x="211" y="60"/>
                    <a:pt x="201" y="59"/>
                  </a:cubicBezTo>
                  <a:cubicBezTo>
                    <a:pt x="194" y="58"/>
                    <a:pt x="185" y="62"/>
                    <a:pt x="178" y="63"/>
                  </a:cubicBezTo>
                  <a:cubicBezTo>
                    <a:pt x="169" y="66"/>
                    <a:pt x="159" y="67"/>
                    <a:pt x="150" y="72"/>
                  </a:cubicBezTo>
                  <a:cubicBezTo>
                    <a:pt x="134" y="81"/>
                    <a:pt x="118" y="96"/>
                    <a:pt x="105" y="117"/>
                  </a:cubicBezTo>
                  <a:cubicBezTo>
                    <a:pt x="100" y="119"/>
                    <a:pt x="99" y="118"/>
                    <a:pt x="102" y="112"/>
                  </a:cubicBezTo>
                  <a:cubicBezTo>
                    <a:pt x="118" y="82"/>
                    <a:pt x="139" y="66"/>
                    <a:pt x="159" y="64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49" y="60"/>
                    <a:pt x="134" y="65"/>
                    <a:pt x="113" y="84"/>
                  </a:cubicBezTo>
                  <a:cubicBezTo>
                    <a:pt x="111" y="87"/>
                    <a:pt x="110" y="84"/>
                    <a:pt x="113" y="77"/>
                  </a:cubicBezTo>
                  <a:close/>
                  <a:moveTo>
                    <a:pt x="131" y="52"/>
                  </a:moveTo>
                  <a:cubicBezTo>
                    <a:pt x="149" y="40"/>
                    <a:pt x="170" y="33"/>
                    <a:pt x="195" y="36"/>
                  </a:cubicBezTo>
                  <a:cubicBezTo>
                    <a:pt x="210" y="38"/>
                    <a:pt x="210" y="47"/>
                    <a:pt x="201" y="47"/>
                  </a:cubicBezTo>
                  <a:cubicBezTo>
                    <a:pt x="178" y="43"/>
                    <a:pt x="155" y="44"/>
                    <a:pt x="133" y="55"/>
                  </a:cubicBezTo>
                  <a:cubicBezTo>
                    <a:pt x="124" y="59"/>
                    <a:pt x="126" y="55"/>
                    <a:pt x="131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43" name="Freeform 188"/>
            <p:cNvSpPr>
              <a:spLocks noEditPoints="1"/>
            </p:cNvSpPr>
            <p:nvPr/>
          </p:nvSpPr>
          <p:spPr bwMode="auto">
            <a:xfrm>
              <a:off x="6790" y="1097"/>
              <a:ext cx="65" cy="31"/>
            </a:xfrm>
            <a:custGeom>
              <a:avLst/>
              <a:gdLst>
                <a:gd name="T0" fmla="*/ 3 w 85"/>
                <a:gd name="T1" fmla="*/ 7 h 40"/>
                <a:gd name="T2" fmla="*/ 8 w 85"/>
                <a:gd name="T3" fmla="*/ 1 h 40"/>
                <a:gd name="T4" fmla="*/ 45 w 85"/>
                <a:gd name="T5" fmla="*/ 12 h 40"/>
                <a:gd name="T6" fmla="*/ 42 w 85"/>
                <a:gd name="T7" fmla="*/ 17 h 40"/>
                <a:gd name="T8" fmla="*/ 32 w 85"/>
                <a:gd name="T9" fmla="*/ 12 h 40"/>
                <a:gd name="T10" fmla="*/ 23 w 85"/>
                <a:gd name="T11" fmla="*/ 9 h 40"/>
                <a:gd name="T12" fmla="*/ 8 w 85"/>
                <a:gd name="T13" fmla="*/ 5 h 40"/>
                <a:gd name="T14" fmla="*/ 11 w 85"/>
                <a:gd name="T15" fmla="*/ 15 h 40"/>
                <a:gd name="T16" fmla="*/ 9 w 85"/>
                <a:gd name="T17" fmla="*/ 16 h 40"/>
                <a:gd name="T18" fmla="*/ 3 w 85"/>
                <a:gd name="T19" fmla="*/ 7 h 40"/>
                <a:gd name="T20" fmla="*/ 24 w 85"/>
                <a:gd name="T21" fmla="*/ 15 h 40"/>
                <a:gd name="T22" fmla="*/ 26 w 85"/>
                <a:gd name="T23" fmla="*/ 22 h 40"/>
                <a:gd name="T24" fmla="*/ 30 w 85"/>
                <a:gd name="T25" fmla="*/ 20 h 40"/>
                <a:gd name="T26" fmla="*/ 24 w 85"/>
                <a:gd name="T27" fmla="*/ 15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40"/>
                <a:gd name="T44" fmla="*/ 85 w 85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40">
                  <a:moveTo>
                    <a:pt x="5" y="12"/>
                  </a:moveTo>
                  <a:cubicBezTo>
                    <a:pt x="0" y="4"/>
                    <a:pt x="4" y="0"/>
                    <a:pt x="14" y="1"/>
                  </a:cubicBezTo>
                  <a:cubicBezTo>
                    <a:pt x="40" y="6"/>
                    <a:pt x="62" y="9"/>
                    <a:pt x="77" y="21"/>
                  </a:cubicBezTo>
                  <a:cubicBezTo>
                    <a:pt x="85" y="27"/>
                    <a:pt x="78" y="33"/>
                    <a:pt x="72" y="2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7"/>
                    <a:pt x="49" y="24"/>
                    <a:pt x="39" y="15"/>
                  </a:cubicBezTo>
                  <a:cubicBezTo>
                    <a:pt x="32" y="22"/>
                    <a:pt x="24" y="19"/>
                    <a:pt x="15" y="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9"/>
                    <a:pt x="18" y="29"/>
                    <a:pt x="16" y="26"/>
                  </a:cubicBezTo>
                  <a:lnTo>
                    <a:pt x="5" y="12"/>
                  </a:lnTo>
                  <a:close/>
                  <a:moveTo>
                    <a:pt x="41" y="25"/>
                  </a:moveTo>
                  <a:cubicBezTo>
                    <a:pt x="38" y="28"/>
                    <a:pt x="42" y="34"/>
                    <a:pt x="45" y="36"/>
                  </a:cubicBezTo>
                  <a:cubicBezTo>
                    <a:pt x="48" y="40"/>
                    <a:pt x="52" y="38"/>
                    <a:pt x="51" y="33"/>
                  </a:cubicBezTo>
                  <a:cubicBezTo>
                    <a:pt x="50" y="28"/>
                    <a:pt x="45" y="23"/>
                    <a:pt x="41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44" name="Freeform 189"/>
            <p:cNvSpPr>
              <a:spLocks/>
            </p:cNvSpPr>
            <p:nvPr/>
          </p:nvSpPr>
          <p:spPr bwMode="auto">
            <a:xfrm>
              <a:off x="6856" y="1108"/>
              <a:ext cx="73" cy="64"/>
            </a:xfrm>
            <a:custGeom>
              <a:avLst/>
              <a:gdLst>
                <a:gd name="T0" fmla="*/ 5 w 95"/>
                <a:gd name="T1" fmla="*/ 19 h 83"/>
                <a:gd name="T2" fmla="*/ 5 w 95"/>
                <a:gd name="T3" fmla="*/ 15 h 83"/>
                <a:gd name="T4" fmla="*/ 5 w 95"/>
                <a:gd name="T5" fmla="*/ 8 h 83"/>
                <a:gd name="T6" fmla="*/ 45 w 95"/>
                <a:gd name="T7" fmla="*/ 9 h 83"/>
                <a:gd name="T8" fmla="*/ 51 w 95"/>
                <a:gd name="T9" fmla="*/ 17 h 83"/>
                <a:gd name="T10" fmla="*/ 46 w 95"/>
                <a:gd name="T11" fmla="*/ 25 h 83"/>
                <a:gd name="T12" fmla="*/ 38 w 95"/>
                <a:gd name="T13" fmla="*/ 12 h 83"/>
                <a:gd name="T14" fmla="*/ 45 w 95"/>
                <a:gd name="T15" fmla="*/ 36 h 83"/>
                <a:gd name="T16" fmla="*/ 43 w 95"/>
                <a:gd name="T17" fmla="*/ 43 h 83"/>
                <a:gd name="T18" fmla="*/ 38 w 95"/>
                <a:gd name="T19" fmla="*/ 22 h 83"/>
                <a:gd name="T20" fmla="*/ 38 w 95"/>
                <a:gd name="T21" fmla="*/ 40 h 83"/>
                <a:gd name="T22" fmla="*/ 35 w 95"/>
                <a:gd name="T23" fmla="*/ 25 h 83"/>
                <a:gd name="T24" fmla="*/ 32 w 95"/>
                <a:gd name="T25" fmla="*/ 14 h 83"/>
                <a:gd name="T26" fmla="*/ 9 w 95"/>
                <a:gd name="T27" fmla="*/ 14 h 83"/>
                <a:gd name="T28" fmla="*/ 29 w 95"/>
                <a:gd name="T29" fmla="*/ 17 h 83"/>
                <a:gd name="T30" fmla="*/ 32 w 95"/>
                <a:gd name="T31" fmla="*/ 32 h 83"/>
                <a:gd name="T32" fmla="*/ 28 w 95"/>
                <a:gd name="T33" fmla="*/ 30 h 83"/>
                <a:gd name="T34" fmla="*/ 27 w 95"/>
                <a:gd name="T35" fmla="*/ 24 h 83"/>
                <a:gd name="T36" fmla="*/ 17 w 95"/>
                <a:gd name="T37" fmla="*/ 20 h 83"/>
                <a:gd name="T38" fmla="*/ 5 w 95"/>
                <a:gd name="T39" fmla="*/ 19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5"/>
                <a:gd name="T61" fmla="*/ 0 h 83"/>
                <a:gd name="T62" fmla="*/ 95 w 95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5" h="83">
                  <a:moveTo>
                    <a:pt x="9" y="32"/>
                  </a:moveTo>
                  <a:cubicBezTo>
                    <a:pt x="6" y="31"/>
                    <a:pt x="1" y="28"/>
                    <a:pt x="8" y="26"/>
                  </a:cubicBezTo>
                  <a:cubicBezTo>
                    <a:pt x="0" y="21"/>
                    <a:pt x="3" y="15"/>
                    <a:pt x="9" y="14"/>
                  </a:cubicBezTo>
                  <a:cubicBezTo>
                    <a:pt x="32" y="13"/>
                    <a:pt x="49" y="0"/>
                    <a:pt x="75" y="15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94" y="46"/>
                    <a:pt x="88" y="54"/>
                    <a:pt x="78" y="41"/>
                  </a:cubicBezTo>
                  <a:cubicBezTo>
                    <a:pt x="73" y="34"/>
                    <a:pt x="77" y="27"/>
                    <a:pt x="64" y="21"/>
                  </a:cubicBezTo>
                  <a:cubicBezTo>
                    <a:pt x="71" y="34"/>
                    <a:pt x="76" y="46"/>
                    <a:pt x="76" y="61"/>
                  </a:cubicBezTo>
                  <a:cubicBezTo>
                    <a:pt x="95" y="79"/>
                    <a:pt x="78" y="83"/>
                    <a:pt x="73" y="7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54"/>
                    <a:pt x="68" y="67"/>
                    <a:pt x="65" y="67"/>
                  </a:cubicBezTo>
                  <a:cubicBezTo>
                    <a:pt x="59" y="67"/>
                    <a:pt x="63" y="55"/>
                    <a:pt x="60" y="41"/>
                  </a:cubicBezTo>
                  <a:cubicBezTo>
                    <a:pt x="58" y="35"/>
                    <a:pt x="57" y="24"/>
                    <a:pt x="53" y="23"/>
                  </a:cubicBezTo>
                  <a:cubicBezTo>
                    <a:pt x="39" y="18"/>
                    <a:pt x="26" y="22"/>
                    <a:pt x="15" y="23"/>
                  </a:cubicBezTo>
                  <a:cubicBezTo>
                    <a:pt x="33" y="22"/>
                    <a:pt x="46" y="23"/>
                    <a:pt x="50" y="28"/>
                  </a:cubicBezTo>
                  <a:cubicBezTo>
                    <a:pt x="56" y="36"/>
                    <a:pt x="57" y="46"/>
                    <a:pt x="54" y="54"/>
                  </a:cubicBezTo>
                  <a:cubicBezTo>
                    <a:pt x="50" y="61"/>
                    <a:pt x="47" y="59"/>
                    <a:pt x="47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34"/>
                    <a:pt x="37" y="33"/>
                    <a:pt x="28" y="34"/>
                  </a:cubicBezTo>
                  <a:cubicBezTo>
                    <a:pt x="22" y="35"/>
                    <a:pt x="16" y="36"/>
                    <a:pt x="9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45" name="Freeform 190"/>
            <p:cNvSpPr>
              <a:spLocks noEditPoints="1"/>
            </p:cNvSpPr>
            <p:nvPr/>
          </p:nvSpPr>
          <p:spPr bwMode="auto">
            <a:xfrm>
              <a:off x="6679" y="1568"/>
              <a:ext cx="399" cy="198"/>
            </a:xfrm>
            <a:custGeom>
              <a:avLst/>
              <a:gdLst>
                <a:gd name="T0" fmla="*/ 59 w 517"/>
                <a:gd name="T1" fmla="*/ 112 h 257"/>
                <a:gd name="T2" fmla="*/ 76 w 517"/>
                <a:gd name="T3" fmla="*/ 131 h 257"/>
                <a:gd name="T4" fmla="*/ 96 w 517"/>
                <a:gd name="T5" fmla="*/ 143 h 257"/>
                <a:gd name="T6" fmla="*/ 70 w 517"/>
                <a:gd name="T7" fmla="*/ 101 h 257"/>
                <a:gd name="T8" fmla="*/ 104 w 517"/>
                <a:gd name="T9" fmla="*/ 143 h 257"/>
                <a:gd name="T10" fmla="*/ 76 w 517"/>
                <a:gd name="T11" fmla="*/ 92 h 257"/>
                <a:gd name="T12" fmla="*/ 116 w 517"/>
                <a:gd name="T13" fmla="*/ 147 h 257"/>
                <a:gd name="T14" fmla="*/ 69 w 517"/>
                <a:gd name="T15" fmla="*/ 71 h 257"/>
                <a:gd name="T16" fmla="*/ 134 w 517"/>
                <a:gd name="T17" fmla="*/ 143 h 257"/>
                <a:gd name="T18" fmla="*/ 79 w 517"/>
                <a:gd name="T19" fmla="*/ 72 h 257"/>
                <a:gd name="T20" fmla="*/ 158 w 517"/>
                <a:gd name="T21" fmla="*/ 151 h 257"/>
                <a:gd name="T22" fmla="*/ 90 w 517"/>
                <a:gd name="T23" fmla="*/ 74 h 257"/>
                <a:gd name="T24" fmla="*/ 161 w 517"/>
                <a:gd name="T25" fmla="*/ 142 h 257"/>
                <a:gd name="T26" fmla="*/ 105 w 517"/>
                <a:gd name="T27" fmla="*/ 76 h 257"/>
                <a:gd name="T28" fmla="*/ 189 w 517"/>
                <a:gd name="T29" fmla="*/ 149 h 257"/>
                <a:gd name="T30" fmla="*/ 130 w 517"/>
                <a:gd name="T31" fmla="*/ 93 h 257"/>
                <a:gd name="T32" fmla="*/ 193 w 517"/>
                <a:gd name="T33" fmla="*/ 139 h 257"/>
                <a:gd name="T34" fmla="*/ 168 w 517"/>
                <a:gd name="T35" fmla="*/ 115 h 257"/>
                <a:gd name="T36" fmla="*/ 222 w 517"/>
                <a:gd name="T37" fmla="*/ 136 h 257"/>
                <a:gd name="T38" fmla="*/ 201 w 517"/>
                <a:gd name="T39" fmla="*/ 119 h 257"/>
                <a:gd name="T40" fmla="*/ 219 w 517"/>
                <a:gd name="T41" fmla="*/ 118 h 257"/>
                <a:gd name="T42" fmla="*/ 236 w 517"/>
                <a:gd name="T43" fmla="*/ 113 h 257"/>
                <a:gd name="T44" fmla="*/ 253 w 517"/>
                <a:gd name="T45" fmla="*/ 110 h 257"/>
                <a:gd name="T46" fmla="*/ 264 w 517"/>
                <a:gd name="T47" fmla="*/ 109 h 257"/>
                <a:gd name="T48" fmla="*/ 278 w 517"/>
                <a:gd name="T49" fmla="*/ 105 h 257"/>
                <a:gd name="T50" fmla="*/ 293 w 517"/>
                <a:gd name="T51" fmla="*/ 124 h 257"/>
                <a:gd name="T52" fmla="*/ 293 w 517"/>
                <a:gd name="T53" fmla="*/ 96 h 257"/>
                <a:gd name="T54" fmla="*/ 284 w 517"/>
                <a:gd name="T55" fmla="*/ 104 h 257"/>
                <a:gd name="T56" fmla="*/ 205 w 517"/>
                <a:gd name="T57" fmla="*/ 105 h 257"/>
                <a:gd name="T58" fmla="*/ 164 w 517"/>
                <a:gd name="T59" fmla="*/ 89 h 257"/>
                <a:gd name="T60" fmla="*/ 145 w 517"/>
                <a:gd name="T61" fmla="*/ 48 h 257"/>
                <a:gd name="T62" fmla="*/ 164 w 517"/>
                <a:gd name="T63" fmla="*/ 74 h 257"/>
                <a:gd name="T64" fmla="*/ 173 w 517"/>
                <a:gd name="T65" fmla="*/ 72 h 257"/>
                <a:gd name="T66" fmla="*/ 157 w 517"/>
                <a:gd name="T67" fmla="*/ 37 h 257"/>
                <a:gd name="T68" fmla="*/ 141 w 517"/>
                <a:gd name="T69" fmla="*/ 15 h 257"/>
                <a:gd name="T70" fmla="*/ 113 w 517"/>
                <a:gd name="T71" fmla="*/ 9 h 257"/>
                <a:gd name="T72" fmla="*/ 113 w 517"/>
                <a:gd name="T73" fmla="*/ 22 h 257"/>
                <a:gd name="T74" fmla="*/ 103 w 517"/>
                <a:gd name="T75" fmla="*/ 9 h 257"/>
                <a:gd name="T76" fmla="*/ 100 w 517"/>
                <a:gd name="T77" fmla="*/ 18 h 257"/>
                <a:gd name="T78" fmla="*/ 82 w 517"/>
                <a:gd name="T79" fmla="*/ 6 h 257"/>
                <a:gd name="T80" fmla="*/ 85 w 517"/>
                <a:gd name="T81" fmla="*/ 18 h 257"/>
                <a:gd name="T82" fmla="*/ 85 w 517"/>
                <a:gd name="T83" fmla="*/ 35 h 257"/>
                <a:gd name="T84" fmla="*/ 52 w 517"/>
                <a:gd name="T85" fmla="*/ 4 h 257"/>
                <a:gd name="T86" fmla="*/ 48 w 517"/>
                <a:gd name="T87" fmla="*/ 4 h 257"/>
                <a:gd name="T88" fmla="*/ 40 w 517"/>
                <a:gd name="T89" fmla="*/ 4 h 257"/>
                <a:gd name="T90" fmla="*/ 54 w 517"/>
                <a:gd name="T91" fmla="*/ 25 h 257"/>
                <a:gd name="T92" fmla="*/ 30 w 517"/>
                <a:gd name="T93" fmla="*/ 2 h 257"/>
                <a:gd name="T94" fmla="*/ 25 w 517"/>
                <a:gd name="T95" fmla="*/ 2 h 257"/>
                <a:gd name="T96" fmla="*/ 59 w 517"/>
                <a:gd name="T97" fmla="*/ 55 h 257"/>
                <a:gd name="T98" fmla="*/ 4 w 517"/>
                <a:gd name="T99" fmla="*/ 2 h 257"/>
                <a:gd name="T100" fmla="*/ 9 w 517"/>
                <a:gd name="T101" fmla="*/ 17 h 257"/>
                <a:gd name="T102" fmla="*/ 8 w 517"/>
                <a:gd name="T103" fmla="*/ 24 h 257"/>
                <a:gd name="T104" fmla="*/ 6 w 517"/>
                <a:gd name="T105" fmla="*/ 35 h 257"/>
                <a:gd name="T106" fmla="*/ 173 w 517"/>
                <a:gd name="T107" fmla="*/ 28 h 257"/>
                <a:gd name="T108" fmla="*/ 199 w 517"/>
                <a:gd name="T109" fmla="*/ 64 h 257"/>
                <a:gd name="T110" fmla="*/ 173 w 517"/>
                <a:gd name="T111" fmla="*/ 28 h 257"/>
                <a:gd name="T112" fmla="*/ 166 w 517"/>
                <a:gd name="T113" fmla="*/ 23 h 257"/>
                <a:gd name="T114" fmla="*/ 191 w 517"/>
                <a:gd name="T115" fmla="*/ 7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7"/>
                <a:gd name="T175" fmla="*/ 0 h 257"/>
                <a:gd name="T176" fmla="*/ 517 w 517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7" h="257">
                  <a:moveTo>
                    <a:pt x="5" y="62"/>
                  </a:moveTo>
                  <a:cubicBezTo>
                    <a:pt x="32" y="107"/>
                    <a:pt x="63" y="150"/>
                    <a:pt x="98" y="190"/>
                  </a:cubicBezTo>
                  <a:cubicBezTo>
                    <a:pt x="102" y="195"/>
                    <a:pt x="99" y="180"/>
                    <a:pt x="102" y="186"/>
                  </a:cubicBezTo>
                  <a:cubicBezTo>
                    <a:pt x="110" y="201"/>
                    <a:pt x="122" y="216"/>
                    <a:pt x="127" y="221"/>
                  </a:cubicBezTo>
                  <a:cubicBezTo>
                    <a:pt x="132" y="217"/>
                    <a:pt x="116" y="203"/>
                    <a:pt x="113" y="186"/>
                  </a:cubicBezTo>
                  <a:cubicBezTo>
                    <a:pt x="161" y="242"/>
                    <a:pt x="161" y="242"/>
                    <a:pt x="161" y="242"/>
                  </a:cubicBezTo>
                  <a:cubicBezTo>
                    <a:pt x="165" y="234"/>
                    <a:pt x="138" y="201"/>
                    <a:pt x="115" y="173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67" y="216"/>
                    <a:pt x="142" y="188"/>
                    <a:pt x="125" y="162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37" y="169"/>
                    <a:pt x="150" y="188"/>
                    <a:pt x="161" y="204"/>
                  </a:cubicBezTo>
                  <a:cubicBezTo>
                    <a:pt x="177" y="227"/>
                    <a:pt x="191" y="247"/>
                    <a:pt x="195" y="248"/>
                  </a:cubicBezTo>
                  <a:cubicBezTo>
                    <a:pt x="215" y="253"/>
                    <a:pt x="148" y="182"/>
                    <a:pt x="117" y="123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54" y="175"/>
                    <a:pt x="187" y="227"/>
                    <a:pt x="223" y="250"/>
                  </a:cubicBezTo>
                  <a:cubicBezTo>
                    <a:pt x="227" y="252"/>
                    <a:pt x="230" y="247"/>
                    <a:pt x="226" y="242"/>
                  </a:cubicBezTo>
                  <a:cubicBezTo>
                    <a:pt x="194" y="204"/>
                    <a:pt x="155" y="162"/>
                    <a:pt x="132" y="124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68" y="163"/>
                    <a:pt x="187" y="211"/>
                    <a:pt x="254" y="251"/>
                  </a:cubicBezTo>
                  <a:cubicBezTo>
                    <a:pt x="258" y="253"/>
                    <a:pt x="261" y="257"/>
                    <a:pt x="265" y="254"/>
                  </a:cubicBezTo>
                  <a:cubicBezTo>
                    <a:pt x="280" y="242"/>
                    <a:pt x="207" y="225"/>
                    <a:pt x="151" y="130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73" y="152"/>
                    <a:pt x="176" y="160"/>
                    <a:pt x="195" y="180"/>
                  </a:cubicBezTo>
                  <a:cubicBezTo>
                    <a:pt x="222" y="210"/>
                    <a:pt x="264" y="244"/>
                    <a:pt x="271" y="239"/>
                  </a:cubicBezTo>
                  <a:cubicBezTo>
                    <a:pt x="277" y="233"/>
                    <a:pt x="210" y="187"/>
                    <a:pt x="174" y="131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204" y="169"/>
                    <a:pt x="245" y="216"/>
                    <a:pt x="303" y="247"/>
                  </a:cubicBezTo>
                  <a:cubicBezTo>
                    <a:pt x="312" y="251"/>
                    <a:pt x="308" y="250"/>
                    <a:pt x="318" y="250"/>
                  </a:cubicBezTo>
                  <a:cubicBezTo>
                    <a:pt x="344" y="252"/>
                    <a:pt x="261" y="209"/>
                    <a:pt x="217" y="161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30" y="168"/>
                    <a:pt x="246" y="182"/>
                    <a:pt x="264" y="196"/>
                  </a:cubicBezTo>
                  <a:cubicBezTo>
                    <a:pt x="285" y="211"/>
                    <a:pt x="307" y="225"/>
                    <a:pt x="324" y="235"/>
                  </a:cubicBezTo>
                  <a:cubicBezTo>
                    <a:pt x="340" y="243"/>
                    <a:pt x="353" y="248"/>
                    <a:pt x="358" y="246"/>
                  </a:cubicBezTo>
                  <a:cubicBezTo>
                    <a:pt x="374" y="238"/>
                    <a:pt x="301" y="212"/>
                    <a:pt x="282" y="193"/>
                  </a:cubicBezTo>
                  <a:cubicBezTo>
                    <a:pt x="293" y="199"/>
                    <a:pt x="304" y="203"/>
                    <a:pt x="313" y="207"/>
                  </a:cubicBezTo>
                  <a:cubicBezTo>
                    <a:pt x="345" y="223"/>
                    <a:pt x="368" y="234"/>
                    <a:pt x="373" y="228"/>
                  </a:cubicBezTo>
                  <a:cubicBezTo>
                    <a:pt x="376" y="224"/>
                    <a:pt x="359" y="215"/>
                    <a:pt x="330" y="204"/>
                  </a:cubicBezTo>
                  <a:cubicBezTo>
                    <a:pt x="327" y="201"/>
                    <a:pt x="329" y="200"/>
                    <a:pt x="338" y="201"/>
                  </a:cubicBezTo>
                  <a:cubicBezTo>
                    <a:pt x="371" y="215"/>
                    <a:pt x="390" y="224"/>
                    <a:pt x="394" y="221"/>
                  </a:cubicBezTo>
                  <a:cubicBezTo>
                    <a:pt x="405" y="218"/>
                    <a:pt x="388" y="211"/>
                    <a:pt x="368" y="198"/>
                  </a:cubicBezTo>
                  <a:cubicBezTo>
                    <a:pt x="393" y="209"/>
                    <a:pt x="415" y="219"/>
                    <a:pt x="426" y="216"/>
                  </a:cubicBezTo>
                  <a:cubicBezTo>
                    <a:pt x="430" y="215"/>
                    <a:pt x="412" y="205"/>
                    <a:pt x="396" y="191"/>
                  </a:cubicBezTo>
                  <a:cubicBezTo>
                    <a:pt x="419" y="205"/>
                    <a:pt x="472" y="224"/>
                    <a:pt x="421" y="188"/>
                  </a:cubicBezTo>
                  <a:cubicBezTo>
                    <a:pt x="425" y="186"/>
                    <a:pt x="425" y="186"/>
                    <a:pt x="425" y="186"/>
                  </a:cubicBezTo>
                  <a:cubicBezTo>
                    <a:pt x="444" y="201"/>
                    <a:pt x="468" y="206"/>
                    <a:pt x="439" y="183"/>
                  </a:cubicBezTo>
                  <a:cubicBezTo>
                    <a:pt x="443" y="183"/>
                    <a:pt x="443" y="183"/>
                    <a:pt x="443" y="183"/>
                  </a:cubicBezTo>
                  <a:cubicBezTo>
                    <a:pt x="460" y="196"/>
                    <a:pt x="469" y="206"/>
                    <a:pt x="456" y="179"/>
                  </a:cubicBezTo>
                  <a:cubicBezTo>
                    <a:pt x="473" y="203"/>
                    <a:pt x="490" y="212"/>
                    <a:pt x="467" y="177"/>
                  </a:cubicBezTo>
                  <a:cubicBezTo>
                    <a:pt x="493" y="197"/>
                    <a:pt x="493" y="197"/>
                    <a:pt x="493" y="197"/>
                  </a:cubicBezTo>
                  <a:cubicBezTo>
                    <a:pt x="484" y="201"/>
                    <a:pt x="485" y="204"/>
                    <a:pt x="493" y="209"/>
                  </a:cubicBezTo>
                  <a:cubicBezTo>
                    <a:pt x="515" y="223"/>
                    <a:pt x="517" y="221"/>
                    <a:pt x="512" y="209"/>
                  </a:cubicBezTo>
                  <a:cubicBezTo>
                    <a:pt x="515" y="186"/>
                    <a:pt x="507" y="171"/>
                    <a:pt x="492" y="162"/>
                  </a:cubicBezTo>
                  <a:cubicBezTo>
                    <a:pt x="475" y="151"/>
                    <a:pt x="476" y="164"/>
                    <a:pt x="495" y="194"/>
                  </a:cubicBezTo>
                  <a:cubicBezTo>
                    <a:pt x="487" y="188"/>
                    <a:pt x="482" y="181"/>
                    <a:pt x="477" y="175"/>
                  </a:cubicBezTo>
                  <a:cubicBezTo>
                    <a:pt x="474" y="168"/>
                    <a:pt x="466" y="164"/>
                    <a:pt x="458" y="164"/>
                  </a:cubicBezTo>
                  <a:cubicBezTo>
                    <a:pt x="419" y="165"/>
                    <a:pt x="380" y="172"/>
                    <a:pt x="343" y="177"/>
                  </a:cubicBezTo>
                  <a:cubicBezTo>
                    <a:pt x="315" y="181"/>
                    <a:pt x="293" y="177"/>
                    <a:pt x="283" y="170"/>
                  </a:cubicBezTo>
                  <a:cubicBezTo>
                    <a:pt x="273" y="162"/>
                    <a:pt x="270" y="159"/>
                    <a:pt x="275" y="150"/>
                  </a:cubicBezTo>
                  <a:cubicBezTo>
                    <a:pt x="278" y="142"/>
                    <a:pt x="275" y="136"/>
                    <a:pt x="270" y="134"/>
                  </a:cubicBezTo>
                  <a:cubicBezTo>
                    <a:pt x="243" y="80"/>
                    <a:pt x="243" y="80"/>
                    <a:pt x="243" y="80"/>
                  </a:cubicBezTo>
                  <a:cubicBezTo>
                    <a:pt x="246" y="86"/>
                    <a:pt x="250" y="88"/>
                    <a:pt x="254" y="93"/>
                  </a:cubicBezTo>
                  <a:cubicBezTo>
                    <a:pt x="265" y="111"/>
                    <a:pt x="272" y="125"/>
                    <a:pt x="275" y="124"/>
                  </a:cubicBezTo>
                  <a:cubicBezTo>
                    <a:pt x="271" y="113"/>
                    <a:pt x="256" y="87"/>
                    <a:pt x="245" y="57"/>
                  </a:cubicBezTo>
                  <a:cubicBezTo>
                    <a:pt x="266" y="94"/>
                    <a:pt x="285" y="126"/>
                    <a:pt x="290" y="122"/>
                  </a:cubicBezTo>
                  <a:cubicBezTo>
                    <a:pt x="287" y="108"/>
                    <a:pt x="271" y="80"/>
                    <a:pt x="254" y="52"/>
                  </a:cubicBezTo>
                  <a:cubicBezTo>
                    <a:pt x="259" y="57"/>
                    <a:pt x="261" y="58"/>
                    <a:pt x="264" y="62"/>
                  </a:cubicBezTo>
                  <a:cubicBezTo>
                    <a:pt x="271" y="71"/>
                    <a:pt x="276" y="78"/>
                    <a:pt x="280" y="77"/>
                  </a:cubicBezTo>
                  <a:cubicBezTo>
                    <a:pt x="266" y="49"/>
                    <a:pt x="252" y="31"/>
                    <a:pt x="237" y="26"/>
                  </a:cubicBezTo>
                  <a:cubicBezTo>
                    <a:pt x="214" y="18"/>
                    <a:pt x="199" y="15"/>
                    <a:pt x="203" y="30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74" y="16"/>
                    <a:pt x="180" y="23"/>
                    <a:pt x="189" y="37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68" y="14"/>
                    <a:pt x="162" y="11"/>
                    <a:pt x="161" y="16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45" y="10"/>
                    <a:pt x="137" y="8"/>
                    <a:pt x="137" y="11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56" y="44"/>
                    <a:pt x="149" y="38"/>
                    <a:pt x="143" y="30"/>
                  </a:cubicBezTo>
                  <a:cubicBezTo>
                    <a:pt x="134" y="17"/>
                    <a:pt x="127" y="8"/>
                    <a:pt x="116" y="6"/>
                  </a:cubicBezTo>
                  <a:cubicBezTo>
                    <a:pt x="105" y="6"/>
                    <a:pt x="127" y="23"/>
                    <a:pt x="142" y="59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5"/>
                    <a:pt x="88" y="2"/>
                    <a:pt x="87" y="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10" y="46"/>
                    <a:pt x="91" y="27"/>
                    <a:pt x="80" y="6"/>
                  </a:cubicBezTo>
                  <a:cubicBezTo>
                    <a:pt x="77" y="4"/>
                    <a:pt x="75" y="4"/>
                    <a:pt x="72" y="4"/>
                  </a:cubicBezTo>
                  <a:cubicBezTo>
                    <a:pt x="71" y="3"/>
                    <a:pt x="69" y="4"/>
                    <a:pt x="67" y="6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8" y="62"/>
                    <a:pt x="98" y="52"/>
                    <a:pt x="91" y="43"/>
                  </a:cubicBezTo>
                  <a:cubicBezTo>
                    <a:pt x="80" y="28"/>
                    <a:pt x="70" y="18"/>
                    <a:pt x="61" y="5"/>
                  </a:cubicBezTo>
                  <a:cubicBezTo>
                    <a:pt x="58" y="1"/>
                    <a:pt x="51" y="2"/>
                    <a:pt x="50" y="4"/>
                  </a:cubicBezTo>
                  <a:cubicBezTo>
                    <a:pt x="46" y="10"/>
                    <a:pt x="89" y="53"/>
                    <a:pt x="107" y="79"/>
                  </a:cubicBezTo>
                  <a:cubicBezTo>
                    <a:pt x="81" y="55"/>
                    <a:pt x="61" y="31"/>
                    <a:pt x="43" y="4"/>
                  </a:cubicBezTo>
                  <a:cubicBezTo>
                    <a:pt x="35" y="0"/>
                    <a:pt x="29" y="0"/>
                    <a:pt x="26" y="4"/>
                  </a:cubicBezTo>
                  <a:cubicBezTo>
                    <a:pt x="24" y="9"/>
                    <a:pt x="78" y="61"/>
                    <a:pt x="99" y="93"/>
                  </a:cubicBezTo>
                  <a:cubicBezTo>
                    <a:pt x="71" y="63"/>
                    <a:pt x="43" y="35"/>
                    <a:pt x="20" y="4"/>
                  </a:cubicBezTo>
                  <a:cubicBezTo>
                    <a:pt x="17" y="0"/>
                    <a:pt x="7" y="0"/>
                    <a:pt x="7" y="4"/>
                  </a:cubicBezTo>
                  <a:cubicBezTo>
                    <a:pt x="7" y="12"/>
                    <a:pt x="54" y="55"/>
                    <a:pt x="91" y="107"/>
                  </a:cubicBezTo>
                  <a:cubicBezTo>
                    <a:pt x="64" y="77"/>
                    <a:pt x="30" y="37"/>
                    <a:pt x="16" y="28"/>
                  </a:cubicBezTo>
                  <a:cubicBezTo>
                    <a:pt x="9" y="27"/>
                    <a:pt x="33" y="57"/>
                    <a:pt x="86" y="118"/>
                  </a:cubicBezTo>
                  <a:cubicBezTo>
                    <a:pt x="60" y="93"/>
                    <a:pt x="35" y="67"/>
                    <a:pt x="13" y="40"/>
                  </a:cubicBezTo>
                  <a:cubicBezTo>
                    <a:pt x="6" y="46"/>
                    <a:pt x="35" y="83"/>
                    <a:pt x="78" y="12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2" y="53"/>
                    <a:pt x="0" y="54"/>
                    <a:pt x="5" y="62"/>
                  </a:cubicBezTo>
                  <a:close/>
                  <a:moveTo>
                    <a:pt x="290" y="47"/>
                  </a:moveTo>
                  <a:cubicBezTo>
                    <a:pt x="284" y="38"/>
                    <a:pt x="292" y="34"/>
                    <a:pt x="299" y="44"/>
                  </a:cubicBezTo>
                  <a:cubicBezTo>
                    <a:pt x="312" y="67"/>
                    <a:pt x="325" y="86"/>
                    <a:pt x="334" y="108"/>
                  </a:cubicBezTo>
                  <a:cubicBezTo>
                    <a:pt x="338" y="118"/>
                    <a:pt x="333" y="120"/>
                    <a:pt x="328" y="111"/>
                  </a:cubicBezTo>
                  <a:cubicBezTo>
                    <a:pt x="317" y="87"/>
                    <a:pt x="304" y="67"/>
                    <a:pt x="290" y="47"/>
                  </a:cubicBezTo>
                  <a:close/>
                  <a:moveTo>
                    <a:pt x="264" y="38"/>
                  </a:moveTo>
                  <a:cubicBezTo>
                    <a:pt x="260" y="31"/>
                    <a:pt x="271" y="27"/>
                    <a:pt x="279" y="39"/>
                  </a:cubicBezTo>
                  <a:cubicBezTo>
                    <a:pt x="298" y="66"/>
                    <a:pt x="315" y="93"/>
                    <a:pt x="328" y="120"/>
                  </a:cubicBezTo>
                  <a:cubicBezTo>
                    <a:pt x="336" y="137"/>
                    <a:pt x="328" y="141"/>
                    <a:pt x="321" y="126"/>
                  </a:cubicBezTo>
                  <a:cubicBezTo>
                    <a:pt x="305" y="93"/>
                    <a:pt x="284" y="65"/>
                    <a:pt x="264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46" name="Freeform 191"/>
            <p:cNvSpPr>
              <a:spLocks noEditPoints="1"/>
            </p:cNvSpPr>
            <p:nvPr/>
          </p:nvSpPr>
          <p:spPr bwMode="auto">
            <a:xfrm>
              <a:off x="6685" y="1135"/>
              <a:ext cx="332" cy="455"/>
            </a:xfrm>
            <a:custGeom>
              <a:avLst/>
              <a:gdLst>
                <a:gd name="T0" fmla="*/ 87 w 430"/>
                <a:gd name="T1" fmla="*/ 294 h 590"/>
                <a:gd name="T2" fmla="*/ 111 w 430"/>
                <a:gd name="T3" fmla="*/ 316 h 590"/>
                <a:gd name="T4" fmla="*/ 96 w 430"/>
                <a:gd name="T5" fmla="*/ 260 h 590"/>
                <a:gd name="T6" fmla="*/ 100 w 430"/>
                <a:gd name="T7" fmla="*/ 4 h 590"/>
                <a:gd name="T8" fmla="*/ 25 w 430"/>
                <a:gd name="T9" fmla="*/ 325 h 590"/>
                <a:gd name="T10" fmla="*/ 1 w 430"/>
                <a:gd name="T11" fmla="*/ 285 h 590"/>
                <a:gd name="T12" fmla="*/ 2 w 430"/>
                <a:gd name="T13" fmla="*/ 279 h 590"/>
                <a:gd name="T14" fmla="*/ 7 w 430"/>
                <a:gd name="T15" fmla="*/ 262 h 590"/>
                <a:gd name="T16" fmla="*/ 69 w 430"/>
                <a:gd name="T17" fmla="*/ 321 h 590"/>
                <a:gd name="T18" fmla="*/ 87 w 430"/>
                <a:gd name="T19" fmla="*/ 331 h 590"/>
                <a:gd name="T20" fmla="*/ 78 w 430"/>
                <a:gd name="T21" fmla="*/ 300 h 590"/>
                <a:gd name="T22" fmla="*/ 17 w 430"/>
                <a:gd name="T23" fmla="*/ 202 h 590"/>
                <a:gd name="T24" fmla="*/ 86 w 430"/>
                <a:gd name="T25" fmla="*/ 268 h 590"/>
                <a:gd name="T26" fmla="*/ 19 w 430"/>
                <a:gd name="T27" fmla="*/ 163 h 590"/>
                <a:gd name="T28" fmla="*/ 83 w 430"/>
                <a:gd name="T29" fmla="*/ 220 h 590"/>
                <a:gd name="T30" fmla="*/ 40 w 430"/>
                <a:gd name="T31" fmla="*/ 157 h 590"/>
                <a:gd name="T32" fmla="*/ 110 w 430"/>
                <a:gd name="T33" fmla="*/ 2 h 590"/>
                <a:gd name="T34" fmla="*/ 129 w 430"/>
                <a:gd name="T35" fmla="*/ 8 h 590"/>
                <a:gd name="T36" fmla="*/ 147 w 430"/>
                <a:gd name="T37" fmla="*/ 12 h 590"/>
                <a:gd name="T38" fmla="*/ 160 w 430"/>
                <a:gd name="T39" fmla="*/ 29 h 590"/>
                <a:gd name="T40" fmla="*/ 178 w 430"/>
                <a:gd name="T41" fmla="*/ 56 h 590"/>
                <a:gd name="T42" fmla="*/ 205 w 430"/>
                <a:gd name="T43" fmla="*/ 74 h 590"/>
                <a:gd name="T44" fmla="*/ 225 w 430"/>
                <a:gd name="T45" fmla="*/ 99 h 590"/>
                <a:gd name="T46" fmla="*/ 245 w 430"/>
                <a:gd name="T47" fmla="*/ 143 h 590"/>
                <a:gd name="T48" fmla="*/ 237 w 430"/>
                <a:gd name="T49" fmla="*/ 131 h 590"/>
                <a:gd name="T50" fmla="*/ 203 w 430"/>
                <a:gd name="T51" fmla="*/ 123 h 590"/>
                <a:gd name="T52" fmla="*/ 180 w 430"/>
                <a:gd name="T53" fmla="*/ 120 h 590"/>
                <a:gd name="T54" fmla="*/ 158 w 430"/>
                <a:gd name="T55" fmla="*/ 113 h 590"/>
                <a:gd name="T56" fmla="*/ 141 w 430"/>
                <a:gd name="T57" fmla="*/ 106 h 590"/>
                <a:gd name="T58" fmla="*/ 119 w 430"/>
                <a:gd name="T59" fmla="*/ 62 h 590"/>
                <a:gd name="T60" fmla="*/ 145 w 430"/>
                <a:gd name="T61" fmla="*/ 165 h 590"/>
                <a:gd name="T62" fmla="*/ 151 w 430"/>
                <a:gd name="T63" fmla="*/ 194 h 590"/>
                <a:gd name="T64" fmla="*/ 174 w 430"/>
                <a:gd name="T65" fmla="*/ 246 h 590"/>
                <a:gd name="T66" fmla="*/ 181 w 430"/>
                <a:gd name="T67" fmla="*/ 293 h 590"/>
                <a:gd name="T68" fmla="*/ 178 w 430"/>
                <a:gd name="T69" fmla="*/ 327 h 590"/>
                <a:gd name="T70" fmla="*/ 166 w 430"/>
                <a:gd name="T71" fmla="*/ 339 h 590"/>
                <a:gd name="T72" fmla="*/ 134 w 430"/>
                <a:gd name="T73" fmla="*/ 339 h 590"/>
                <a:gd name="T74" fmla="*/ 93 w 430"/>
                <a:gd name="T75" fmla="*/ 332 h 590"/>
                <a:gd name="T76" fmla="*/ 73 w 430"/>
                <a:gd name="T77" fmla="*/ 28 h 590"/>
                <a:gd name="T78" fmla="*/ 68 w 430"/>
                <a:gd name="T79" fmla="*/ 64 h 590"/>
                <a:gd name="T80" fmla="*/ 53 w 430"/>
                <a:gd name="T81" fmla="*/ 53 h 590"/>
                <a:gd name="T82" fmla="*/ 77 w 430"/>
                <a:gd name="T83" fmla="*/ 130 h 590"/>
                <a:gd name="T84" fmla="*/ 37 w 430"/>
                <a:gd name="T85" fmla="*/ 82 h 590"/>
                <a:gd name="T86" fmla="*/ 76 w 430"/>
                <a:gd name="T87" fmla="*/ 174 h 590"/>
                <a:gd name="T88" fmla="*/ 25 w 430"/>
                <a:gd name="T89" fmla="*/ 111 h 590"/>
                <a:gd name="T90" fmla="*/ 220 w 430"/>
                <a:gd name="T91" fmla="*/ 152 h 590"/>
                <a:gd name="T92" fmla="*/ 187 w 430"/>
                <a:gd name="T93" fmla="*/ 101 h 590"/>
                <a:gd name="T94" fmla="*/ 180 w 430"/>
                <a:gd name="T95" fmla="*/ 97 h 590"/>
                <a:gd name="T96" fmla="*/ 172 w 430"/>
                <a:gd name="T97" fmla="*/ 93 h 590"/>
                <a:gd name="T98" fmla="*/ 165 w 430"/>
                <a:gd name="T99" fmla="*/ 89 h 590"/>
                <a:gd name="T100" fmla="*/ 158 w 430"/>
                <a:gd name="T101" fmla="*/ 85 h 590"/>
                <a:gd name="T102" fmla="*/ 151 w 430"/>
                <a:gd name="T103" fmla="*/ 80 h 590"/>
                <a:gd name="T104" fmla="*/ 142 w 430"/>
                <a:gd name="T105" fmla="*/ 74 h 590"/>
                <a:gd name="T106" fmla="*/ 134 w 430"/>
                <a:gd name="T107" fmla="*/ 69 h 5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0"/>
                <a:gd name="T163" fmla="*/ 0 h 590"/>
                <a:gd name="T164" fmla="*/ 430 w 430"/>
                <a:gd name="T165" fmla="*/ 590 h 5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0" h="590">
                  <a:moveTo>
                    <a:pt x="136" y="33"/>
                  </a:moveTo>
                  <a:cubicBezTo>
                    <a:pt x="135" y="48"/>
                    <a:pt x="144" y="68"/>
                    <a:pt x="160" y="80"/>
                  </a:cubicBezTo>
                  <a:cubicBezTo>
                    <a:pt x="160" y="78"/>
                    <a:pt x="152" y="66"/>
                    <a:pt x="147" y="56"/>
                  </a:cubicBezTo>
                  <a:cubicBezTo>
                    <a:pt x="142" y="44"/>
                    <a:pt x="140" y="35"/>
                    <a:pt x="136" y="33"/>
                  </a:cubicBezTo>
                  <a:close/>
                  <a:moveTo>
                    <a:pt x="188" y="556"/>
                  </a:moveTo>
                  <a:cubicBezTo>
                    <a:pt x="186" y="531"/>
                    <a:pt x="173" y="514"/>
                    <a:pt x="146" y="494"/>
                  </a:cubicBezTo>
                  <a:cubicBezTo>
                    <a:pt x="147" y="500"/>
                    <a:pt x="164" y="514"/>
                    <a:pt x="174" y="531"/>
                  </a:cubicBezTo>
                  <a:cubicBezTo>
                    <a:pt x="184" y="548"/>
                    <a:pt x="184" y="552"/>
                    <a:pt x="188" y="556"/>
                  </a:cubicBezTo>
                  <a:close/>
                  <a:moveTo>
                    <a:pt x="187" y="531"/>
                  </a:moveTo>
                  <a:cubicBezTo>
                    <a:pt x="184" y="528"/>
                    <a:pt x="181" y="519"/>
                    <a:pt x="173" y="505"/>
                  </a:cubicBezTo>
                  <a:cubicBezTo>
                    <a:pt x="165" y="491"/>
                    <a:pt x="150" y="477"/>
                    <a:pt x="150" y="473"/>
                  </a:cubicBezTo>
                  <a:cubicBezTo>
                    <a:pt x="171" y="489"/>
                    <a:pt x="186" y="511"/>
                    <a:pt x="187" y="531"/>
                  </a:cubicBezTo>
                  <a:close/>
                  <a:moveTo>
                    <a:pt x="184" y="499"/>
                  </a:moveTo>
                  <a:cubicBezTo>
                    <a:pt x="181" y="496"/>
                    <a:pt x="179" y="490"/>
                    <a:pt x="173" y="479"/>
                  </a:cubicBezTo>
                  <a:cubicBezTo>
                    <a:pt x="166" y="469"/>
                    <a:pt x="155" y="458"/>
                    <a:pt x="155" y="454"/>
                  </a:cubicBezTo>
                  <a:cubicBezTo>
                    <a:pt x="172" y="466"/>
                    <a:pt x="183" y="483"/>
                    <a:pt x="184" y="499"/>
                  </a:cubicBezTo>
                  <a:close/>
                  <a:moveTo>
                    <a:pt x="181" y="466"/>
                  </a:moveTo>
                  <a:cubicBezTo>
                    <a:pt x="181" y="455"/>
                    <a:pt x="172" y="444"/>
                    <a:pt x="160" y="437"/>
                  </a:cubicBezTo>
                  <a:cubicBezTo>
                    <a:pt x="161" y="439"/>
                    <a:pt x="168" y="446"/>
                    <a:pt x="173" y="454"/>
                  </a:cubicBezTo>
                  <a:cubicBezTo>
                    <a:pt x="177" y="460"/>
                    <a:pt x="179" y="464"/>
                    <a:pt x="181" y="466"/>
                  </a:cubicBezTo>
                  <a:close/>
                  <a:moveTo>
                    <a:pt x="168" y="7"/>
                  </a:moveTo>
                  <a:cubicBezTo>
                    <a:pt x="164" y="22"/>
                    <a:pt x="168" y="42"/>
                    <a:pt x="181" y="58"/>
                  </a:cubicBezTo>
                  <a:cubicBezTo>
                    <a:pt x="182" y="55"/>
                    <a:pt x="177" y="43"/>
                    <a:pt x="174" y="31"/>
                  </a:cubicBezTo>
                  <a:cubicBezTo>
                    <a:pt x="171" y="20"/>
                    <a:pt x="171" y="9"/>
                    <a:pt x="168" y="7"/>
                  </a:cubicBezTo>
                  <a:close/>
                  <a:moveTo>
                    <a:pt x="20" y="546"/>
                  </a:moveTo>
                  <a:cubicBezTo>
                    <a:pt x="7" y="547"/>
                    <a:pt x="5" y="545"/>
                    <a:pt x="4" y="532"/>
                  </a:cubicBezTo>
                  <a:cubicBezTo>
                    <a:pt x="10" y="538"/>
                    <a:pt x="15" y="541"/>
                    <a:pt x="20" y="546"/>
                  </a:cubicBezTo>
                  <a:close/>
                  <a:moveTo>
                    <a:pt x="3" y="525"/>
                  </a:moveTo>
                  <a:cubicBezTo>
                    <a:pt x="11" y="533"/>
                    <a:pt x="20" y="538"/>
                    <a:pt x="28" y="547"/>
                  </a:cubicBezTo>
                  <a:cubicBezTo>
                    <a:pt x="32" y="549"/>
                    <a:pt x="37" y="549"/>
                    <a:pt x="41" y="546"/>
                  </a:cubicBezTo>
                  <a:cubicBezTo>
                    <a:pt x="27" y="531"/>
                    <a:pt x="15" y="523"/>
                    <a:pt x="1" y="509"/>
                  </a:cubicBezTo>
                  <a:cubicBezTo>
                    <a:pt x="1" y="514"/>
                    <a:pt x="2" y="520"/>
                    <a:pt x="3" y="525"/>
                  </a:cubicBezTo>
                  <a:close/>
                  <a:moveTo>
                    <a:pt x="0" y="501"/>
                  </a:moveTo>
                  <a:cubicBezTo>
                    <a:pt x="17" y="519"/>
                    <a:pt x="31" y="530"/>
                    <a:pt x="47" y="546"/>
                  </a:cubicBezTo>
                  <a:cubicBezTo>
                    <a:pt x="52" y="549"/>
                    <a:pt x="55" y="549"/>
                    <a:pt x="58" y="546"/>
                  </a:cubicBezTo>
                  <a:cubicBezTo>
                    <a:pt x="38" y="522"/>
                    <a:pt x="21" y="504"/>
                    <a:pt x="1" y="479"/>
                  </a:cubicBezTo>
                  <a:cubicBezTo>
                    <a:pt x="0" y="487"/>
                    <a:pt x="0" y="495"/>
                    <a:pt x="0" y="501"/>
                  </a:cubicBezTo>
                  <a:close/>
                  <a:moveTo>
                    <a:pt x="3" y="474"/>
                  </a:moveTo>
                  <a:cubicBezTo>
                    <a:pt x="25" y="500"/>
                    <a:pt x="46" y="521"/>
                    <a:pt x="68" y="549"/>
                  </a:cubicBezTo>
                  <a:cubicBezTo>
                    <a:pt x="75" y="552"/>
                    <a:pt x="80" y="552"/>
                    <a:pt x="83" y="550"/>
                  </a:cubicBezTo>
                  <a:cubicBezTo>
                    <a:pt x="61" y="521"/>
                    <a:pt x="33" y="490"/>
                    <a:pt x="8" y="459"/>
                  </a:cubicBezTo>
                  <a:cubicBezTo>
                    <a:pt x="6" y="464"/>
                    <a:pt x="6" y="467"/>
                    <a:pt x="4" y="470"/>
                  </a:cubicBezTo>
                  <a:cubicBezTo>
                    <a:pt x="3" y="472"/>
                    <a:pt x="3" y="473"/>
                    <a:pt x="3" y="474"/>
                  </a:cubicBezTo>
                  <a:close/>
                  <a:moveTo>
                    <a:pt x="9" y="454"/>
                  </a:moveTo>
                  <a:cubicBezTo>
                    <a:pt x="37" y="486"/>
                    <a:pt x="63" y="515"/>
                    <a:pt x="94" y="551"/>
                  </a:cubicBezTo>
                  <a:cubicBezTo>
                    <a:pt x="98" y="554"/>
                    <a:pt x="102" y="554"/>
                    <a:pt x="105" y="552"/>
                  </a:cubicBezTo>
                  <a:cubicBezTo>
                    <a:pt x="102" y="549"/>
                    <a:pt x="82" y="525"/>
                    <a:pt x="78" y="521"/>
                  </a:cubicBezTo>
                  <a:cubicBezTo>
                    <a:pt x="54" y="490"/>
                    <a:pt x="40" y="474"/>
                    <a:pt x="12" y="441"/>
                  </a:cubicBezTo>
                  <a:cubicBezTo>
                    <a:pt x="11" y="445"/>
                    <a:pt x="11" y="449"/>
                    <a:pt x="9" y="454"/>
                  </a:cubicBezTo>
                  <a:close/>
                  <a:moveTo>
                    <a:pt x="14" y="436"/>
                  </a:moveTo>
                  <a:cubicBezTo>
                    <a:pt x="44" y="469"/>
                    <a:pt x="55" y="485"/>
                    <a:pt x="88" y="523"/>
                  </a:cubicBezTo>
                  <a:cubicBezTo>
                    <a:pt x="91" y="528"/>
                    <a:pt x="109" y="546"/>
                    <a:pt x="112" y="550"/>
                  </a:cubicBezTo>
                  <a:cubicBezTo>
                    <a:pt x="116" y="558"/>
                    <a:pt x="130" y="558"/>
                    <a:pt x="124" y="552"/>
                  </a:cubicBezTo>
                  <a:cubicBezTo>
                    <a:pt x="118" y="546"/>
                    <a:pt x="124" y="551"/>
                    <a:pt x="115" y="540"/>
                  </a:cubicBezTo>
                  <a:cubicBezTo>
                    <a:pt x="88" y="507"/>
                    <a:pt x="44" y="454"/>
                    <a:pt x="17" y="420"/>
                  </a:cubicBezTo>
                  <a:cubicBezTo>
                    <a:pt x="17" y="426"/>
                    <a:pt x="15" y="431"/>
                    <a:pt x="14" y="436"/>
                  </a:cubicBezTo>
                  <a:close/>
                  <a:moveTo>
                    <a:pt x="18" y="416"/>
                  </a:moveTo>
                  <a:cubicBezTo>
                    <a:pt x="19" y="411"/>
                    <a:pt x="20" y="407"/>
                    <a:pt x="21" y="402"/>
                  </a:cubicBezTo>
                  <a:cubicBezTo>
                    <a:pt x="46" y="434"/>
                    <a:pt x="95" y="494"/>
                    <a:pt x="124" y="529"/>
                  </a:cubicBezTo>
                  <a:cubicBezTo>
                    <a:pt x="139" y="547"/>
                    <a:pt x="138" y="546"/>
                    <a:pt x="146" y="556"/>
                  </a:cubicBezTo>
                  <a:cubicBezTo>
                    <a:pt x="146" y="560"/>
                    <a:pt x="143" y="558"/>
                    <a:pt x="137" y="557"/>
                  </a:cubicBezTo>
                  <a:cubicBezTo>
                    <a:pt x="130" y="548"/>
                    <a:pt x="130" y="549"/>
                    <a:pt x="123" y="539"/>
                  </a:cubicBezTo>
                  <a:cubicBezTo>
                    <a:pt x="88" y="498"/>
                    <a:pt x="49" y="450"/>
                    <a:pt x="18" y="416"/>
                  </a:cubicBezTo>
                  <a:close/>
                  <a:moveTo>
                    <a:pt x="21" y="398"/>
                  </a:moveTo>
                  <a:cubicBezTo>
                    <a:pt x="22" y="392"/>
                    <a:pt x="22" y="386"/>
                    <a:pt x="23" y="380"/>
                  </a:cubicBezTo>
                  <a:cubicBezTo>
                    <a:pt x="50" y="422"/>
                    <a:pt x="88" y="466"/>
                    <a:pt x="131" y="505"/>
                  </a:cubicBezTo>
                  <a:cubicBezTo>
                    <a:pt x="128" y="489"/>
                    <a:pt x="74" y="443"/>
                    <a:pt x="42" y="399"/>
                  </a:cubicBezTo>
                  <a:cubicBezTo>
                    <a:pt x="35" y="387"/>
                    <a:pt x="29" y="377"/>
                    <a:pt x="25" y="367"/>
                  </a:cubicBezTo>
                  <a:cubicBezTo>
                    <a:pt x="26" y="362"/>
                    <a:pt x="26" y="358"/>
                    <a:pt x="27" y="352"/>
                  </a:cubicBezTo>
                  <a:cubicBezTo>
                    <a:pt x="49" y="398"/>
                    <a:pt x="85" y="441"/>
                    <a:pt x="135" y="485"/>
                  </a:cubicBezTo>
                  <a:cubicBezTo>
                    <a:pt x="130" y="469"/>
                    <a:pt x="78" y="428"/>
                    <a:pt x="50" y="383"/>
                  </a:cubicBezTo>
                  <a:cubicBezTo>
                    <a:pt x="40" y="366"/>
                    <a:pt x="32" y="351"/>
                    <a:pt x="28" y="340"/>
                  </a:cubicBezTo>
                  <a:cubicBezTo>
                    <a:pt x="28" y="337"/>
                    <a:pt x="28" y="335"/>
                    <a:pt x="28" y="332"/>
                  </a:cubicBezTo>
                  <a:cubicBezTo>
                    <a:pt x="51" y="377"/>
                    <a:pt x="90" y="424"/>
                    <a:pt x="137" y="464"/>
                  </a:cubicBezTo>
                  <a:cubicBezTo>
                    <a:pt x="132" y="449"/>
                    <a:pt x="78" y="406"/>
                    <a:pt x="52" y="363"/>
                  </a:cubicBezTo>
                  <a:cubicBezTo>
                    <a:pt x="42" y="345"/>
                    <a:pt x="35" y="331"/>
                    <a:pt x="30" y="319"/>
                  </a:cubicBezTo>
                  <a:cubicBezTo>
                    <a:pt x="30" y="316"/>
                    <a:pt x="30" y="313"/>
                    <a:pt x="30" y="310"/>
                  </a:cubicBezTo>
                  <a:cubicBezTo>
                    <a:pt x="52" y="354"/>
                    <a:pt x="100" y="413"/>
                    <a:pt x="145" y="451"/>
                  </a:cubicBezTo>
                  <a:cubicBezTo>
                    <a:pt x="140" y="437"/>
                    <a:pt x="79" y="384"/>
                    <a:pt x="54" y="343"/>
                  </a:cubicBezTo>
                  <a:cubicBezTo>
                    <a:pt x="43" y="324"/>
                    <a:pt x="36" y="309"/>
                    <a:pt x="32" y="297"/>
                  </a:cubicBezTo>
                  <a:cubicBezTo>
                    <a:pt x="32" y="294"/>
                    <a:pt x="32" y="289"/>
                    <a:pt x="32" y="285"/>
                  </a:cubicBezTo>
                  <a:cubicBezTo>
                    <a:pt x="50" y="329"/>
                    <a:pt x="97" y="387"/>
                    <a:pt x="143" y="424"/>
                  </a:cubicBezTo>
                  <a:cubicBezTo>
                    <a:pt x="138" y="410"/>
                    <a:pt x="80" y="362"/>
                    <a:pt x="57" y="323"/>
                  </a:cubicBezTo>
                  <a:cubicBezTo>
                    <a:pt x="44" y="302"/>
                    <a:pt x="37" y="286"/>
                    <a:pt x="33" y="274"/>
                  </a:cubicBezTo>
                  <a:cubicBezTo>
                    <a:pt x="33" y="270"/>
                    <a:pt x="33" y="265"/>
                    <a:pt x="34" y="262"/>
                  </a:cubicBezTo>
                  <a:cubicBezTo>
                    <a:pt x="50" y="306"/>
                    <a:pt x="94" y="360"/>
                    <a:pt x="141" y="396"/>
                  </a:cubicBezTo>
                  <a:cubicBezTo>
                    <a:pt x="136" y="383"/>
                    <a:pt x="83" y="340"/>
                    <a:pt x="61" y="303"/>
                  </a:cubicBezTo>
                  <a:cubicBezTo>
                    <a:pt x="47" y="279"/>
                    <a:pt x="40" y="263"/>
                    <a:pt x="35" y="251"/>
                  </a:cubicBezTo>
                  <a:cubicBezTo>
                    <a:pt x="35" y="246"/>
                    <a:pt x="35" y="242"/>
                    <a:pt x="36" y="237"/>
                  </a:cubicBezTo>
                  <a:cubicBezTo>
                    <a:pt x="49" y="280"/>
                    <a:pt x="91" y="333"/>
                    <a:pt x="138" y="370"/>
                  </a:cubicBezTo>
                  <a:cubicBezTo>
                    <a:pt x="135" y="357"/>
                    <a:pt x="84" y="318"/>
                    <a:pt x="63" y="283"/>
                  </a:cubicBezTo>
                  <a:cubicBezTo>
                    <a:pt x="47" y="256"/>
                    <a:pt x="42" y="238"/>
                    <a:pt x="37" y="227"/>
                  </a:cubicBezTo>
                  <a:cubicBezTo>
                    <a:pt x="37" y="226"/>
                    <a:pt x="37" y="225"/>
                    <a:pt x="37" y="224"/>
                  </a:cubicBezTo>
                  <a:cubicBezTo>
                    <a:pt x="37" y="219"/>
                    <a:pt x="37" y="213"/>
                    <a:pt x="38" y="208"/>
                  </a:cubicBezTo>
                  <a:cubicBezTo>
                    <a:pt x="47" y="252"/>
                    <a:pt x="88" y="308"/>
                    <a:pt x="135" y="346"/>
                  </a:cubicBezTo>
                  <a:cubicBezTo>
                    <a:pt x="132" y="336"/>
                    <a:pt x="86" y="296"/>
                    <a:pt x="67" y="264"/>
                  </a:cubicBezTo>
                  <a:cubicBezTo>
                    <a:pt x="48" y="233"/>
                    <a:pt x="44" y="214"/>
                    <a:pt x="38" y="204"/>
                  </a:cubicBezTo>
                  <a:cubicBezTo>
                    <a:pt x="52" y="84"/>
                    <a:pt x="104" y="12"/>
                    <a:pt x="178" y="0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15"/>
                    <a:pt x="180" y="33"/>
                    <a:pt x="188" y="49"/>
                  </a:cubicBezTo>
                  <a:cubicBezTo>
                    <a:pt x="190" y="46"/>
                    <a:pt x="186" y="29"/>
                    <a:pt x="185" y="15"/>
                  </a:cubicBezTo>
                  <a:cubicBezTo>
                    <a:pt x="185" y="10"/>
                    <a:pt x="185" y="6"/>
                    <a:pt x="185" y="2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92" y="21"/>
                    <a:pt x="198" y="37"/>
                    <a:pt x="206" y="38"/>
                  </a:cubicBezTo>
                  <a:cubicBezTo>
                    <a:pt x="200" y="29"/>
                    <a:pt x="199" y="17"/>
                    <a:pt x="199" y="7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28"/>
                    <a:pt x="214" y="47"/>
                    <a:pt x="222" y="48"/>
                  </a:cubicBezTo>
                  <a:cubicBezTo>
                    <a:pt x="215" y="38"/>
                    <a:pt x="215" y="24"/>
                    <a:pt x="216" y="13"/>
                  </a:cubicBezTo>
                  <a:cubicBezTo>
                    <a:pt x="217" y="14"/>
                    <a:pt x="217" y="14"/>
                    <a:pt x="217" y="14"/>
                  </a:cubicBezTo>
                  <a:cubicBezTo>
                    <a:pt x="219" y="21"/>
                    <a:pt x="222" y="28"/>
                    <a:pt x="225" y="31"/>
                  </a:cubicBezTo>
                  <a:cubicBezTo>
                    <a:pt x="228" y="27"/>
                    <a:pt x="227" y="18"/>
                    <a:pt x="224" y="9"/>
                  </a:cubicBezTo>
                  <a:cubicBezTo>
                    <a:pt x="233" y="4"/>
                    <a:pt x="244" y="5"/>
                    <a:pt x="256" y="12"/>
                  </a:cubicBezTo>
                  <a:cubicBezTo>
                    <a:pt x="260" y="17"/>
                    <a:pt x="258" y="20"/>
                    <a:pt x="253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61" y="28"/>
                    <a:pt x="263" y="29"/>
                    <a:pt x="256" y="30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74" y="38"/>
                    <a:pt x="273" y="40"/>
                    <a:pt x="272" y="43"/>
                  </a:cubicBezTo>
                  <a:cubicBezTo>
                    <a:pt x="268" y="48"/>
                    <a:pt x="268" y="48"/>
                    <a:pt x="268" y="48"/>
                  </a:cubicBezTo>
                  <a:cubicBezTo>
                    <a:pt x="283" y="48"/>
                    <a:pt x="299" y="51"/>
                    <a:pt x="318" y="61"/>
                  </a:cubicBezTo>
                  <a:cubicBezTo>
                    <a:pt x="317" y="68"/>
                    <a:pt x="309" y="67"/>
                    <a:pt x="295" y="59"/>
                  </a:cubicBezTo>
                  <a:cubicBezTo>
                    <a:pt x="299" y="68"/>
                    <a:pt x="312" y="69"/>
                    <a:pt x="311" y="74"/>
                  </a:cubicBezTo>
                  <a:cubicBezTo>
                    <a:pt x="309" y="83"/>
                    <a:pt x="289" y="74"/>
                    <a:pt x="280" y="86"/>
                  </a:cubicBezTo>
                  <a:cubicBezTo>
                    <a:pt x="303" y="87"/>
                    <a:pt x="303" y="87"/>
                    <a:pt x="303" y="87"/>
                  </a:cubicBezTo>
                  <a:cubicBezTo>
                    <a:pt x="308" y="90"/>
                    <a:pt x="306" y="93"/>
                    <a:pt x="299" y="93"/>
                  </a:cubicBezTo>
                  <a:cubicBezTo>
                    <a:pt x="310" y="107"/>
                    <a:pt x="320" y="111"/>
                    <a:pt x="323" y="101"/>
                  </a:cubicBezTo>
                  <a:cubicBezTo>
                    <a:pt x="326" y="94"/>
                    <a:pt x="330" y="94"/>
                    <a:pt x="333" y="101"/>
                  </a:cubicBezTo>
                  <a:cubicBezTo>
                    <a:pt x="347" y="110"/>
                    <a:pt x="350" y="110"/>
                    <a:pt x="341" y="112"/>
                  </a:cubicBezTo>
                  <a:cubicBezTo>
                    <a:pt x="328" y="115"/>
                    <a:pt x="328" y="115"/>
                    <a:pt x="328" y="115"/>
                  </a:cubicBezTo>
                  <a:cubicBezTo>
                    <a:pt x="344" y="117"/>
                    <a:pt x="344" y="117"/>
                    <a:pt x="344" y="117"/>
                  </a:cubicBezTo>
                  <a:cubicBezTo>
                    <a:pt x="348" y="119"/>
                    <a:pt x="348" y="122"/>
                    <a:pt x="345" y="125"/>
                  </a:cubicBezTo>
                  <a:cubicBezTo>
                    <a:pt x="335" y="126"/>
                    <a:pt x="334" y="128"/>
                    <a:pt x="354" y="129"/>
                  </a:cubicBezTo>
                  <a:cubicBezTo>
                    <a:pt x="362" y="133"/>
                    <a:pt x="366" y="137"/>
                    <a:pt x="362" y="141"/>
                  </a:cubicBezTo>
                  <a:cubicBezTo>
                    <a:pt x="345" y="141"/>
                    <a:pt x="345" y="144"/>
                    <a:pt x="366" y="146"/>
                  </a:cubicBezTo>
                  <a:cubicBezTo>
                    <a:pt x="371" y="148"/>
                    <a:pt x="373" y="151"/>
                    <a:pt x="372" y="154"/>
                  </a:cubicBezTo>
                  <a:cubicBezTo>
                    <a:pt x="361" y="156"/>
                    <a:pt x="363" y="159"/>
                    <a:pt x="376" y="159"/>
                  </a:cubicBezTo>
                  <a:cubicBezTo>
                    <a:pt x="378" y="161"/>
                    <a:pt x="380" y="163"/>
                    <a:pt x="377" y="166"/>
                  </a:cubicBezTo>
                  <a:cubicBezTo>
                    <a:pt x="365" y="169"/>
                    <a:pt x="366" y="171"/>
                    <a:pt x="382" y="171"/>
                  </a:cubicBezTo>
                  <a:cubicBezTo>
                    <a:pt x="383" y="177"/>
                    <a:pt x="392" y="176"/>
                    <a:pt x="396" y="183"/>
                  </a:cubicBezTo>
                  <a:cubicBezTo>
                    <a:pt x="409" y="181"/>
                    <a:pt x="415" y="190"/>
                    <a:pt x="403" y="190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22" y="193"/>
                    <a:pt x="430" y="198"/>
                    <a:pt x="427" y="210"/>
                  </a:cubicBezTo>
                  <a:cubicBezTo>
                    <a:pt x="426" y="215"/>
                    <a:pt x="400" y="200"/>
                    <a:pt x="411" y="240"/>
                  </a:cubicBezTo>
                  <a:cubicBezTo>
                    <a:pt x="415" y="244"/>
                    <a:pt x="415" y="244"/>
                    <a:pt x="415" y="244"/>
                  </a:cubicBezTo>
                  <a:cubicBezTo>
                    <a:pt x="422" y="246"/>
                    <a:pt x="414" y="226"/>
                    <a:pt x="427" y="228"/>
                  </a:cubicBezTo>
                  <a:cubicBezTo>
                    <a:pt x="428" y="228"/>
                    <a:pt x="430" y="234"/>
                    <a:pt x="427" y="244"/>
                  </a:cubicBezTo>
                  <a:cubicBezTo>
                    <a:pt x="425" y="254"/>
                    <a:pt x="419" y="258"/>
                    <a:pt x="410" y="252"/>
                  </a:cubicBezTo>
                  <a:cubicBezTo>
                    <a:pt x="402" y="246"/>
                    <a:pt x="397" y="240"/>
                    <a:pt x="397" y="233"/>
                  </a:cubicBezTo>
                  <a:cubicBezTo>
                    <a:pt x="398" y="221"/>
                    <a:pt x="398" y="221"/>
                    <a:pt x="398" y="221"/>
                  </a:cubicBezTo>
                  <a:cubicBezTo>
                    <a:pt x="389" y="222"/>
                    <a:pt x="387" y="216"/>
                    <a:pt x="386" y="207"/>
                  </a:cubicBezTo>
                  <a:cubicBezTo>
                    <a:pt x="386" y="205"/>
                    <a:pt x="383" y="206"/>
                    <a:pt x="384" y="203"/>
                  </a:cubicBezTo>
                  <a:cubicBezTo>
                    <a:pt x="369" y="201"/>
                    <a:pt x="362" y="206"/>
                    <a:pt x="358" y="217"/>
                  </a:cubicBezTo>
                  <a:cubicBezTo>
                    <a:pt x="357" y="221"/>
                    <a:pt x="354" y="218"/>
                    <a:pt x="352" y="213"/>
                  </a:cubicBezTo>
                  <a:cubicBezTo>
                    <a:pt x="353" y="211"/>
                    <a:pt x="347" y="214"/>
                    <a:pt x="344" y="212"/>
                  </a:cubicBezTo>
                  <a:cubicBezTo>
                    <a:pt x="341" y="212"/>
                    <a:pt x="342" y="207"/>
                    <a:pt x="340" y="207"/>
                  </a:cubicBezTo>
                  <a:cubicBezTo>
                    <a:pt x="338" y="207"/>
                    <a:pt x="338" y="210"/>
                    <a:pt x="335" y="210"/>
                  </a:cubicBezTo>
                  <a:cubicBezTo>
                    <a:pt x="332" y="209"/>
                    <a:pt x="333" y="203"/>
                    <a:pt x="328" y="208"/>
                  </a:cubicBezTo>
                  <a:cubicBezTo>
                    <a:pt x="325" y="212"/>
                    <a:pt x="324" y="212"/>
                    <a:pt x="323" y="207"/>
                  </a:cubicBezTo>
                  <a:cubicBezTo>
                    <a:pt x="324" y="202"/>
                    <a:pt x="327" y="194"/>
                    <a:pt x="318" y="206"/>
                  </a:cubicBezTo>
                  <a:cubicBezTo>
                    <a:pt x="314" y="207"/>
                    <a:pt x="314" y="207"/>
                    <a:pt x="312" y="203"/>
                  </a:cubicBezTo>
                  <a:cubicBezTo>
                    <a:pt x="307" y="189"/>
                    <a:pt x="304" y="188"/>
                    <a:pt x="302" y="201"/>
                  </a:cubicBezTo>
                  <a:cubicBezTo>
                    <a:pt x="299" y="206"/>
                    <a:pt x="297" y="207"/>
                    <a:pt x="297" y="199"/>
                  </a:cubicBezTo>
                  <a:cubicBezTo>
                    <a:pt x="292" y="177"/>
                    <a:pt x="291" y="177"/>
                    <a:pt x="293" y="198"/>
                  </a:cubicBezTo>
                  <a:cubicBezTo>
                    <a:pt x="292" y="207"/>
                    <a:pt x="289" y="207"/>
                    <a:pt x="284" y="196"/>
                  </a:cubicBezTo>
                  <a:cubicBezTo>
                    <a:pt x="278" y="178"/>
                    <a:pt x="276" y="197"/>
                    <a:pt x="272" y="189"/>
                  </a:cubicBezTo>
                  <a:cubicBezTo>
                    <a:pt x="266" y="179"/>
                    <a:pt x="270" y="165"/>
                    <a:pt x="260" y="161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6" y="194"/>
                    <a:pt x="259" y="195"/>
                    <a:pt x="258" y="188"/>
                  </a:cubicBezTo>
                  <a:cubicBezTo>
                    <a:pt x="255" y="169"/>
                    <a:pt x="242" y="135"/>
                    <a:pt x="245" y="146"/>
                  </a:cubicBezTo>
                  <a:cubicBezTo>
                    <a:pt x="253" y="187"/>
                    <a:pt x="253" y="187"/>
                    <a:pt x="253" y="187"/>
                  </a:cubicBezTo>
                  <a:cubicBezTo>
                    <a:pt x="253" y="190"/>
                    <a:pt x="244" y="188"/>
                    <a:pt x="242" y="183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30" y="119"/>
                    <a:pt x="230" y="160"/>
                    <a:pt x="236" y="177"/>
                  </a:cubicBezTo>
                  <a:cubicBezTo>
                    <a:pt x="236" y="180"/>
                    <a:pt x="229" y="180"/>
                    <a:pt x="230" y="177"/>
                  </a:cubicBezTo>
                  <a:cubicBezTo>
                    <a:pt x="230" y="172"/>
                    <a:pt x="222" y="125"/>
                    <a:pt x="220" y="127"/>
                  </a:cubicBezTo>
                  <a:cubicBezTo>
                    <a:pt x="214" y="133"/>
                    <a:pt x="230" y="181"/>
                    <a:pt x="217" y="173"/>
                  </a:cubicBezTo>
                  <a:cubicBezTo>
                    <a:pt x="216" y="172"/>
                    <a:pt x="212" y="125"/>
                    <a:pt x="210" y="124"/>
                  </a:cubicBezTo>
                  <a:cubicBezTo>
                    <a:pt x="209" y="124"/>
                    <a:pt x="210" y="170"/>
                    <a:pt x="208" y="169"/>
                  </a:cubicBezTo>
                  <a:cubicBezTo>
                    <a:pt x="195" y="152"/>
                    <a:pt x="209" y="107"/>
                    <a:pt x="200" y="105"/>
                  </a:cubicBezTo>
                  <a:cubicBezTo>
                    <a:pt x="198" y="105"/>
                    <a:pt x="194" y="160"/>
                    <a:pt x="192" y="158"/>
                  </a:cubicBezTo>
                  <a:cubicBezTo>
                    <a:pt x="198" y="201"/>
                    <a:pt x="232" y="202"/>
                    <a:pt x="230" y="215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2" y="215"/>
                    <a:pt x="222" y="228"/>
                    <a:pt x="229" y="243"/>
                  </a:cubicBezTo>
                  <a:cubicBezTo>
                    <a:pt x="222" y="245"/>
                    <a:pt x="230" y="255"/>
                    <a:pt x="235" y="260"/>
                  </a:cubicBezTo>
                  <a:cubicBezTo>
                    <a:pt x="227" y="259"/>
                    <a:pt x="229" y="264"/>
                    <a:pt x="243" y="278"/>
                  </a:cubicBezTo>
                  <a:cubicBezTo>
                    <a:pt x="247" y="280"/>
                    <a:pt x="248" y="283"/>
                    <a:pt x="247" y="285"/>
                  </a:cubicBezTo>
                  <a:cubicBezTo>
                    <a:pt x="229" y="281"/>
                    <a:pt x="227" y="281"/>
                    <a:pt x="256" y="304"/>
                  </a:cubicBezTo>
                  <a:cubicBezTo>
                    <a:pt x="238" y="301"/>
                    <a:pt x="237" y="303"/>
                    <a:pt x="258" y="316"/>
                  </a:cubicBezTo>
                  <a:cubicBezTo>
                    <a:pt x="261" y="319"/>
                    <a:pt x="265" y="324"/>
                    <a:pt x="266" y="329"/>
                  </a:cubicBezTo>
                  <a:cubicBezTo>
                    <a:pt x="267" y="332"/>
                    <a:pt x="263" y="331"/>
                    <a:pt x="262" y="331"/>
                  </a:cubicBezTo>
                  <a:cubicBezTo>
                    <a:pt x="258" y="329"/>
                    <a:pt x="253" y="325"/>
                    <a:pt x="252" y="325"/>
                  </a:cubicBezTo>
                  <a:cubicBezTo>
                    <a:pt x="247" y="324"/>
                    <a:pt x="250" y="331"/>
                    <a:pt x="273" y="348"/>
                  </a:cubicBezTo>
                  <a:cubicBezTo>
                    <a:pt x="279" y="353"/>
                    <a:pt x="282" y="357"/>
                    <a:pt x="278" y="359"/>
                  </a:cubicBezTo>
                  <a:cubicBezTo>
                    <a:pt x="249" y="341"/>
                    <a:pt x="251" y="346"/>
                    <a:pt x="282" y="372"/>
                  </a:cubicBezTo>
                  <a:cubicBezTo>
                    <a:pt x="289" y="384"/>
                    <a:pt x="290" y="389"/>
                    <a:pt x="288" y="391"/>
                  </a:cubicBezTo>
                  <a:cubicBezTo>
                    <a:pt x="263" y="370"/>
                    <a:pt x="246" y="356"/>
                    <a:pt x="289" y="400"/>
                  </a:cubicBezTo>
                  <a:cubicBezTo>
                    <a:pt x="297" y="408"/>
                    <a:pt x="299" y="413"/>
                    <a:pt x="293" y="413"/>
                  </a:cubicBezTo>
                  <a:cubicBezTo>
                    <a:pt x="249" y="381"/>
                    <a:pt x="273" y="402"/>
                    <a:pt x="302" y="433"/>
                  </a:cubicBezTo>
                  <a:cubicBezTo>
                    <a:pt x="304" y="434"/>
                    <a:pt x="302" y="437"/>
                    <a:pt x="300" y="436"/>
                  </a:cubicBezTo>
                  <a:cubicBezTo>
                    <a:pt x="258" y="405"/>
                    <a:pt x="257" y="413"/>
                    <a:pt x="301" y="459"/>
                  </a:cubicBezTo>
                  <a:cubicBezTo>
                    <a:pt x="303" y="463"/>
                    <a:pt x="305" y="466"/>
                    <a:pt x="304" y="469"/>
                  </a:cubicBezTo>
                  <a:cubicBezTo>
                    <a:pt x="303" y="471"/>
                    <a:pt x="299" y="469"/>
                    <a:pt x="298" y="469"/>
                  </a:cubicBezTo>
                  <a:cubicBezTo>
                    <a:pt x="268" y="440"/>
                    <a:pt x="270" y="446"/>
                    <a:pt x="304" y="493"/>
                  </a:cubicBezTo>
                  <a:cubicBezTo>
                    <a:pt x="309" y="500"/>
                    <a:pt x="312" y="507"/>
                    <a:pt x="304" y="503"/>
                  </a:cubicBezTo>
                  <a:cubicBezTo>
                    <a:pt x="266" y="460"/>
                    <a:pt x="254" y="451"/>
                    <a:pt x="303" y="516"/>
                  </a:cubicBezTo>
                  <a:cubicBezTo>
                    <a:pt x="308" y="525"/>
                    <a:pt x="309" y="529"/>
                    <a:pt x="302" y="526"/>
                  </a:cubicBezTo>
                  <a:cubicBezTo>
                    <a:pt x="268" y="479"/>
                    <a:pt x="267" y="485"/>
                    <a:pt x="300" y="536"/>
                  </a:cubicBezTo>
                  <a:cubicBezTo>
                    <a:pt x="303" y="541"/>
                    <a:pt x="303" y="542"/>
                    <a:pt x="300" y="541"/>
                  </a:cubicBezTo>
                  <a:cubicBezTo>
                    <a:pt x="269" y="504"/>
                    <a:pt x="260" y="495"/>
                    <a:pt x="299" y="550"/>
                  </a:cubicBezTo>
                  <a:cubicBezTo>
                    <a:pt x="304" y="560"/>
                    <a:pt x="303" y="562"/>
                    <a:pt x="298" y="557"/>
                  </a:cubicBezTo>
                  <a:cubicBezTo>
                    <a:pt x="260" y="510"/>
                    <a:pt x="259" y="515"/>
                    <a:pt x="296" y="564"/>
                  </a:cubicBezTo>
                  <a:cubicBezTo>
                    <a:pt x="299" y="570"/>
                    <a:pt x="301" y="573"/>
                    <a:pt x="295" y="571"/>
                  </a:cubicBezTo>
                  <a:cubicBezTo>
                    <a:pt x="252" y="521"/>
                    <a:pt x="252" y="523"/>
                    <a:pt x="294" y="577"/>
                  </a:cubicBezTo>
                  <a:cubicBezTo>
                    <a:pt x="294" y="590"/>
                    <a:pt x="294" y="589"/>
                    <a:pt x="286" y="582"/>
                  </a:cubicBezTo>
                  <a:cubicBezTo>
                    <a:pt x="282" y="577"/>
                    <a:pt x="282" y="573"/>
                    <a:pt x="278" y="569"/>
                  </a:cubicBezTo>
                  <a:cubicBezTo>
                    <a:pt x="251" y="536"/>
                    <a:pt x="248" y="539"/>
                    <a:pt x="279" y="581"/>
                  </a:cubicBezTo>
                  <a:cubicBezTo>
                    <a:pt x="276" y="584"/>
                    <a:pt x="272" y="584"/>
                    <a:pt x="267" y="580"/>
                  </a:cubicBezTo>
                  <a:cubicBezTo>
                    <a:pt x="239" y="544"/>
                    <a:pt x="237" y="544"/>
                    <a:pt x="258" y="578"/>
                  </a:cubicBezTo>
                  <a:cubicBezTo>
                    <a:pt x="243" y="576"/>
                    <a:pt x="243" y="576"/>
                    <a:pt x="243" y="576"/>
                  </a:cubicBezTo>
                  <a:cubicBezTo>
                    <a:pt x="241" y="571"/>
                    <a:pt x="238" y="568"/>
                    <a:pt x="235" y="565"/>
                  </a:cubicBezTo>
                  <a:cubicBezTo>
                    <a:pt x="209" y="540"/>
                    <a:pt x="200" y="537"/>
                    <a:pt x="226" y="570"/>
                  </a:cubicBezTo>
                  <a:cubicBezTo>
                    <a:pt x="227" y="571"/>
                    <a:pt x="224" y="572"/>
                    <a:pt x="225" y="572"/>
                  </a:cubicBezTo>
                  <a:cubicBezTo>
                    <a:pt x="196" y="567"/>
                    <a:pt x="196" y="567"/>
                    <a:pt x="196" y="567"/>
                  </a:cubicBezTo>
                  <a:cubicBezTo>
                    <a:pt x="192" y="567"/>
                    <a:pt x="188" y="566"/>
                    <a:pt x="185" y="562"/>
                  </a:cubicBezTo>
                  <a:cubicBezTo>
                    <a:pt x="172" y="540"/>
                    <a:pt x="165" y="531"/>
                    <a:pt x="144" y="511"/>
                  </a:cubicBezTo>
                  <a:cubicBezTo>
                    <a:pt x="145" y="519"/>
                    <a:pt x="161" y="532"/>
                    <a:pt x="174" y="553"/>
                  </a:cubicBezTo>
                  <a:cubicBezTo>
                    <a:pt x="177" y="567"/>
                    <a:pt x="162" y="561"/>
                    <a:pt x="157" y="558"/>
                  </a:cubicBezTo>
                  <a:cubicBezTo>
                    <a:pt x="148" y="546"/>
                    <a:pt x="145" y="544"/>
                    <a:pt x="131" y="528"/>
                  </a:cubicBezTo>
                  <a:cubicBezTo>
                    <a:pt x="94" y="484"/>
                    <a:pt x="53" y="433"/>
                    <a:pt x="21" y="398"/>
                  </a:cubicBezTo>
                  <a:close/>
                  <a:moveTo>
                    <a:pt x="122" y="47"/>
                  </a:moveTo>
                  <a:cubicBezTo>
                    <a:pt x="124" y="48"/>
                    <a:pt x="128" y="59"/>
                    <a:pt x="135" y="72"/>
                  </a:cubicBezTo>
                  <a:cubicBezTo>
                    <a:pt x="141" y="85"/>
                    <a:pt x="151" y="98"/>
                    <a:pt x="152" y="102"/>
                  </a:cubicBezTo>
                  <a:cubicBezTo>
                    <a:pt x="132" y="86"/>
                    <a:pt x="121" y="64"/>
                    <a:pt x="122" y="47"/>
                  </a:cubicBezTo>
                  <a:close/>
                  <a:moveTo>
                    <a:pt x="109" y="60"/>
                  </a:moveTo>
                  <a:cubicBezTo>
                    <a:pt x="113" y="64"/>
                    <a:pt x="115" y="74"/>
                    <a:pt x="123" y="89"/>
                  </a:cubicBezTo>
                  <a:cubicBezTo>
                    <a:pt x="131" y="105"/>
                    <a:pt x="145" y="120"/>
                    <a:pt x="145" y="125"/>
                  </a:cubicBezTo>
                  <a:cubicBezTo>
                    <a:pt x="123" y="106"/>
                    <a:pt x="109" y="81"/>
                    <a:pt x="109" y="60"/>
                  </a:cubicBezTo>
                  <a:close/>
                  <a:moveTo>
                    <a:pt x="98" y="75"/>
                  </a:moveTo>
                  <a:cubicBezTo>
                    <a:pt x="102" y="79"/>
                    <a:pt x="104" y="91"/>
                    <a:pt x="114" y="108"/>
                  </a:cubicBezTo>
                  <a:cubicBezTo>
                    <a:pt x="123" y="125"/>
                    <a:pt x="139" y="142"/>
                    <a:pt x="140" y="147"/>
                  </a:cubicBezTo>
                  <a:cubicBezTo>
                    <a:pt x="114" y="127"/>
                    <a:pt x="98" y="99"/>
                    <a:pt x="98" y="75"/>
                  </a:cubicBezTo>
                  <a:close/>
                  <a:moveTo>
                    <a:pt x="88" y="90"/>
                  </a:moveTo>
                  <a:cubicBezTo>
                    <a:pt x="88" y="116"/>
                    <a:pt x="107" y="148"/>
                    <a:pt x="135" y="171"/>
                  </a:cubicBezTo>
                  <a:cubicBezTo>
                    <a:pt x="135" y="165"/>
                    <a:pt x="115" y="146"/>
                    <a:pt x="105" y="126"/>
                  </a:cubicBezTo>
                  <a:cubicBezTo>
                    <a:pt x="94" y="108"/>
                    <a:pt x="92" y="94"/>
                    <a:pt x="88" y="90"/>
                  </a:cubicBezTo>
                  <a:close/>
                  <a:moveTo>
                    <a:pt x="78" y="106"/>
                  </a:moveTo>
                  <a:cubicBezTo>
                    <a:pt x="80" y="135"/>
                    <a:pt x="100" y="169"/>
                    <a:pt x="133" y="195"/>
                  </a:cubicBezTo>
                  <a:cubicBezTo>
                    <a:pt x="131" y="188"/>
                    <a:pt x="109" y="166"/>
                    <a:pt x="98" y="146"/>
                  </a:cubicBezTo>
                  <a:cubicBezTo>
                    <a:pt x="86" y="125"/>
                    <a:pt x="83" y="110"/>
                    <a:pt x="78" y="106"/>
                  </a:cubicBezTo>
                  <a:close/>
                  <a:moveTo>
                    <a:pt x="70" y="122"/>
                  </a:moveTo>
                  <a:cubicBezTo>
                    <a:pt x="73" y="153"/>
                    <a:pt x="95" y="191"/>
                    <a:pt x="130" y="218"/>
                  </a:cubicBezTo>
                  <a:cubicBezTo>
                    <a:pt x="129" y="211"/>
                    <a:pt x="104" y="188"/>
                    <a:pt x="91" y="165"/>
                  </a:cubicBezTo>
                  <a:cubicBezTo>
                    <a:pt x="78" y="142"/>
                    <a:pt x="75" y="127"/>
                    <a:pt x="70" y="122"/>
                  </a:cubicBezTo>
                  <a:close/>
                  <a:moveTo>
                    <a:pt x="62" y="138"/>
                  </a:moveTo>
                  <a:cubicBezTo>
                    <a:pt x="65" y="172"/>
                    <a:pt x="91" y="212"/>
                    <a:pt x="129" y="243"/>
                  </a:cubicBezTo>
                  <a:cubicBezTo>
                    <a:pt x="127" y="234"/>
                    <a:pt x="99" y="209"/>
                    <a:pt x="84" y="184"/>
                  </a:cubicBezTo>
                  <a:cubicBezTo>
                    <a:pt x="71" y="160"/>
                    <a:pt x="68" y="144"/>
                    <a:pt x="62" y="138"/>
                  </a:cubicBezTo>
                  <a:close/>
                  <a:moveTo>
                    <a:pt x="55" y="154"/>
                  </a:moveTo>
                  <a:cubicBezTo>
                    <a:pt x="58" y="191"/>
                    <a:pt x="87" y="234"/>
                    <a:pt x="128" y="267"/>
                  </a:cubicBezTo>
                  <a:cubicBezTo>
                    <a:pt x="125" y="258"/>
                    <a:pt x="95" y="231"/>
                    <a:pt x="79" y="204"/>
                  </a:cubicBezTo>
                  <a:cubicBezTo>
                    <a:pt x="64" y="177"/>
                    <a:pt x="61" y="161"/>
                    <a:pt x="55" y="154"/>
                  </a:cubicBezTo>
                  <a:close/>
                  <a:moveTo>
                    <a:pt x="49" y="171"/>
                  </a:moveTo>
                  <a:cubicBezTo>
                    <a:pt x="52" y="210"/>
                    <a:pt x="83" y="257"/>
                    <a:pt x="128" y="292"/>
                  </a:cubicBezTo>
                  <a:cubicBezTo>
                    <a:pt x="124" y="282"/>
                    <a:pt x="92" y="253"/>
                    <a:pt x="74" y="223"/>
                  </a:cubicBezTo>
                  <a:cubicBezTo>
                    <a:pt x="58" y="195"/>
                    <a:pt x="55" y="177"/>
                    <a:pt x="49" y="171"/>
                  </a:cubicBezTo>
                  <a:close/>
                  <a:moveTo>
                    <a:pt x="42" y="187"/>
                  </a:moveTo>
                  <a:cubicBezTo>
                    <a:pt x="48" y="228"/>
                    <a:pt x="83" y="282"/>
                    <a:pt x="130" y="320"/>
                  </a:cubicBezTo>
                  <a:cubicBezTo>
                    <a:pt x="127" y="309"/>
                    <a:pt x="88" y="274"/>
                    <a:pt x="70" y="243"/>
                  </a:cubicBezTo>
                  <a:cubicBezTo>
                    <a:pt x="52" y="212"/>
                    <a:pt x="49" y="195"/>
                    <a:pt x="42" y="187"/>
                  </a:cubicBezTo>
                  <a:close/>
                  <a:moveTo>
                    <a:pt x="153" y="22"/>
                  </a:moveTo>
                  <a:cubicBezTo>
                    <a:pt x="155" y="22"/>
                    <a:pt x="159" y="32"/>
                    <a:pt x="162" y="41"/>
                  </a:cubicBezTo>
                  <a:cubicBezTo>
                    <a:pt x="165" y="49"/>
                    <a:pt x="171" y="58"/>
                    <a:pt x="171" y="61"/>
                  </a:cubicBezTo>
                  <a:cubicBezTo>
                    <a:pt x="157" y="50"/>
                    <a:pt x="151" y="34"/>
                    <a:pt x="153" y="22"/>
                  </a:cubicBezTo>
                  <a:close/>
                  <a:moveTo>
                    <a:pt x="371" y="243"/>
                  </a:moveTo>
                  <a:cubicBezTo>
                    <a:pt x="362" y="233"/>
                    <a:pt x="356" y="244"/>
                    <a:pt x="369" y="256"/>
                  </a:cubicBezTo>
                  <a:cubicBezTo>
                    <a:pt x="380" y="266"/>
                    <a:pt x="391" y="263"/>
                    <a:pt x="388" y="259"/>
                  </a:cubicBezTo>
                  <a:lnTo>
                    <a:pt x="371" y="243"/>
                  </a:lnTo>
                  <a:close/>
                  <a:moveTo>
                    <a:pt x="304" y="139"/>
                  </a:moveTo>
                  <a:cubicBezTo>
                    <a:pt x="302" y="139"/>
                    <a:pt x="304" y="149"/>
                    <a:pt x="305" y="154"/>
                  </a:cubicBezTo>
                  <a:cubicBezTo>
                    <a:pt x="305" y="159"/>
                    <a:pt x="307" y="162"/>
                    <a:pt x="310" y="166"/>
                  </a:cubicBezTo>
                  <a:cubicBezTo>
                    <a:pt x="314" y="171"/>
                    <a:pt x="315" y="171"/>
                    <a:pt x="314" y="170"/>
                  </a:cubicBezTo>
                  <a:cubicBezTo>
                    <a:pt x="311" y="161"/>
                    <a:pt x="308" y="152"/>
                    <a:pt x="307" y="145"/>
                  </a:cubicBezTo>
                  <a:cubicBezTo>
                    <a:pt x="307" y="141"/>
                    <a:pt x="305" y="140"/>
                    <a:pt x="304" y="139"/>
                  </a:cubicBezTo>
                  <a:close/>
                  <a:moveTo>
                    <a:pt x="292" y="126"/>
                  </a:moveTo>
                  <a:cubicBezTo>
                    <a:pt x="290" y="126"/>
                    <a:pt x="293" y="138"/>
                    <a:pt x="293" y="144"/>
                  </a:cubicBezTo>
                  <a:cubicBezTo>
                    <a:pt x="293" y="149"/>
                    <a:pt x="294" y="154"/>
                    <a:pt x="298" y="159"/>
                  </a:cubicBezTo>
                  <a:cubicBezTo>
                    <a:pt x="301" y="163"/>
                    <a:pt x="303" y="165"/>
                    <a:pt x="302" y="163"/>
                  </a:cubicBezTo>
                  <a:cubicBezTo>
                    <a:pt x="299" y="151"/>
                    <a:pt x="295" y="142"/>
                    <a:pt x="295" y="133"/>
                  </a:cubicBezTo>
                  <a:cubicBezTo>
                    <a:pt x="294" y="129"/>
                    <a:pt x="293" y="127"/>
                    <a:pt x="292" y="126"/>
                  </a:cubicBezTo>
                  <a:close/>
                  <a:moveTo>
                    <a:pt x="279" y="114"/>
                  </a:moveTo>
                  <a:cubicBezTo>
                    <a:pt x="278" y="113"/>
                    <a:pt x="280" y="126"/>
                    <a:pt x="280" y="133"/>
                  </a:cubicBezTo>
                  <a:cubicBezTo>
                    <a:pt x="280" y="140"/>
                    <a:pt x="281" y="146"/>
                    <a:pt x="285" y="151"/>
                  </a:cubicBezTo>
                  <a:cubicBezTo>
                    <a:pt x="289" y="156"/>
                    <a:pt x="290" y="158"/>
                    <a:pt x="289" y="156"/>
                  </a:cubicBezTo>
                  <a:cubicBezTo>
                    <a:pt x="287" y="143"/>
                    <a:pt x="283" y="132"/>
                    <a:pt x="283" y="121"/>
                  </a:cubicBezTo>
                  <a:cubicBezTo>
                    <a:pt x="283" y="116"/>
                    <a:pt x="282" y="115"/>
                    <a:pt x="279" y="114"/>
                  </a:cubicBezTo>
                  <a:close/>
                  <a:moveTo>
                    <a:pt x="268" y="101"/>
                  </a:moveTo>
                  <a:cubicBezTo>
                    <a:pt x="266" y="99"/>
                    <a:pt x="268" y="115"/>
                    <a:pt x="268" y="123"/>
                  </a:cubicBezTo>
                  <a:cubicBezTo>
                    <a:pt x="267" y="130"/>
                    <a:pt x="268" y="136"/>
                    <a:pt x="272" y="144"/>
                  </a:cubicBezTo>
                  <a:cubicBezTo>
                    <a:pt x="276" y="150"/>
                    <a:pt x="278" y="151"/>
                    <a:pt x="277" y="149"/>
                  </a:cubicBezTo>
                  <a:cubicBezTo>
                    <a:pt x="274" y="134"/>
                    <a:pt x="271" y="121"/>
                    <a:pt x="271" y="110"/>
                  </a:cubicBezTo>
                  <a:cubicBezTo>
                    <a:pt x="271" y="104"/>
                    <a:pt x="269" y="102"/>
                    <a:pt x="268" y="101"/>
                  </a:cubicBezTo>
                  <a:close/>
                  <a:moveTo>
                    <a:pt x="256" y="88"/>
                  </a:moveTo>
                  <a:cubicBezTo>
                    <a:pt x="254" y="87"/>
                    <a:pt x="256" y="105"/>
                    <a:pt x="255" y="113"/>
                  </a:cubicBezTo>
                  <a:cubicBezTo>
                    <a:pt x="254" y="121"/>
                    <a:pt x="256" y="128"/>
                    <a:pt x="259" y="135"/>
                  </a:cubicBezTo>
                  <a:cubicBezTo>
                    <a:pt x="263" y="143"/>
                    <a:pt x="265" y="145"/>
                    <a:pt x="264" y="142"/>
                  </a:cubicBezTo>
                  <a:cubicBezTo>
                    <a:pt x="262" y="125"/>
                    <a:pt x="258" y="111"/>
                    <a:pt x="259" y="98"/>
                  </a:cubicBezTo>
                  <a:cubicBezTo>
                    <a:pt x="259" y="92"/>
                    <a:pt x="258" y="89"/>
                    <a:pt x="256" y="88"/>
                  </a:cubicBezTo>
                  <a:close/>
                  <a:moveTo>
                    <a:pt x="243" y="75"/>
                  </a:moveTo>
                  <a:cubicBezTo>
                    <a:pt x="242" y="74"/>
                    <a:pt x="243" y="93"/>
                    <a:pt x="242" y="103"/>
                  </a:cubicBezTo>
                  <a:cubicBezTo>
                    <a:pt x="242" y="111"/>
                    <a:pt x="242" y="120"/>
                    <a:pt x="247" y="128"/>
                  </a:cubicBezTo>
                  <a:cubicBezTo>
                    <a:pt x="250" y="136"/>
                    <a:pt x="252" y="138"/>
                    <a:pt x="252" y="135"/>
                  </a:cubicBezTo>
                  <a:cubicBezTo>
                    <a:pt x="249" y="117"/>
                    <a:pt x="246" y="101"/>
                    <a:pt x="247" y="86"/>
                  </a:cubicBezTo>
                  <a:cubicBezTo>
                    <a:pt x="248" y="79"/>
                    <a:pt x="246" y="77"/>
                    <a:pt x="243" y="75"/>
                  </a:cubicBezTo>
                  <a:close/>
                  <a:moveTo>
                    <a:pt x="232" y="76"/>
                  </a:moveTo>
                  <a:cubicBezTo>
                    <a:pt x="232" y="74"/>
                    <a:pt x="232" y="90"/>
                    <a:pt x="231" y="98"/>
                  </a:cubicBezTo>
                  <a:cubicBezTo>
                    <a:pt x="230" y="105"/>
                    <a:pt x="231" y="112"/>
                    <a:pt x="234" y="119"/>
                  </a:cubicBezTo>
                  <a:cubicBezTo>
                    <a:pt x="237" y="125"/>
                    <a:pt x="238" y="127"/>
                    <a:pt x="238" y="125"/>
                  </a:cubicBezTo>
                  <a:cubicBezTo>
                    <a:pt x="237" y="110"/>
                    <a:pt x="234" y="97"/>
                    <a:pt x="235" y="85"/>
                  </a:cubicBezTo>
                  <a:cubicBezTo>
                    <a:pt x="236" y="79"/>
                    <a:pt x="234" y="78"/>
                    <a:pt x="232" y="76"/>
                  </a:cubicBezTo>
                  <a:close/>
                  <a:moveTo>
                    <a:pt x="223" y="76"/>
                  </a:moveTo>
                  <a:cubicBezTo>
                    <a:pt x="222" y="75"/>
                    <a:pt x="222" y="88"/>
                    <a:pt x="221" y="94"/>
                  </a:cubicBezTo>
                  <a:cubicBezTo>
                    <a:pt x="220" y="99"/>
                    <a:pt x="220" y="104"/>
                    <a:pt x="222" y="110"/>
                  </a:cubicBezTo>
                  <a:cubicBezTo>
                    <a:pt x="225" y="115"/>
                    <a:pt x="226" y="116"/>
                    <a:pt x="226" y="115"/>
                  </a:cubicBezTo>
                  <a:cubicBezTo>
                    <a:pt x="225" y="103"/>
                    <a:pt x="223" y="93"/>
                    <a:pt x="225" y="84"/>
                  </a:cubicBezTo>
                  <a:cubicBezTo>
                    <a:pt x="226" y="79"/>
                    <a:pt x="224" y="78"/>
                    <a:pt x="223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47" name="Freeform 192"/>
            <p:cNvSpPr>
              <a:spLocks noEditPoints="1"/>
            </p:cNvSpPr>
            <p:nvPr/>
          </p:nvSpPr>
          <p:spPr bwMode="auto">
            <a:xfrm>
              <a:off x="6186" y="958"/>
              <a:ext cx="690" cy="947"/>
            </a:xfrm>
            <a:custGeom>
              <a:avLst/>
              <a:gdLst>
                <a:gd name="T0" fmla="*/ 4 w 894"/>
                <a:gd name="T1" fmla="*/ 2 h 1227"/>
                <a:gd name="T2" fmla="*/ 49 w 894"/>
                <a:gd name="T3" fmla="*/ 59 h 1227"/>
                <a:gd name="T4" fmla="*/ 43 w 894"/>
                <a:gd name="T5" fmla="*/ 64 h 1227"/>
                <a:gd name="T6" fmla="*/ 2 w 894"/>
                <a:gd name="T7" fmla="*/ 4 h 1227"/>
                <a:gd name="T8" fmla="*/ 4 w 894"/>
                <a:gd name="T9" fmla="*/ 2 h 1227"/>
                <a:gd name="T10" fmla="*/ 79 w 894"/>
                <a:gd name="T11" fmla="*/ 130 h 1227"/>
                <a:gd name="T12" fmla="*/ 75 w 894"/>
                <a:gd name="T13" fmla="*/ 132 h 1227"/>
                <a:gd name="T14" fmla="*/ 77 w 894"/>
                <a:gd name="T15" fmla="*/ 107 h 1227"/>
                <a:gd name="T16" fmla="*/ 103 w 894"/>
                <a:gd name="T17" fmla="*/ 104 h 1227"/>
                <a:gd name="T18" fmla="*/ 100 w 894"/>
                <a:gd name="T19" fmla="*/ 109 h 1227"/>
                <a:gd name="T20" fmla="*/ 79 w 894"/>
                <a:gd name="T21" fmla="*/ 130 h 1227"/>
                <a:gd name="T22" fmla="*/ 97 w 894"/>
                <a:gd name="T23" fmla="*/ 122 h 1227"/>
                <a:gd name="T24" fmla="*/ 90 w 894"/>
                <a:gd name="T25" fmla="*/ 130 h 1227"/>
                <a:gd name="T26" fmla="*/ 518 w 894"/>
                <a:gd name="T27" fmla="*/ 719 h 1227"/>
                <a:gd name="T28" fmla="*/ 518 w 894"/>
                <a:gd name="T29" fmla="*/ 722 h 1227"/>
                <a:gd name="T30" fmla="*/ 533 w 894"/>
                <a:gd name="T31" fmla="*/ 731 h 1227"/>
                <a:gd name="T32" fmla="*/ 527 w 894"/>
                <a:gd name="T33" fmla="*/ 711 h 1227"/>
                <a:gd name="T34" fmla="*/ 524 w 894"/>
                <a:gd name="T35" fmla="*/ 712 h 1227"/>
                <a:gd name="T36" fmla="*/ 97 w 894"/>
                <a:gd name="T37" fmla="*/ 122 h 12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4"/>
                <a:gd name="T58" fmla="*/ 0 h 1227"/>
                <a:gd name="T59" fmla="*/ 894 w 894"/>
                <a:gd name="T60" fmla="*/ 1227 h 12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4" h="1227">
                  <a:moveTo>
                    <a:pt x="7" y="4"/>
                  </a:moveTo>
                  <a:cubicBezTo>
                    <a:pt x="32" y="35"/>
                    <a:pt x="56" y="64"/>
                    <a:pt x="83" y="99"/>
                  </a:cubicBezTo>
                  <a:cubicBezTo>
                    <a:pt x="83" y="105"/>
                    <a:pt x="80" y="108"/>
                    <a:pt x="73" y="108"/>
                  </a:cubicBezTo>
                  <a:cubicBezTo>
                    <a:pt x="46" y="69"/>
                    <a:pt x="25" y="37"/>
                    <a:pt x="4" y="7"/>
                  </a:cubicBezTo>
                  <a:cubicBezTo>
                    <a:pt x="0" y="1"/>
                    <a:pt x="5" y="0"/>
                    <a:pt x="7" y="4"/>
                  </a:cubicBezTo>
                  <a:close/>
                  <a:moveTo>
                    <a:pt x="134" y="219"/>
                  </a:moveTo>
                  <a:cubicBezTo>
                    <a:pt x="136" y="226"/>
                    <a:pt x="131" y="229"/>
                    <a:pt x="126" y="222"/>
                  </a:cubicBezTo>
                  <a:cubicBezTo>
                    <a:pt x="115" y="210"/>
                    <a:pt x="118" y="194"/>
                    <a:pt x="129" y="180"/>
                  </a:cubicBezTo>
                  <a:cubicBezTo>
                    <a:pt x="142" y="164"/>
                    <a:pt x="158" y="164"/>
                    <a:pt x="172" y="175"/>
                  </a:cubicBezTo>
                  <a:cubicBezTo>
                    <a:pt x="181" y="182"/>
                    <a:pt x="178" y="183"/>
                    <a:pt x="168" y="183"/>
                  </a:cubicBezTo>
                  <a:cubicBezTo>
                    <a:pt x="140" y="183"/>
                    <a:pt x="129" y="197"/>
                    <a:pt x="134" y="219"/>
                  </a:cubicBezTo>
                  <a:close/>
                  <a:moveTo>
                    <a:pt x="163" y="205"/>
                  </a:moveTo>
                  <a:cubicBezTo>
                    <a:pt x="151" y="201"/>
                    <a:pt x="148" y="206"/>
                    <a:pt x="150" y="219"/>
                  </a:cubicBezTo>
                  <a:cubicBezTo>
                    <a:pt x="318" y="455"/>
                    <a:pt x="571" y="800"/>
                    <a:pt x="870" y="1207"/>
                  </a:cubicBezTo>
                  <a:cubicBezTo>
                    <a:pt x="869" y="1212"/>
                    <a:pt x="869" y="1212"/>
                    <a:pt x="869" y="1212"/>
                  </a:cubicBezTo>
                  <a:cubicBezTo>
                    <a:pt x="894" y="1227"/>
                    <a:pt x="894" y="1227"/>
                    <a:pt x="894" y="1227"/>
                  </a:cubicBezTo>
                  <a:cubicBezTo>
                    <a:pt x="885" y="1193"/>
                    <a:pt x="885" y="1193"/>
                    <a:pt x="885" y="1193"/>
                  </a:cubicBezTo>
                  <a:cubicBezTo>
                    <a:pt x="880" y="1196"/>
                    <a:pt x="880" y="1196"/>
                    <a:pt x="880" y="1196"/>
                  </a:cubicBezTo>
                  <a:cubicBezTo>
                    <a:pt x="650" y="875"/>
                    <a:pt x="383" y="497"/>
                    <a:pt x="163" y="205"/>
                  </a:cubicBezTo>
                  <a:close/>
                </a:path>
              </a:pathLst>
            </a:custGeom>
            <a:solidFill>
              <a:srgbClr val="E2B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48" name="Freeform 193"/>
            <p:cNvSpPr>
              <a:spLocks noEditPoints="1"/>
            </p:cNvSpPr>
            <p:nvPr/>
          </p:nvSpPr>
          <p:spPr bwMode="auto">
            <a:xfrm>
              <a:off x="6167" y="1120"/>
              <a:ext cx="541" cy="393"/>
            </a:xfrm>
            <a:custGeom>
              <a:avLst/>
              <a:gdLst>
                <a:gd name="T0" fmla="*/ 412 w 700"/>
                <a:gd name="T1" fmla="*/ 8 h 509"/>
                <a:gd name="T2" fmla="*/ 380 w 700"/>
                <a:gd name="T3" fmla="*/ 25 h 509"/>
                <a:gd name="T4" fmla="*/ 165 w 700"/>
                <a:gd name="T5" fmla="*/ 299 h 509"/>
                <a:gd name="T6" fmla="*/ 197 w 700"/>
                <a:gd name="T7" fmla="*/ 283 h 509"/>
                <a:gd name="T8" fmla="*/ 184 w 700"/>
                <a:gd name="T9" fmla="*/ 290 h 509"/>
                <a:gd name="T10" fmla="*/ 173 w 700"/>
                <a:gd name="T11" fmla="*/ 293 h 509"/>
                <a:gd name="T12" fmla="*/ 0 w 700"/>
                <a:gd name="T13" fmla="*/ 266 h 509"/>
                <a:gd name="T14" fmla="*/ 28 w 700"/>
                <a:gd name="T15" fmla="*/ 260 h 509"/>
                <a:gd name="T16" fmla="*/ 51 w 700"/>
                <a:gd name="T17" fmla="*/ 263 h 509"/>
                <a:gd name="T18" fmla="*/ 79 w 700"/>
                <a:gd name="T19" fmla="*/ 259 h 509"/>
                <a:gd name="T20" fmla="*/ 98 w 700"/>
                <a:gd name="T21" fmla="*/ 268 h 509"/>
                <a:gd name="T22" fmla="*/ 125 w 700"/>
                <a:gd name="T23" fmla="*/ 269 h 509"/>
                <a:gd name="T24" fmla="*/ 135 w 700"/>
                <a:gd name="T25" fmla="*/ 284 h 509"/>
                <a:gd name="T26" fmla="*/ 178 w 700"/>
                <a:gd name="T27" fmla="*/ 271 h 509"/>
                <a:gd name="T28" fmla="*/ 211 w 700"/>
                <a:gd name="T29" fmla="*/ 259 h 509"/>
                <a:gd name="T30" fmla="*/ 66 w 700"/>
                <a:gd name="T31" fmla="*/ 154 h 509"/>
                <a:gd name="T32" fmla="*/ 104 w 700"/>
                <a:gd name="T33" fmla="*/ 142 h 509"/>
                <a:gd name="T34" fmla="*/ 132 w 700"/>
                <a:gd name="T35" fmla="*/ 147 h 509"/>
                <a:gd name="T36" fmla="*/ 159 w 700"/>
                <a:gd name="T37" fmla="*/ 147 h 509"/>
                <a:gd name="T38" fmla="*/ 183 w 700"/>
                <a:gd name="T39" fmla="*/ 164 h 509"/>
                <a:gd name="T40" fmla="*/ 184 w 700"/>
                <a:gd name="T41" fmla="*/ 174 h 509"/>
                <a:gd name="T42" fmla="*/ 172 w 700"/>
                <a:gd name="T43" fmla="*/ 189 h 509"/>
                <a:gd name="T44" fmla="*/ 144 w 700"/>
                <a:gd name="T45" fmla="*/ 198 h 509"/>
                <a:gd name="T46" fmla="*/ 113 w 700"/>
                <a:gd name="T47" fmla="*/ 215 h 509"/>
                <a:gd name="T48" fmla="*/ 212 w 700"/>
                <a:gd name="T49" fmla="*/ 184 h 509"/>
                <a:gd name="T50" fmla="*/ 171 w 700"/>
                <a:gd name="T51" fmla="*/ 211 h 509"/>
                <a:gd name="T52" fmla="*/ 150 w 700"/>
                <a:gd name="T53" fmla="*/ 228 h 509"/>
                <a:gd name="T54" fmla="*/ 217 w 700"/>
                <a:gd name="T55" fmla="*/ 214 h 509"/>
                <a:gd name="T56" fmla="*/ 155 w 700"/>
                <a:gd name="T57" fmla="*/ 255 h 509"/>
                <a:gd name="T58" fmla="*/ 138 w 700"/>
                <a:gd name="T59" fmla="*/ 240 h 509"/>
                <a:gd name="T60" fmla="*/ 98 w 700"/>
                <a:gd name="T61" fmla="*/ 247 h 509"/>
                <a:gd name="T62" fmla="*/ 88 w 700"/>
                <a:gd name="T63" fmla="*/ 233 h 509"/>
                <a:gd name="T64" fmla="*/ 49 w 700"/>
                <a:gd name="T65" fmla="*/ 242 h 509"/>
                <a:gd name="T66" fmla="*/ 33 w 700"/>
                <a:gd name="T67" fmla="*/ 235 h 509"/>
                <a:gd name="T68" fmla="*/ 43 w 700"/>
                <a:gd name="T69" fmla="*/ 216 h 509"/>
                <a:gd name="T70" fmla="*/ 125 w 700"/>
                <a:gd name="T71" fmla="*/ 185 h 509"/>
                <a:gd name="T72" fmla="*/ 109 w 700"/>
                <a:gd name="T73" fmla="*/ 174 h 509"/>
                <a:gd name="T74" fmla="*/ 88 w 700"/>
                <a:gd name="T75" fmla="*/ 198 h 509"/>
                <a:gd name="T76" fmla="*/ 67 w 700"/>
                <a:gd name="T77" fmla="*/ 174 h 509"/>
                <a:gd name="T78" fmla="*/ 50 w 700"/>
                <a:gd name="T79" fmla="*/ 193 h 509"/>
                <a:gd name="T80" fmla="*/ 122 w 700"/>
                <a:gd name="T81" fmla="*/ 100 h 509"/>
                <a:gd name="T82" fmla="*/ 72 w 700"/>
                <a:gd name="T83" fmla="*/ 93 h 509"/>
                <a:gd name="T84" fmla="*/ 107 w 700"/>
                <a:gd name="T85" fmla="*/ 111 h 509"/>
                <a:gd name="T86" fmla="*/ 259 w 700"/>
                <a:gd name="T87" fmla="*/ 15 h 509"/>
                <a:gd name="T88" fmla="*/ 238 w 700"/>
                <a:gd name="T89" fmla="*/ 6 h 509"/>
                <a:gd name="T90" fmla="*/ 209 w 700"/>
                <a:gd name="T91" fmla="*/ 18 h 509"/>
                <a:gd name="T92" fmla="*/ 236 w 700"/>
                <a:gd name="T93" fmla="*/ 29 h 509"/>
                <a:gd name="T94" fmla="*/ 281 w 700"/>
                <a:gd name="T95" fmla="*/ 45 h 509"/>
                <a:gd name="T96" fmla="*/ 156 w 700"/>
                <a:gd name="T97" fmla="*/ 25 h 509"/>
                <a:gd name="T98" fmla="*/ 173 w 700"/>
                <a:gd name="T99" fmla="*/ 30 h 509"/>
                <a:gd name="T100" fmla="*/ 206 w 700"/>
                <a:gd name="T101" fmla="*/ 43 h 509"/>
                <a:gd name="T102" fmla="*/ 227 w 700"/>
                <a:gd name="T103" fmla="*/ 45 h 509"/>
                <a:gd name="T104" fmla="*/ 255 w 700"/>
                <a:gd name="T105" fmla="*/ 58 h 509"/>
                <a:gd name="T106" fmla="*/ 271 w 700"/>
                <a:gd name="T107" fmla="*/ 56 h 509"/>
                <a:gd name="T108" fmla="*/ 233 w 700"/>
                <a:gd name="T109" fmla="*/ 36 h 509"/>
                <a:gd name="T110" fmla="*/ 359 w 700"/>
                <a:gd name="T111" fmla="*/ 39 h 509"/>
                <a:gd name="T112" fmla="*/ 393 w 700"/>
                <a:gd name="T113" fmla="*/ 37 h 509"/>
                <a:gd name="T114" fmla="*/ 379 w 700"/>
                <a:gd name="T115" fmla="*/ 41 h 50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0"/>
                <a:gd name="T175" fmla="*/ 0 h 509"/>
                <a:gd name="T176" fmla="*/ 700 w 700"/>
                <a:gd name="T177" fmla="*/ 509 h 50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0" h="509">
                  <a:moveTo>
                    <a:pt x="593" y="57"/>
                  </a:moveTo>
                  <a:cubicBezTo>
                    <a:pt x="593" y="52"/>
                    <a:pt x="615" y="36"/>
                    <a:pt x="643" y="17"/>
                  </a:cubicBezTo>
                  <a:cubicBezTo>
                    <a:pt x="656" y="7"/>
                    <a:pt x="667" y="4"/>
                    <a:pt x="678" y="4"/>
                  </a:cubicBezTo>
                  <a:cubicBezTo>
                    <a:pt x="682" y="5"/>
                    <a:pt x="687" y="6"/>
                    <a:pt x="693" y="5"/>
                  </a:cubicBezTo>
                  <a:cubicBezTo>
                    <a:pt x="700" y="9"/>
                    <a:pt x="698" y="12"/>
                    <a:pt x="690" y="14"/>
                  </a:cubicBezTo>
                  <a:cubicBezTo>
                    <a:pt x="687" y="11"/>
                    <a:pt x="683" y="11"/>
                    <a:pt x="680" y="12"/>
                  </a:cubicBezTo>
                  <a:cubicBezTo>
                    <a:pt x="672" y="14"/>
                    <a:pt x="672" y="19"/>
                    <a:pt x="667" y="21"/>
                  </a:cubicBezTo>
                  <a:cubicBezTo>
                    <a:pt x="663" y="16"/>
                    <a:pt x="663" y="16"/>
                    <a:pt x="663" y="16"/>
                  </a:cubicBezTo>
                  <a:cubicBezTo>
                    <a:pt x="653" y="22"/>
                    <a:pt x="646" y="41"/>
                    <a:pt x="639" y="50"/>
                  </a:cubicBezTo>
                  <a:cubicBezTo>
                    <a:pt x="637" y="41"/>
                    <a:pt x="637" y="41"/>
                    <a:pt x="637" y="41"/>
                  </a:cubicBezTo>
                  <a:cubicBezTo>
                    <a:pt x="632" y="41"/>
                    <a:pt x="629" y="52"/>
                    <a:pt x="621" y="58"/>
                  </a:cubicBezTo>
                  <a:cubicBezTo>
                    <a:pt x="622" y="52"/>
                    <a:pt x="621" y="48"/>
                    <a:pt x="618" y="48"/>
                  </a:cubicBezTo>
                  <a:cubicBezTo>
                    <a:pt x="605" y="57"/>
                    <a:pt x="596" y="61"/>
                    <a:pt x="593" y="57"/>
                  </a:cubicBezTo>
                  <a:close/>
                  <a:moveTo>
                    <a:pt x="261" y="496"/>
                  </a:moveTo>
                  <a:cubicBezTo>
                    <a:pt x="268" y="496"/>
                    <a:pt x="275" y="498"/>
                    <a:pt x="275" y="501"/>
                  </a:cubicBezTo>
                  <a:cubicBezTo>
                    <a:pt x="275" y="504"/>
                    <a:pt x="268" y="507"/>
                    <a:pt x="261" y="507"/>
                  </a:cubicBezTo>
                  <a:cubicBezTo>
                    <a:pt x="252" y="507"/>
                    <a:pt x="246" y="504"/>
                    <a:pt x="246" y="501"/>
                  </a:cubicBezTo>
                  <a:cubicBezTo>
                    <a:pt x="246" y="498"/>
                    <a:pt x="252" y="496"/>
                    <a:pt x="261" y="496"/>
                  </a:cubicBezTo>
                  <a:close/>
                  <a:moveTo>
                    <a:pt x="318" y="484"/>
                  </a:moveTo>
                  <a:cubicBezTo>
                    <a:pt x="323" y="477"/>
                    <a:pt x="328" y="473"/>
                    <a:pt x="330" y="475"/>
                  </a:cubicBezTo>
                  <a:cubicBezTo>
                    <a:pt x="332" y="478"/>
                    <a:pt x="329" y="485"/>
                    <a:pt x="325" y="492"/>
                  </a:cubicBezTo>
                  <a:cubicBezTo>
                    <a:pt x="320" y="499"/>
                    <a:pt x="314" y="504"/>
                    <a:pt x="313" y="501"/>
                  </a:cubicBezTo>
                  <a:cubicBezTo>
                    <a:pt x="311" y="499"/>
                    <a:pt x="313" y="492"/>
                    <a:pt x="318" y="484"/>
                  </a:cubicBezTo>
                  <a:close/>
                  <a:moveTo>
                    <a:pt x="299" y="494"/>
                  </a:moveTo>
                  <a:cubicBezTo>
                    <a:pt x="302" y="488"/>
                    <a:pt x="307" y="485"/>
                    <a:pt x="308" y="487"/>
                  </a:cubicBezTo>
                  <a:cubicBezTo>
                    <a:pt x="310" y="488"/>
                    <a:pt x="308" y="494"/>
                    <a:pt x="305" y="500"/>
                  </a:cubicBezTo>
                  <a:cubicBezTo>
                    <a:pt x="301" y="506"/>
                    <a:pt x="297" y="509"/>
                    <a:pt x="295" y="508"/>
                  </a:cubicBezTo>
                  <a:cubicBezTo>
                    <a:pt x="293" y="506"/>
                    <a:pt x="295" y="500"/>
                    <a:pt x="299" y="494"/>
                  </a:cubicBezTo>
                  <a:close/>
                  <a:moveTo>
                    <a:pt x="282" y="498"/>
                  </a:moveTo>
                  <a:cubicBezTo>
                    <a:pt x="286" y="493"/>
                    <a:pt x="289" y="490"/>
                    <a:pt x="290" y="491"/>
                  </a:cubicBezTo>
                  <a:cubicBezTo>
                    <a:pt x="292" y="493"/>
                    <a:pt x="290" y="498"/>
                    <a:pt x="287" y="503"/>
                  </a:cubicBezTo>
                  <a:cubicBezTo>
                    <a:pt x="284" y="507"/>
                    <a:pt x="281" y="509"/>
                    <a:pt x="279" y="509"/>
                  </a:cubicBezTo>
                  <a:cubicBezTo>
                    <a:pt x="278" y="507"/>
                    <a:pt x="279" y="502"/>
                    <a:pt x="282" y="498"/>
                  </a:cubicBezTo>
                  <a:close/>
                  <a:moveTo>
                    <a:pt x="4" y="438"/>
                  </a:moveTo>
                  <a:cubicBezTo>
                    <a:pt x="0" y="447"/>
                    <a:pt x="0" y="447"/>
                    <a:pt x="0" y="447"/>
                  </a:cubicBezTo>
                  <a:cubicBezTo>
                    <a:pt x="5" y="448"/>
                    <a:pt x="8" y="442"/>
                    <a:pt x="12" y="440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14" y="456"/>
                    <a:pt x="25" y="443"/>
                    <a:pt x="34" y="437"/>
                  </a:cubicBezTo>
                  <a:cubicBezTo>
                    <a:pt x="28" y="452"/>
                    <a:pt x="28" y="452"/>
                    <a:pt x="28" y="452"/>
                  </a:cubicBezTo>
                  <a:cubicBezTo>
                    <a:pt x="35" y="452"/>
                    <a:pt x="41" y="442"/>
                    <a:pt x="46" y="436"/>
                  </a:cubicBezTo>
                  <a:cubicBezTo>
                    <a:pt x="43" y="452"/>
                    <a:pt x="43" y="452"/>
                    <a:pt x="43" y="452"/>
                  </a:cubicBezTo>
                  <a:cubicBezTo>
                    <a:pt x="52" y="451"/>
                    <a:pt x="58" y="439"/>
                    <a:pt x="66" y="432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71" y="447"/>
                    <a:pt x="76" y="437"/>
                    <a:pt x="82" y="432"/>
                  </a:cubicBezTo>
                  <a:cubicBezTo>
                    <a:pt x="86" y="442"/>
                    <a:pt x="86" y="442"/>
                    <a:pt x="86" y="442"/>
                  </a:cubicBezTo>
                  <a:cubicBezTo>
                    <a:pt x="92" y="443"/>
                    <a:pt x="95" y="435"/>
                    <a:pt x="100" y="432"/>
                  </a:cubicBezTo>
                  <a:cubicBezTo>
                    <a:pt x="102" y="442"/>
                    <a:pt x="102" y="442"/>
                    <a:pt x="102" y="442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8" y="440"/>
                    <a:pt x="118" y="440"/>
                    <a:pt x="118" y="440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6" y="441"/>
                    <a:pt x="136" y="441"/>
                    <a:pt x="136" y="441"/>
                  </a:cubicBezTo>
                  <a:cubicBezTo>
                    <a:pt x="148" y="435"/>
                    <a:pt x="148" y="435"/>
                    <a:pt x="148" y="435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63" y="441"/>
                    <a:pt x="163" y="441"/>
                    <a:pt x="163" y="441"/>
                  </a:cubicBezTo>
                  <a:cubicBezTo>
                    <a:pt x="164" y="449"/>
                    <a:pt x="164" y="449"/>
                    <a:pt x="164" y="449"/>
                  </a:cubicBezTo>
                  <a:cubicBezTo>
                    <a:pt x="176" y="442"/>
                    <a:pt x="176" y="442"/>
                    <a:pt x="176" y="442"/>
                  </a:cubicBezTo>
                  <a:cubicBezTo>
                    <a:pt x="176" y="453"/>
                    <a:pt x="176" y="453"/>
                    <a:pt x="176" y="453"/>
                  </a:cubicBezTo>
                  <a:cubicBezTo>
                    <a:pt x="189" y="450"/>
                    <a:pt x="189" y="450"/>
                    <a:pt x="189" y="450"/>
                  </a:cubicBezTo>
                  <a:cubicBezTo>
                    <a:pt x="190" y="460"/>
                    <a:pt x="190" y="460"/>
                    <a:pt x="190" y="460"/>
                  </a:cubicBezTo>
                  <a:cubicBezTo>
                    <a:pt x="210" y="452"/>
                    <a:pt x="210" y="452"/>
                    <a:pt x="210" y="452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21" y="456"/>
                    <a:pt x="221" y="456"/>
                    <a:pt x="221" y="456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238" y="459"/>
                    <a:pt x="238" y="459"/>
                    <a:pt x="238" y="459"/>
                  </a:cubicBezTo>
                  <a:cubicBezTo>
                    <a:pt x="227" y="477"/>
                    <a:pt x="227" y="477"/>
                    <a:pt x="227" y="477"/>
                  </a:cubicBezTo>
                  <a:cubicBezTo>
                    <a:pt x="240" y="478"/>
                    <a:pt x="244" y="468"/>
                    <a:pt x="252" y="464"/>
                  </a:cubicBezTo>
                  <a:cubicBezTo>
                    <a:pt x="246" y="480"/>
                    <a:pt x="246" y="480"/>
                    <a:pt x="246" y="480"/>
                  </a:cubicBezTo>
                  <a:cubicBezTo>
                    <a:pt x="259" y="478"/>
                    <a:pt x="270" y="468"/>
                    <a:pt x="281" y="454"/>
                  </a:cubicBezTo>
                  <a:cubicBezTo>
                    <a:pt x="283" y="458"/>
                    <a:pt x="282" y="465"/>
                    <a:pt x="272" y="479"/>
                  </a:cubicBezTo>
                  <a:cubicBezTo>
                    <a:pt x="286" y="473"/>
                    <a:pt x="292" y="464"/>
                    <a:pt x="297" y="454"/>
                  </a:cubicBezTo>
                  <a:cubicBezTo>
                    <a:pt x="293" y="472"/>
                    <a:pt x="293" y="472"/>
                    <a:pt x="293" y="472"/>
                  </a:cubicBezTo>
                  <a:cubicBezTo>
                    <a:pt x="302" y="471"/>
                    <a:pt x="310" y="464"/>
                    <a:pt x="318" y="452"/>
                  </a:cubicBezTo>
                  <a:cubicBezTo>
                    <a:pt x="317" y="469"/>
                    <a:pt x="317" y="469"/>
                    <a:pt x="317" y="469"/>
                  </a:cubicBezTo>
                  <a:cubicBezTo>
                    <a:pt x="323" y="464"/>
                    <a:pt x="328" y="457"/>
                    <a:pt x="332" y="449"/>
                  </a:cubicBezTo>
                  <a:cubicBezTo>
                    <a:pt x="340" y="452"/>
                    <a:pt x="349" y="447"/>
                    <a:pt x="353" y="434"/>
                  </a:cubicBezTo>
                  <a:cubicBezTo>
                    <a:pt x="358" y="421"/>
                    <a:pt x="354" y="417"/>
                    <a:pt x="343" y="421"/>
                  </a:cubicBezTo>
                  <a:cubicBezTo>
                    <a:pt x="308" y="447"/>
                    <a:pt x="260" y="453"/>
                    <a:pt x="189" y="432"/>
                  </a:cubicBezTo>
                  <a:cubicBezTo>
                    <a:pt x="144" y="420"/>
                    <a:pt x="97" y="418"/>
                    <a:pt x="51" y="416"/>
                  </a:cubicBezTo>
                  <a:cubicBezTo>
                    <a:pt x="30" y="416"/>
                    <a:pt x="12" y="419"/>
                    <a:pt x="4" y="438"/>
                  </a:cubicBezTo>
                  <a:close/>
                  <a:moveTo>
                    <a:pt x="110" y="258"/>
                  </a:moveTo>
                  <a:cubicBezTo>
                    <a:pt x="113" y="252"/>
                    <a:pt x="120" y="247"/>
                    <a:pt x="128" y="242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150" y="243"/>
                    <a:pt x="150" y="243"/>
                    <a:pt x="150" y="243"/>
                  </a:cubicBezTo>
                  <a:cubicBezTo>
                    <a:pt x="152" y="250"/>
                    <a:pt x="152" y="250"/>
                    <a:pt x="152" y="250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61" y="254"/>
                    <a:pt x="159" y="261"/>
                    <a:pt x="163" y="261"/>
                  </a:cubicBezTo>
                  <a:cubicBezTo>
                    <a:pt x="166" y="261"/>
                    <a:pt x="182" y="242"/>
                    <a:pt x="187" y="247"/>
                  </a:cubicBezTo>
                  <a:cubicBezTo>
                    <a:pt x="176" y="264"/>
                    <a:pt x="186" y="259"/>
                    <a:pt x="205" y="244"/>
                  </a:cubicBezTo>
                  <a:cubicBezTo>
                    <a:pt x="210" y="246"/>
                    <a:pt x="198" y="257"/>
                    <a:pt x="200" y="259"/>
                  </a:cubicBezTo>
                  <a:cubicBezTo>
                    <a:pt x="201" y="261"/>
                    <a:pt x="208" y="256"/>
                    <a:pt x="221" y="247"/>
                  </a:cubicBezTo>
                  <a:cubicBezTo>
                    <a:pt x="225" y="244"/>
                    <a:pt x="232" y="236"/>
                    <a:pt x="234" y="240"/>
                  </a:cubicBezTo>
                  <a:cubicBezTo>
                    <a:pt x="235" y="245"/>
                    <a:pt x="230" y="247"/>
                    <a:pt x="227" y="251"/>
                  </a:cubicBezTo>
                  <a:cubicBezTo>
                    <a:pt x="214" y="267"/>
                    <a:pt x="217" y="264"/>
                    <a:pt x="241" y="249"/>
                  </a:cubicBezTo>
                  <a:cubicBezTo>
                    <a:pt x="244" y="247"/>
                    <a:pt x="249" y="243"/>
                    <a:pt x="252" y="245"/>
                  </a:cubicBezTo>
                  <a:cubicBezTo>
                    <a:pt x="236" y="266"/>
                    <a:pt x="243" y="262"/>
                    <a:pt x="266" y="247"/>
                  </a:cubicBezTo>
                  <a:cubicBezTo>
                    <a:pt x="270" y="246"/>
                    <a:pt x="274" y="240"/>
                    <a:pt x="278" y="244"/>
                  </a:cubicBezTo>
                  <a:cubicBezTo>
                    <a:pt x="249" y="270"/>
                    <a:pt x="254" y="273"/>
                    <a:pt x="292" y="255"/>
                  </a:cubicBezTo>
                  <a:cubicBezTo>
                    <a:pt x="274" y="275"/>
                    <a:pt x="278" y="276"/>
                    <a:pt x="306" y="258"/>
                  </a:cubicBezTo>
                  <a:cubicBezTo>
                    <a:pt x="308" y="257"/>
                    <a:pt x="312" y="258"/>
                    <a:pt x="315" y="257"/>
                  </a:cubicBezTo>
                  <a:cubicBezTo>
                    <a:pt x="302" y="269"/>
                    <a:pt x="301" y="278"/>
                    <a:pt x="307" y="275"/>
                  </a:cubicBezTo>
                  <a:cubicBezTo>
                    <a:pt x="316" y="271"/>
                    <a:pt x="328" y="266"/>
                    <a:pt x="333" y="267"/>
                  </a:cubicBezTo>
                  <a:cubicBezTo>
                    <a:pt x="322" y="279"/>
                    <a:pt x="323" y="284"/>
                    <a:pt x="338" y="282"/>
                  </a:cubicBezTo>
                  <a:cubicBezTo>
                    <a:pt x="343" y="283"/>
                    <a:pt x="338" y="289"/>
                    <a:pt x="323" y="299"/>
                  </a:cubicBezTo>
                  <a:cubicBezTo>
                    <a:pt x="320" y="303"/>
                    <a:pt x="318" y="299"/>
                    <a:pt x="315" y="289"/>
                  </a:cubicBezTo>
                  <a:cubicBezTo>
                    <a:pt x="313" y="295"/>
                    <a:pt x="311" y="295"/>
                    <a:pt x="308" y="292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300" y="313"/>
                    <a:pt x="300" y="313"/>
                    <a:pt x="300" y="313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297" y="297"/>
                    <a:pt x="295" y="297"/>
                    <a:pt x="292" y="300"/>
                  </a:cubicBezTo>
                  <a:cubicBezTo>
                    <a:pt x="288" y="317"/>
                    <a:pt x="288" y="317"/>
                    <a:pt x="288" y="317"/>
                  </a:cubicBezTo>
                  <a:cubicBezTo>
                    <a:pt x="281" y="313"/>
                    <a:pt x="281" y="313"/>
                    <a:pt x="281" y="313"/>
                  </a:cubicBezTo>
                  <a:cubicBezTo>
                    <a:pt x="278" y="319"/>
                    <a:pt x="275" y="324"/>
                    <a:pt x="269" y="329"/>
                  </a:cubicBezTo>
                  <a:cubicBezTo>
                    <a:pt x="264" y="322"/>
                    <a:pt x="261" y="324"/>
                    <a:pt x="259" y="329"/>
                  </a:cubicBezTo>
                  <a:cubicBezTo>
                    <a:pt x="256" y="330"/>
                    <a:pt x="254" y="328"/>
                    <a:pt x="251" y="329"/>
                  </a:cubicBezTo>
                  <a:cubicBezTo>
                    <a:pt x="248" y="336"/>
                    <a:pt x="246" y="338"/>
                    <a:pt x="241" y="333"/>
                  </a:cubicBezTo>
                  <a:cubicBezTo>
                    <a:pt x="235" y="337"/>
                    <a:pt x="229" y="341"/>
                    <a:pt x="222" y="348"/>
                  </a:cubicBezTo>
                  <a:cubicBezTo>
                    <a:pt x="219" y="339"/>
                    <a:pt x="219" y="339"/>
                    <a:pt x="219" y="339"/>
                  </a:cubicBezTo>
                  <a:cubicBezTo>
                    <a:pt x="213" y="348"/>
                    <a:pt x="208" y="353"/>
                    <a:pt x="205" y="351"/>
                  </a:cubicBezTo>
                  <a:cubicBezTo>
                    <a:pt x="199" y="345"/>
                    <a:pt x="199" y="345"/>
                    <a:pt x="199" y="345"/>
                  </a:cubicBezTo>
                  <a:cubicBezTo>
                    <a:pt x="189" y="360"/>
                    <a:pt x="189" y="360"/>
                    <a:pt x="189" y="360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4" y="369"/>
                    <a:pt x="180" y="369"/>
                    <a:pt x="190" y="367"/>
                  </a:cubicBezTo>
                  <a:cubicBezTo>
                    <a:pt x="204" y="365"/>
                    <a:pt x="230" y="360"/>
                    <a:pt x="246" y="355"/>
                  </a:cubicBezTo>
                  <a:cubicBezTo>
                    <a:pt x="263" y="350"/>
                    <a:pt x="282" y="347"/>
                    <a:pt x="302" y="339"/>
                  </a:cubicBezTo>
                  <a:cubicBezTo>
                    <a:pt x="318" y="331"/>
                    <a:pt x="336" y="318"/>
                    <a:pt x="354" y="308"/>
                  </a:cubicBezTo>
                  <a:cubicBezTo>
                    <a:pt x="359" y="312"/>
                    <a:pt x="355" y="320"/>
                    <a:pt x="320" y="348"/>
                  </a:cubicBezTo>
                  <a:cubicBezTo>
                    <a:pt x="303" y="343"/>
                    <a:pt x="303" y="343"/>
                    <a:pt x="303" y="343"/>
                  </a:cubicBezTo>
                  <a:cubicBezTo>
                    <a:pt x="313" y="355"/>
                    <a:pt x="313" y="355"/>
                    <a:pt x="313" y="355"/>
                  </a:cubicBezTo>
                  <a:cubicBezTo>
                    <a:pt x="308" y="360"/>
                    <a:pt x="305" y="361"/>
                    <a:pt x="301" y="360"/>
                  </a:cubicBezTo>
                  <a:cubicBezTo>
                    <a:pt x="286" y="353"/>
                    <a:pt x="286" y="353"/>
                    <a:pt x="286" y="353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280" y="369"/>
                    <a:pt x="275" y="355"/>
                    <a:pt x="265" y="361"/>
                  </a:cubicBezTo>
                  <a:cubicBezTo>
                    <a:pt x="269" y="374"/>
                    <a:pt x="269" y="374"/>
                    <a:pt x="269" y="374"/>
                  </a:cubicBezTo>
                  <a:cubicBezTo>
                    <a:pt x="246" y="367"/>
                    <a:pt x="246" y="367"/>
                    <a:pt x="246" y="367"/>
                  </a:cubicBezTo>
                  <a:cubicBezTo>
                    <a:pt x="251" y="382"/>
                    <a:pt x="251" y="382"/>
                    <a:pt x="251" y="382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1" y="382"/>
                    <a:pt x="218" y="384"/>
                    <a:pt x="217" y="386"/>
                  </a:cubicBezTo>
                  <a:cubicBezTo>
                    <a:pt x="261" y="394"/>
                    <a:pt x="310" y="378"/>
                    <a:pt x="360" y="354"/>
                  </a:cubicBezTo>
                  <a:cubicBezTo>
                    <a:pt x="363" y="353"/>
                    <a:pt x="364" y="355"/>
                    <a:pt x="364" y="359"/>
                  </a:cubicBezTo>
                  <a:cubicBezTo>
                    <a:pt x="359" y="379"/>
                    <a:pt x="345" y="396"/>
                    <a:pt x="323" y="412"/>
                  </a:cubicBezTo>
                  <a:cubicBezTo>
                    <a:pt x="329" y="386"/>
                    <a:pt x="329" y="386"/>
                    <a:pt x="329" y="386"/>
                  </a:cubicBezTo>
                  <a:cubicBezTo>
                    <a:pt x="314" y="392"/>
                    <a:pt x="297" y="425"/>
                    <a:pt x="285" y="429"/>
                  </a:cubicBezTo>
                  <a:cubicBezTo>
                    <a:pt x="298" y="394"/>
                    <a:pt x="298" y="394"/>
                    <a:pt x="298" y="394"/>
                  </a:cubicBezTo>
                  <a:cubicBezTo>
                    <a:pt x="259" y="427"/>
                    <a:pt x="259" y="427"/>
                    <a:pt x="259" y="427"/>
                  </a:cubicBezTo>
                  <a:cubicBezTo>
                    <a:pt x="256" y="422"/>
                    <a:pt x="261" y="413"/>
                    <a:pt x="269" y="401"/>
                  </a:cubicBezTo>
                  <a:cubicBezTo>
                    <a:pt x="257" y="401"/>
                    <a:pt x="237" y="429"/>
                    <a:pt x="234" y="427"/>
                  </a:cubicBezTo>
                  <a:cubicBezTo>
                    <a:pt x="225" y="423"/>
                    <a:pt x="241" y="415"/>
                    <a:pt x="244" y="409"/>
                  </a:cubicBezTo>
                  <a:cubicBezTo>
                    <a:pt x="233" y="408"/>
                    <a:pt x="225" y="418"/>
                    <a:pt x="216" y="423"/>
                  </a:cubicBezTo>
                  <a:cubicBezTo>
                    <a:pt x="215" y="418"/>
                    <a:pt x="221" y="412"/>
                    <a:pt x="231" y="403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9" y="412"/>
                    <a:pt x="211" y="407"/>
                    <a:pt x="214" y="399"/>
                  </a:cubicBezTo>
                  <a:cubicBezTo>
                    <a:pt x="199" y="409"/>
                    <a:pt x="185" y="416"/>
                    <a:pt x="182" y="415"/>
                  </a:cubicBezTo>
                  <a:cubicBezTo>
                    <a:pt x="192" y="399"/>
                    <a:pt x="192" y="399"/>
                    <a:pt x="192" y="399"/>
                  </a:cubicBezTo>
                  <a:cubicBezTo>
                    <a:pt x="164" y="414"/>
                    <a:pt x="164" y="414"/>
                    <a:pt x="164" y="414"/>
                  </a:cubicBezTo>
                  <a:cubicBezTo>
                    <a:pt x="181" y="396"/>
                    <a:pt x="181" y="396"/>
                    <a:pt x="181" y="396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59" y="394"/>
                    <a:pt x="159" y="394"/>
                    <a:pt x="159" y="394"/>
                  </a:cubicBezTo>
                  <a:cubicBezTo>
                    <a:pt x="138" y="408"/>
                    <a:pt x="138" y="408"/>
                    <a:pt x="138" y="408"/>
                  </a:cubicBezTo>
                  <a:cubicBezTo>
                    <a:pt x="147" y="391"/>
                    <a:pt x="147" y="391"/>
                    <a:pt x="147" y="391"/>
                  </a:cubicBezTo>
                  <a:cubicBezTo>
                    <a:pt x="136" y="400"/>
                    <a:pt x="126" y="406"/>
                    <a:pt x="120" y="406"/>
                  </a:cubicBezTo>
                  <a:cubicBezTo>
                    <a:pt x="126" y="398"/>
                    <a:pt x="130" y="392"/>
                    <a:pt x="129" y="388"/>
                  </a:cubicBezTo>
                  <a:cubicBezTo>
                    <a:pt x="119" y="396"/>
                    <a:pt x="109" y="402"/>
                    <a:pt x="105" y="402"/>
                  </a:cubicBezTo>
                  <a:cubicBezTo>
                    <a:pt x="109" y="388"/>
                    <a:pt x="109" y="388"/>
                    <a:pt x="109" y="388"/>
                  </a:cubicBezTo>
                  <a:cubicBezTo>
                    <a:pt x="101" y="396"/>
                    <a:pt x="92" y="402"/>
                    <a:pt x="82" y="406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6"/>
                    <a:pt x="92" y="383"/>
                    <a:pt x="89" y="386"/>
                  </a:cubicBezTo>
                  <a:cubicBezTo>
                    <a:pt x="66" y="404"/>
                    <a:pt x="66" y="404"/>
                    <a:pt x="66" y="404"/>
                  </a:cubicBezTo>
                  <a:cubicBezTo>
                    <a:pt x="71" y="395"/>
                    <a:pt x="74" y="389"/>
                    <a:pt x="71" y="38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56" y="386"/>
                    <a:pt x="56" y="386"/>
                    <a:pt x="56" y="38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5" y="405"/>
                    <a:pt x="39" y="400"/>
                    <a:pt x="41" y="391"/>
                  </a:cubicBezTo>
                  <a:cubicBezTo>
                    <a:pt x="22" y="403"/>
                    <a:pt x="22" y="403"/>
                    <a:pt x="22" y="403"/>
                  </a:cubicBezTo>
                  <a:cubicBezTo>
                    <a:pt x="32" y="383"/>
                    <a:pt x="49" y="370"/>
                    <a:pt x="71" y="363"/>
                  </a:cubicBezTo>
                  <a:cubicBezTo>
                    <a:pt x="98" y="355"/>
                    <a:pt x="119" y="354"/>
                    <a:pt x="136" y="351"/>
                  </a:cubicBezTo>
                  <a:cubicBezTo>
                    <a:pt x="165" y="347"/>
                    <a:pt x="184" y="344"/>
                    <a:pt x="207" y="334"/>
                  </a:cubicBezTo>
                  <a:cubicBezTo>
                    <a:pt x="218" y="329"/>
                    <a:pt x="231" y="324"/>
                    <a:pt x="244" y="314"/>
                  </a:cubicBezTo>
                  <a:cubicBezTo>
                    <a:pt x="251" y="308"/>
                    <a:pt x="248" y="307"/>
                    <a:pt x="241" y="308"/>
                  </a:cubicBezTo>
                  <a:cubicBezTo>
                    <a:pt x="210" y="309"/>
                    <a:pt x="210" y="309"/>
                    <a:pt x="210" y="309"/>
                  </a:cubicBezTo>
                  <a:cubicBezTo>
                    <a:pt x="210" y="296"/>
                    <a:pt x="210" y="296"/>
                    <a:pt x="210" y="296"/>
                  </a:cubicBezTo>
                  <a:cubicBezTo>
                    <a:pt x="199" y="312"/>
                    <a:pt x="199" y="312"/>
                    <a:pt x="199" y="312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86" y="324"/>
                    <a:pt x="186" y="324"/>
                    <a:pt x="186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70" y="293"/>
                    <a:pt x="170" y="293"/>
                    <a:pt x="170" y="293"/>
                  </a:cubicBezTo>
                  <a:cubicBezTo>
                    <a:pt x="158" y="331"/>
                    <a:pt x="158" y="331"/>
                    <a:pt x="158" y="331"/>
                  </a:cubicBezTo>
                  <a:cubicBezTo>
                    <a:pt x="154" y="291"/>
                    <a:pt x="154" y="291"/>
                    <a:pt x="154" y="291"/>
                  </a:cubicBezTo>
                  <a:cubicBezTo>
                    <a:pt x="147" y="332"/>
                    <a:pt x="147" y="332"/>
                    <a:pt x="147" y="332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3" y="330"/>
                    <a:pt x="123" y="330"/>
                    <a:pt x="123" y="330"/>
                  </a:cubicBezTo>
                  <a:cubicBezTo>
                    <a:pt x="112" y="292"/>
                    <a:pt x="112" y="292"/>
                    <a:pt x="112" y="292"/>
                  </a:cubicBezTo>
                  <a:cubicBezTo>
                    <a:pt x="111" y="332"/>
                    <a:pt x="111" y="332"/>
                    <a:pt x="111" y="332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6" y="328"/>
                    <a:pt x="96" y="328"/>
                    <a:pt x="96" y="328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77" y="297"/>
                    <a:pt x="77" y="297"/>
                    <a:pt x="77" y="297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61" y="303"/>
                    <a:pt x="56" y="284"/>
                    <a:pt x="64" y="273"/>
                  </a:cubicBezTo>
                  <a:cubicBezTo>
                    <a:pt x="76" y="259"/>
                    <a:pt x="93" y="256"/>
                    <a:pt x="110" y="258"/>
                  </a:cubicBezTo>
                  <a:close/>
                  <a:moveTo>
                    <a:pt x="205" y="167"/>
                  </a:moveTo>
                  <a:cubicBezTo>
                    <a:pt x="208" y="167"/>
                    <a:pt x="210" y="170"/>
                    <a:pt x="212" y="176"/>
                  </a:cubicBezTo>
                  <a:cubicBezTo>
                    <a:pt x="214" y="182"/>
                    <a:pt x="214" y="187"/>
                    <a:pt x="213" y="187"/>
                  </a:cubicBezTo>
                  <a:cubicBezTo>
                    <a:pt x="210" y="188"/>
                    <a:pt x="208" y="184"/>
                    <a:pt x="206" y="178"/>
                  </a:cubicBezTo>
                  <a:cubicBezTo>
                    <a:pt x="205" y="173"/>
                    <a:pt x="205" y="168"/>
                    <a:pt x="205" y="167"/>
                  </a:cubicBezTo>
                  <a:close/>
                  <a:moveTo>
                    <a:pt x="120" y="157"/>
                  </a:moveTo>
                  <a:cubicBezTo>
                    <a:pt x="133" y="138"/>
                    <a:pt x="143" y="132"/>
                    <a:pt x="149" y="147"/>
                  </a:cubicBezTo>
                  <a:cubicBezTo>
                    <a:pt x="158" y="120"/>
                    <a:pt x="167" y="118"/>
                    <a:pt x="179" y="141"/>
                  </a:cubicBezTo>
                  <a:cubicBezTo>
                    <a:pt x="195" y="141"/>
                    <a:pt x="198" y="165"/>
                    <a:pt x="195" y="20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0" y="143"/>
                    <a:pt x="106" y="169"/>
                    <a:pt x="120" y="157"/>
                  </a:cubicBezTo>
                  <a:close/>
                  <a:moveTo>
                    <a:pt x="398" y="11"/>
                  </a:moveTo>
                  <a:cubicBezTo>
                    <a:pt x="416" y="13"/>
                    <a:pt x="435" y="20"/>
                    <a:pt x="452" y="30"/>
                  </a:cubicBezTo>
                  <a:cubicBezTo>
                    <a:pt x="453" y="32"/>
                    <a:pt x="454" y="34"/>
                    <a:pt x="451" y="32"/>
                  </a:cubicBezTo>
                  <a:cubicBezTo>
                    <a:pt x="444" y="27"/>
                    <a:pt x="438" y="25"/>
                    <a:pt x="433" y="25"/>
                  </a:cubicBezTo>
                  <a:cubicBezTo>
                    <a:pt x="435" y="32"/>
                    <a:pt x="434" y="36"/>
                    <a:pt x="431" y="35"/>
                  </a:cubicBezTo>
                  <a:cubicBezTo>
                    <a:pt x="424" y="23"/>
                    <a:pt x="418" y="21"/>
                    <a:pt x="413" y="24"/>
                  </a:cubicBezTo>
                  <a:cubicBezTo>
                    <a:pt x="411" y="25"/>
                    <a:pt x="410" y="26"/>
                    <a:pt x="409" y="25"/>
                  </a:cubicBezTo>
                  <a:cubicBezTo>
                    <a:pt x="404" y="14"/>
                    <a:pt x="401" y="14"/>
                    <a:pt x="399" y="18"/>
                  </a:cubicBezTo>
                  <a:cubicBezTo>
                    <a:pt x="394" y="14"/>
                    <a:pt x="394" y="11"/>
                    <a:pt x="398" y="11"/>
                  </a:cubicBezTo>
                  <a:close/>
                  <a:moveTo>
                    <a:pt x="303" y="16"/>
                  </a:moveTo>
                  <a:cubicBezTo>
                    <a:pt x="299" y="19"/>
                    <a:pt x="299" y="21"/>
                    <a:pt x="302" y="21"/>
                  </a:cubicBezTo>
                  <a:cubicBezTo>
                    <a:pt x="308" y="16"/>
                    <a:pt x="314" y="16"/>
                    <a:pt x="322" y="23"/>
                  </a:cubicBezTo>
                  <a:cubicBezTo>
                    <a:pt x="322" y="12"/>
                    <a:pt x="326" y="13"/>
                    <a:pt x="335" y="26"/>
                  </a:cubicBezTo>
                  <a:cubicBezTo>
                    <a:pt x="332" y="13"/>
                    <a:pt x="335" y="10"/>
                    <a:pt x="349" y="30"/>
                  </a:cubicBezTo>
                  <a:cubicBezTo>
                    <a:pt x="349" y="19"/>
                    <a:pt x="350" y="17"/>
                    <a:pt x="359" y="36"/>
                  </a:cubicBezTo>
                  <a:cubicBezTo>
                    <a:pt x="362" y="39"/>
                    <a:pt x="364" y="39"/>
                    <a:pt x="365" y="37"/>
                  </a:cubicBezTo>
                  <a:cubicBezTo>
                    <a:pt x="360" y="18"/>
                    <a:pt x="363" y="19"/>
                    <a:pt x="374" y="39"/>
                  </a:cubicBezTo>
                  <a:cubicBezTo>
                    <a:pt x="377" y="43"/>
                    <a:pt x="379" y="43"/>
                    <a:pt x="379" y="41"/>
                  </a:cubicBezTo>
                  <a:cubicBezTo>
                    <a:pt x="378" y="27"/>
                    <a:pt x="384" y="30"/>
                    <a:pt x="396" y="48"/>
                  </a:cubicBezTo>
                  <a:cubicBezTo>
                    <a:pt x="400" y="52"/>
                    <a:pt x="401" y="54"/>
                    <a:pt x="402" y="50"/>
                  </a:cubicBezTo>
                  <a:cubicBezTo>
                    <a:pt x="400" y="39"/>
                    <a:pt x="405" y="40"/>
                    <a:pt x="415" y="53"/>
                  </a:cubicBezTo>
                  <a:cubicBezTo>
                    <a:pt x="424" y="52"/>
                    <a:pt x="436" y="59"/>
                    <a:pt x="451" y="72"/>
                  </a:cubicBezTo>
                  <a:cubicBezTo>
                    <a:pt x="452" y="75"/>
                    <a:pt x="454" y="76"/>
                    <a:pt x="456" y="75"/>
                  </a:cubicBezTo>
                  <a:cubicBezTo>
                    <a:pt x="447" y="60"/>
                    <a:pt x="457" y="66"/>
                    <a:pt x="471" y="75"/>
                  </a:cubicBezTo>
                  <a:cubicBezTo>
                    <a:pt x="479" y="71"/>
                    <a:pt x="480" y="68"/>
                    <a:pt x="475" y="67"/>
                  </a:cubicBezTo>
                  <a:cubicBezTo>
                    <a:pt x="446" y="57"/>
                    <a:pt x="423" y="46"/>
                    <a:pt x="406" y="33"/>
                  </a:cubicBezTo>
                  <a:cubicBezTo>
                    <a:pt x="387" y="18"/>
                    <a:pt x="379" y="22"/>
                    <a:pt x="356" y="8"/>
                  </a:cubicBezTo>
                  <a:cubicBezTo>
                    <a:pt x="337" y="0"/>
                    <a:pt x="319" y="4"/>
                    <a:pt x="303" y="16"/>
                  </a:cubicBezTo>
                  <a:close/>
                  <a:moveTo>
                    <a:pt x="262" y="43"/>
                  </a:moveTo>
                  <a:cubicBezTo>
                    <a:pt x="252" y="47"/>
                    <a:pt x="252" y="51"/>
                    <a:pt x="261" y="52"/>
                  </a:cubicBezTo>
                  <a:cubicBezTo>
                    <a:pt x="266" y="53"/>
                    <a:pt x="269" y="53"/>
                    <a:pt x="272" y="52"/>
                  </a:cubicBezTo>
                  <a:cubicBezTo>
                    <a:pt x="278" y="52"/>
                    <a:pt x="281" y="52"/>
                    <a:pt x="283" y="57"/>
                  </a:cubicBezTo>
                  <a:cubicBezTo>
                    <a:pt x="287" y="66"/>
                    <a:pt x="292" y="69"/>
                    <a:pt x="297" y="67"/>
                  </a:cubicBezTo>
                  <a:cubicBezTo>
                    <a:pt x="299" y="64"/>
                    <a:pt x="281" y="51"/>
                    <a:pt x="290" y="5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309" y="64"/>
                    <a:pt x="323" y="72"/>
                    <a:pt x="322" y="69"/>
                  </a:cubicBezTo>
                  <a:cubicBezTo>
                    <a:pt x="316" y="54"/>
                    <a:pt x="316" y="54"/>
                    <a:pt x="316" y="54"/>
                  </a:cubicBezTo>
                  <a:cubicBezTo>
                    <a:pt x="314" y="49"/>
                    <a:pt x="322" y="52"/>
                    <a:pt x="325" y="55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7" y="75"/>
                    <a:pt x="344" y="69"/>
                    <a:pt x="341" y="58"/>
                  </a:cubicBezTo>
                  <a:cubicBezTo>
                    <a:pt x="339" y="55"/>
                    <a:pt x="344" y="55"/>
                    <a:pt x="348" y="58"/>
                  </a:cubicBezTo>
                  <a:cubicBezTo>
                    <a:pt x="359" y="70"/>
                    <a:pt x="374" y="90"/>
                    <a:pt x="374" y="83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2"/>
                    <a:pt x="378" y="72"/>
                    <a:pt x="380" y="75"/>
                  </a:cubicBezTo>
                  <a:cubicBezTo>
                    <a:pt x="387" y="83"/>
                    <a:pt x="396" y="91"/>
                    <a:pt x="395" y="88"/>
                  </a:cubicBezTo>
                  <a:cubicBezTo>
                    <a:pt x="394" y="81"/>
                    <a:pt x="394" y="81"/>
                    <a:pt x="394" y="81"/>
                  </a:cubicBezTo>
                  <a:cubicBezTo>
                    <a:pt x="393" y="77"/>
                    <a:pt x="396" y="77"/>
                    <a:pt x="401" y="81"/>
                  </a:cubicBezTo>
                  <a:cubicBezTo>
                    <a:pt x="421" y="98"/>
                    <a:pt x="421" y="98"/>
                    <a:pt x="421" y="98"/>
                  </a:cubicBezTo>
                  <a:cubicBezTo>
                    <a:pt x="426" y="101"/>
                    <a:pt x="429" y="99"/>
                    <a:pt x="427" y="97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1" y="88"/>
                    <a:pt x="423" y="87"/>
                    <a:pt x="428" y="90"/>
                  </a:cubicBezTo>
                  <a:cubicBezTo>
                    <a:pt x="446" y="103"/>
                    <a:pt x="446" y="103"/>
                    <a:pt x="446" y="103"/>
                  </a:cubicBezTo>
                  <a:cubicBezTo>
                    <a:pt x="449" y="105"/>
                    <a:pt x="449" y="102"/>
                    <a:pt x="444" y="94"/>
                  </a:cubicBezTo>
                  <a:cubicBezTo>
                    <a:pt x="454" y="94"/>
                    <a:pt x="454" y="94"/>
                    <a:pt x="454" y="94"/>
                  </a:cubicBezTo>
                  <a:cubicBezTo>
                    <a:pt x="456" y="100"/>
                    <a:pt x="460" y="102"/>
                    <a:pt x="470" y="106"/>
                  </a:cubicBezTo>
                  <a:cubicBezTo>
                    <a:pt x="472" y="108"/>
                    <a:pt x="473" y="104"/>
                    <a:pt x="478" y="103"/>
                  </a:cubicBezTo>
                  <a:cubicBezTo>
                    <a:pt x="503" y="95"/>
                    <a:pt x="503" y="95"/>
                    <a:pt x="503" y="95"/>
                  </a:cubicBezTo>
                  <a:cubicBezTo>
                    <a:pt x="510" y="93"/>
                    <a:pt x="509" y="88"/>
                    <a:pt x="503" y="89"/>
                  </a:cubicBezTo>
                  <a:cubicBezTo>
                    <a:pt x="467" y="98"/>
                    <a:pt x="431" y="81"/>
                    <a:pt x="391" y="59"/>
                  </a:cubicBezTo>
                  <a:cubicBezTo>
                    <a:pt x="339" y="31"/>
                    <a:pt x="297" y="31"/>
                    <a:pt x="262" y="43"/>
                  </a:cubicBezTo>
                  <a:close/>
                  <a:moveTo>
                    <a:pt x="607" y="62"/>
                  </a:moveTo>
                  <a:cubicBezTo>
                    <a:pt x="609" y="64"/>
                    <a:pt x="607" y="67"/>
                    <a:pt x="605" y="70"/>
                  </a:cubicBezTo>
                  <a:cubicBezTo>
                    <a:pt x="602" y="72"/>
                    <a:pt x="599" y="73"/>
                    <a:pt x="597" y="72"/>
                  </a:cubicBezTo>
                  <a:cubicBezTo>
                    <a:pt x="596" y="71"/>
                    <a:pt x="597" y="67"/>
                    <a:pt x="600" y="65"/>
                  </a:cubicBezTo>
                  <a:cubicBezTo>
                    <a:pt x="603" y="62"/>
                    <a:pt x="605" y="62"/>
                    <a:pt x="607" y="62"/>
                  </a:cubicBezTo>
                  <a:close/>
                  <a:moveTo>
                    <a:pt x="634" y="69"/>
                  </a:moveTo>
                  <a:cubicBezTo>
                    <a:pt x="628" y="65"/>
                    <a:pt x="626" y="75"/>
                    <a:pt x="636" y="72"/>
                  </a:cubicBezTo>
                  <a:cubicBezTo>
                    <a:pt x="650" y="59"/>
                    <a:pt x="650" y="59"/>
                    <a:pt x="650" y="59"/>
                  </a:cubicBezTo>
                  <a:cubicBezTo>
                    <a:pt x="657" y="47"/>
                    <a:pt x="652" y="62"/>
                    <a:pt x="657" y="62"/>
                  </a:cubicBezTo>
                  <a:cubicBezTo>
                    <a:pt x="662" y="60"/>
                    <a:pt x="669" y="45"/>
                    <a:pt x="667" y="39"/>
                  </a:cubicBezTo>
                  <a:cubicBezTo>
                    <a:pt x="679" y="33"/>
                    <a:pt x="679" y="33"/>
                    <a:pt x="679" y="33"/>
                  </a:cubicBezTo>
                  <a:cubicBezTo>
                    <a:pt x="686" y="27"/>
                    <a:pt x="684" y="25"/>
                    <a:pt x="675" y="26"/>
                  </a:cubicBezTo>
                  <a:cubicBezTo>
                    <a:pt x="664" y="34"/>
                    <a:pt x="653" y="43"/>
                    <a:pt x="644" y="56"/>
                  </a:cubicBezTo>
                  <a:lnTo>
                    <a:pt x="634" y="69"/>
                  </a:lnTo>
                  <a:close/>
                </a:path>
              </a:pathLst>
            </a:custGeom>
            <a:solidFill>
              <a:srgbClr val="0092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560" name="Прямоугольник 8"/>
          <p:cNvSpPr>
            <a:spLocks noChangeArrowheads="1"/>
          </p:cNvSpPr>
          <p:nvPr/>
        </p:nvSpPr>
        <p:spPr bwMode="auto">
          <a:xfrm>
            <a:off x="365125" y="4070350"/>
            <a:ext cx="287813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Сокращение сроков экспертизы страховых случаев по временной нетрудоспособности,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по беременности </a:t>
            </a:r>
            <a:br>
              <a:rPr lang="ru-RU" altLang="ru-RU" sz="2000">
                <a:solidFill>
                  <a:schemeClr val="bg1"/>
                </a:solidFill>
                <a:latin typeface="PF Din Text Cond Pro Light"/>
              </a:rPr>
            </a:br>
            <a:r>
              <a:rPr lang="ru-RU" altLang="ru-RU" sz="2000">
                <a:solidFill>
                  <a:schemeClr val="bg1"/>
                </a:solidFill>
                <a:latin typeface="PF Din Text Cond Pro Light"/>
              </a:rPr>
              <a:t>и родам</a:t>
            </a:r>
            <a:endParaRPr lang="en-US" altLang="ru-RU" sz="1400">
              <a:solidFill>
                <a:schemeClr val="bg1"/>
              </a:solidFill>
              <a:latin typeface="PF Din Text Cond Pr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1236</TotalTime>
  <Words>512</Words>
  <Application>Microsoft Office PowerPoint</Application>
  <PresentationFormat>Custom</PresentationFormat>
  <Paragraphs>157</Paragraphs>
  <Slides>24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Calibri</vt:lpstr>
      <vt:lpstr>Arial</vt:lpstr>
      <vt:lpstr>Calibri Light</vt:lpstr>
      <vt:lpstr>PF Din Text Cond Pro Light</vt:lpstr>
      <vt:lpstr>PF Din Text Cond Pro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 Mishin</dc:creator>
  <cp:lastModifiedBy>popova</cp:lastModifiedBy>
  <cp:revision>131</cp:revision>
  <dcterms:created xsi:type="dcterms:W3CDTF">2013-09-25T00:13:27Z</dcterms:created>
  <dcterms:modified xsi:type="dcterms:W3CDTF">2014-11-20T07:23:20Z</dcterms:modified>
</cp:coreProperties>
</file>